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530" r:id="rId3"/>
    <p:sldId id="466" r:id="rId4"/>
    <p:sldId id="531" r:id="rId5"/>
    <p:sldId id="463" r:id="rId6"/>
    <p:sldId id="555" r:id="rId7"/>
    <p:sldId id="519" r:id="rId8"/>
    <p:sldId id="556" r:id="rId9"/>
    <p:sldId id="563" r:id="rId10"/>
    <p:sldId id="557" r:id="rId11"/>
    <p:sldId id="562" r:id="rId12"/>
    <p:sldId id="330" r:id="rId13"/>
    <p:sldId id="558" r:id="rId14"/>
    <p:sldId id="564" r:id="rId15"/>
    <p:sldId id="568" r:id="rId16"/>
    <p:sldId id="566" r:id="rId17"/>
    <p:sldId id="277" r:id="rId18"/>
    <p:sldId id="289" r:id="rId19"/>
    <p:sldId id="275" r:id="rId20"/>
    <p:sldId id="559" r:id="rId21"/>
    <p:sldId id="560" r:id="rId22"/>
    <p:sldId id="502" r:id="rId23"/>
    <p:sldId id="503" r:id="rId24"/>
    <p:sldId id="567" r:id="rId25"/>
    <p:sldId id="527" r:id="rId26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9C9"/>
    <a:srgbClr val="94B9F6"/>
    <a:srgbClr val="FFB3B3"/>
    <a:srgbClr val="FCE5E0"/>
    <a:srgbClr val="FF9B9B"/>
    <a:srgbClr val="AFAFFF"/>
    <a:srgbClr val="FFB7B7"/>
    <a:srgbClr val="FF7171"/>
    <a:srgbClr val="FF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9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29-6-2020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29-6-2020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29-6-2020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29-6-2020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29-6-2020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29-6-2020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DDFBE-A559-4BA3-9F3B-8F1096FF0129}" type="datetimeFigureOut">
              <a:rPr lang="nl-NL" smtClean="0"/>
              <a:pPr/>
              <a:t>29-6-2020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andomvibez.com/famous-mahatma-gandhi-quotes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randomvibez.com/rumi-quotes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microsoft.com/office/2007/relationships/hdphoto" Target="../media/hdphoto2.wdp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0" descr="wereldbol.jpg">
            <a:extLst>
              <a:ext uri="{FF2B5EF4-FFF2-40B4-BE49-F238E27FC236}">
                <a16:creationId xmlns:a16="http://schemas.microsoft.com/office/drawing/2014/main" id="{514B8D47-887A-48C2-BC47-FC6D3BA59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139952" y="741452"/>
            <a:ext cx="4655450" cy="44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>
          <a:xfrm rot="19750314">
            <a:off x="-383429" y="882270"/>
            <a:ext cx="51579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Identity and Mission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4B8740C-DED1-4EAD-9F75-2BE471B0AC14}"/>
              </a:ext>
            </a:extLst>
          </p:cNvPr>
          <p:cNvSpPr txBox="1"/>
          <p:nvPr/>
        </p:nvSpPr>
        <p:spPr>
          <a:xfrm>
            <a:off x="1835696" y="5931882"/>
            <a:ext cx="579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Online workshop for NLP participants in Ramallah and Gaza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B66F9F2-79BF-4884-8B3B-71BF278E1FB2}"/>
              </a:ext>
            </a:extLst>
          </p:cNvPr>
          <p:cNvSpPr/>
          <p:nvPr/>
        </p:nvSpPr>
        <p:spPr>
          <a:xfrm rot="19660769">
            <a:off x="185573" y="2382469"/>
            <a:ext cx="58219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What is worth to live for?</a:t>
            </a:r>
            <a:endParaRPr lang="en-US" sz="3000" b="1" i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F791E-4A7B-4A0C-A796-1B148605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392" y="133075"/>
            <a:ext cx="3538736" cy="12076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900" dirty="0">
                <a:solidFill>
                  <a:srgbClr val="0000FF"/>
                </a:solidFill>
              </a:rPr>
              <a:t>Who am I? </a:t>
            </a:r>
            <a:br>
              <a:rPr lang="en-US" sz="2900" dirty="0">
                <a:solidFill>
                  <a:srgbClr val="0000FF"/>
                </a:solidFill>
              </a:rPr>
            </a:br>
            <a:r>
              <a:rPr lang="en-US" sz="2900" dirty="0">
                <a:solidFill>
                  <a:srgbClr val="0000FF"/>
                </a:solidFill>
              </a:rPr>
              <a:t>What is my identity?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68FF8B-3BAA-4995-8E78-B2C673E3F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9282"/>
            <a:ext cx="4834880" cy="42770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my name?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a cook?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a teacher?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a student?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a lawyer?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an office worker?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an Arab speaker?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E822900-7D2D-4D0D-8759-40EB595CBE52}"/>
              </a:ext>
            </a:extLst>
          </p:cNvPr>
          <p:cNvSpPr txBox="1">
            <a:spLocks/>
          </p:cNvSpPr>
          <p:nvPr/>
        </p:nvSpPr>
        <p:spPr>
          <a:xfrm>
            <a:off x="4355976" y="1577085"/>
            <a:ext cx="4608512" cy="4277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8"/>
            </a:pPr>
            <a:r>
              <a:rPr lang="en-US" dirty="0">
                <a:solidFill>
                  <a:srgbClr val="0000FF"/>
                </a:solidFill>
              </a:rPr>
              <a:t>a Palestinian?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>
                <a:solidFill>
                  <a:srgbClr val="0000FF"/>
                </a:solidFill>
              </a:rPr>
              <a:t>an Arab?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>
                <a:solidFill>
                  <a:srgbClr val="0000FF"/>
                </a:solidFill>
              </a:rPr>
              <a:t>a world citizen?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>
                <a:solidFill>
                  <a:srgbClr val="0000FF"/>
                </a:solidFill>
              </a:rPr>
              <a:t>a part of the universe?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>
                <a:solidFill>
                  <a:srgbClr val="0000FF"/>
                </a:solidFill>
              </a:rPr>
              <a:t>the child of my parents?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>
                <a:solidFill>
                  <a:srgbClr val="0000FF"/>
                </a:solidFill>
              </a:rPr>
              <a:t>a mother/father?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>
                <a:solidFill>
                  <a:srgbClr val="0000FF"/>
                </a:solidFill>
              </a:rPr>
              <a:t>a woman/man?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>
                <a:solidFill>
                  <a:srgbClr val="0000FF"/>
                </a:solidFill>
              </a:rPr>
              <a:t>a human being?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>
                <a:solidFill>
                  <a:srgbClr val="0000FF"/>
                </a:solidFill>
              </a:rPr>
              <a:t>a living creature?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97289FB-544E-41E1-8ED5-B1DAD6CDBD2A}"/>
              </a:ext>
            </a:extLst>
          </p:cNvPr>
          <p:cNvSpPr/>
          <p:nvPr/>
        </p:nvSpPr>
        <p:spPr>
          <a:xfrm>
            <a:off x="-35707" y="5893928"/>
            <a:ext cx="9003876" cy="830997"/>
          </a:xfrm>
          <a:prstGeom prst="rect">
            <a:avLst/>
          </a:prstGeom>
          <a:solidFill>
            <a:srgbClr val="FFC9C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you feel that are most important as part of your identity?</a:t>
            </a:r>
          </a:p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the numbers in order of decreasing importance to you. (5 min.)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41DF3C1-D2CA-44A0-8695-873AE64CA3E9}"/>
              </a:ext>
            </a:extLst>
          </p:cNvPr>
          <p:cNvSpPr txBox="1">
            <a:spLocks/>
          </p:cNvSpPr>
          <p:nvPr/>
        </p:nvSpPr>
        <p:spPr>
          <a:xfrm>
            <a:off x="179512" y="133074"/>
            <a:ext cx="4176464" cy="1207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0000FF"/>
                </a:solidFill>
              </a:rPr>
              <a:t>What is my job? </a:t>
            </a:r>
            <a:br>
              <a:rPr lang="en-US" sz="3000" dirty="0">
                <a:solidFill>
                  <a:srgbClr val="0000FF"/>
                </a:solidFill>
              </a:rPr>
            </a:br>
            <a:r>
              <a:rPr lang="en-US" sz="3000" dirty="0">
                <a:solidFill>
                  <a:srgbClr val="0000FF"/>
                </a:solidFill>
              </a:rPr>
              <a:t>What is my behavior?</a:t>
            </a:r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9BF5DEDC-B183-42C3-9F39-8BF95DD7F81B}"/>
              </a:ext>
            </a:extLst>
          </p:cNvPr>
          <p:cNvSpPr/>
          <p:nvPr/>
        </p:nvSpPr>
        <p:spPr>
          <a:xfrm>
            <a:off x="4211960" y="125500"/>
            <a:ext cx="1080120" cy="1207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2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uiExpand="1" build="p"/>
      <p:bldP spid="5" grpId="0" build="p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6EDDE-0770-47E6-B99A-A6075948E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40" y="117315"/>
            <a:ext cx="8229600" cy="62055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Exercise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7A7E8BA6-B2F0-4B70-B86B-B6C7F2D4A103}"/>
              </a:ext>
            </a:extLst>
          </p:cNvPr>
          <p:cNvSpPr txBox="1">
            <a:spLocks/>
          </p:cNvSpPr>
          <p:nvPr/>
        </p:nvSpPr>
        <p:spPr>
          <a:xfrm>
            <a:off x="317031" y="737868"/>
            <a:ext cx="3390873" cy="1069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srgbClr val="0000FF"/>
                </a:solidFill>
              </a:rPr>
              <a:t>1.  Make two papers: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 	One with ‘I have’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D683A4F-5B9A-44F2-82A9-6BBE3C382D09}"/>
              </a:ext>
            </a:extLst>
          </p:cNvPr>
          <p:cNvSpPr txBox="1">
            <a:spLocks/>
          </p:cNvSpPr>
          <p:nvPr/>
        </p:nvSpPr>
        <p:spPr>
          <a:xfrm>
            <a:off x="234666" y="3993446"/>
            <a:ext cx="8964488" cy="57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srgbClr val="0000FF"/>
                </a:solidFill>
              </a:rPr>
              <a:t>2.  Put them at the floor with at least one meter distance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EDFB729C-ED65-4455-A51B-3FDED048932B}"/>
              </a:ext>
            </a:extLst>
          </p:cNvPr>
          <p:cNvSpPr txBox="1">
            <a:spLocks/>
          </p:cNvSpPr>
          <p:nvPr/>
        </p:nvSpPr>
        <p:spPr>
          <a:xfrm>
            <a:off x="114883" y="4728499"/>
            <a:ext cx="8964488" cy="832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buFont typeface="Arial" pitchFamily="34" charset="0"/>
              <a:buNone/>
            </a:pPr>
            <a:r>
              <a:rPr lang="en-US" sz="2400" dirty="0">
                <a:solidFill>
                  <a:srgbClr val="0000FF"/>
                </a:solidFill>
              </a:rPr>
              <a:t>3.  Step to the side of ‘Having’ and think of all the things, and capacities which you have.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3BF8444-AB98-4F85-95B5-32629A54C2B4}"/>
              </a:ext>
            </a:extLst>
          </p:cNvPr>
          <p:cNvSpPr txBox="1">
            <a:spLocks/>
          </p:cNvSpPr>
          <p:nvPr/>
        </p:nvSpPr>
        <p:spPr>
          <a:xfrm>
            <a:off x="87808" y="5725882"/>
            <a:ext cx="9111345" cy="943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buFont typeface="Arial" pitchFamily="34" charset="0"/>
              <a:buNone/>
            </a:pPr>
            <a:r>
              <a:rPr lang="en-US" sz="2300" dirty="0">
                <a:solidFill>
                  <a:srgbClr val="0000FF"/>
                </a:solidFill>
              </a:rPr>
              <a:t>4.  After 2 minutes step to the side of ‘Being’ and think of all the qualities which are part of your being, who you are deep in your heart.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BFAE3B99-CC65-458F-86E5-C723F74322BC}"/>
              </a:ext>
            </a:extLst>
          </p:cNvPr>
          <p:cNvGrpSpPr/>
          <p:nvPr/>
        </p:nvGrpSpPr>
        <p:grpSpPr>
          <a:xfrm>
            <a:off x="279702" y="1941604"/>
            <a:ext cx="4095721" cy="1918064"/>
            <a:chOff x="268704" y="2983954"/>
            <a:chExt cx="4303296" cy="1918064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9F6DA567-5010-4AE2-AF60-DECA024F0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04" y="2983954"/>
              <a:ext cx="4303296" cy="1918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E97E2B35-61A6-49A2-8418-F243AD7DE235}"/>
                </a:ext>
              </a:extLst>
            </p:cNvPr>
            <p:cNvSpPr/>
            <p:nvPr/>
          </p:nvSpPr>
          <p:spPr>
            <a:xfrm rot="21441665">
              <a:off x="1292974" y="3222005"/>
              <a:ext cx="227123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FF"/>
                  </a:solidFill>
                  <a:latin typeface="Forte" panose="03060902040502070203" pitchFamily="66" charset="0"/>
                </a:rPr>
                <a:t>Having:</a:t>
              </a:r>
            </a:p>
            <a:p>
              <a:pPr algn="ctr"/>
              <a:r>
                <a:rPr lang="en-US" sz="3600" dirty="0">
                  <a:solidFill>
                    <a:srgbClr val="0000FF"/>
                  </a:solidFill>
                  <a:latin typeface="Forte" panose="03060902040502070203" pitchFamily="66" charset="0"/>
                </a:rPr>
                <a:t>‘I have’</a:t>
              </a:r>
              <a:endParaRPr lang="en-US" sz="3600" dirty="0">
                <a:latin typeface="Forte" panose="03060902040502070203" pitchFamily="66" charset="0"/>
              </a:endParaRP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C9D9117-90A1-42F5-AE32-11F5AE966E82}"/>
              </a:ext>
            </a:extLst>
          </p:cNvPr>
          <p:cNvGrpSpPr/>
          <p:nvPr/>
        </p:nvGrpSpPr>
        <p:grpSpPr>
          <a:xfrm>
            <a:off x="4716910" y="1920953"/>
            <a:ext cx="4095721" cy="1918064"/>
            <a:chOff x="276942" y="2948465"/>
            <a:chExt cx="4303296" cy="1918064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73813957-3D93-43D3-BB0F-1B1CEA35A4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42" y="2948465"/>
              <a:ext cx="4303296" cy="1918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23A80083-2420-44A1-8AE0-3A1B7DF46AA5}"/>
                </a:ext>
              </a:extLst>
            </p:cNvPr>
            <p:cNvSpPr/>
            <p:nvPr/>
          </p:nvSpPr>
          <p:spPr>
            <a:xfrm rot="21441665">
              <a:off x="1292974" y="3222005"/>
              <a:ext cx="227123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FF"/>
                  </a:solidFill>
                  <a:latin typeface="Forte" panose="03060902040502070203" pitchFamily="66" charset="0"/>
                </a:rPr>
                <a:t>Being:</a:t>
              </a:r>
            </a:p>
            <a:p>
              <a:pPr algn="ctr"/>
              <a:r>
                <a:rPr lang="en-US" sz="3600" dirty="0">
                  <a:solidFill>
                    <a:srgbClr val="0000FF"/>
                  </a:solidFill>
                  <a:latin typeface="Forte" panose="03060902040502070203" pitchFamily="66" charset="0"/>
                </a:rPr>
                <a:t>‘I am’</a:t>
              </a:r>
              <a:endParaRPr lang="en-US" sz="3600" dirty="0">
                <a:latin typeface="Forte" panose="03060902040502070203" pitchFamily="66" charset="0"/>
              </a:endParaRPr>
            </a:p>
          </p:txBody>
        </p:sp>
      </p:grp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EBD7C3E0-FFC9-4CB3-AD1A-448DD3ECA860}"/>
              </a:ext>
            </a:extLst>
          </p:cNvPr>
          <p:cNvSpPr txBox="1">
            <a:spLocks/>
          </p:cNvSpPr>
          <p:nvPr/>
        </p:nvSpPr>
        <p:spPr>
          <a:xfrm>
            <a:off x="4698317" y="1168679"/>
            <a:ext cx="4376888" cy="47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srgbClr val="0000FF"/>
                </a:solidFill>
              </a:rPr>
              <a:t>The other with ‘I am’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863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Compliment on behavior level or on identity level?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28529"/>
            <a:ext cx="8229600" cy="247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To strengthen the </a:t>
            </a:r>
            <a:r>
              <a:rPr lang="en-US" sz="2400" b="1" dirty="0">
                <a:solidFill>
                  <a:srgbClr val="0000FF"/>
                </a:solidFill>
              </a:rPr>
              <a:t>identity</a:t>
            </a:r>
            <a:r>
              <a:rPr lang="en-US" sz="2400" dirty="0">
                <a:solidFill>
                  <a:srgbClr val="0000FF"/>
                </a:solidFill>
              </a:rPr>
              <a:t> of someone else,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it is positive to say: 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“You are OK!” or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“You are wonderful!”</a:t>
            </a:r>
          </a:p>
          <a:p>
            <a:pPr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/>
          </a:p>
        </p:txBody>
      </p:sp>
      <p:sp>
        <p:nvSpPr>
          <p:cNvPr id="4" name="Rechthoek 3"/>
          <p:cNvSpPr/>
          <p:nvPr/>
        </p:nvSpPr>
        <p:spPr>
          <a:xfrm>
            <a:off x="2286000" y="24133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 </a:t>
            </a:r>
          </a:p>
        </p:txBody>
      </p:sp>
      <p:pic>
        <p:nvPicPr>
          <p:cNvPr id="5" name="Picture 2" descr="Afbeeldingsresultaat voor complimen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7086371" y="1086743"/>
            <a:ext cx="1352803" cy="1649760"/>
          </a:xfrm>
          <a:prstGeom prst="rect">
            <a:avLst/>
          </a:prstGeom>
          <a:noFill/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1BF7A5BF-7815-48FB-AC2A-0E8FFE3B8C4D}"/>
              </a:ext>
            </a:extLst>
          </p:cNvPr>
          <p:cNvSpPr txBox="1">
            <a:spLocks/>
          </p:cNvSpPr>
          <p:nvPr/>
        </p:nvSpPr>
        <p:spPr>
          <a:xfrm>
            <a:off x="457200" y="2806336"/>
            <a:ext cx="8229600" cy="1649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dirty="0">
                <a:solidFill>
                  <a:srgbClr val="0000FF"/>
                </a:solidFill>
              </a:rPr>
              <a:t>Try the effect of staying close to the facts, on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600" b="1" dirty="0">
                <a:solidFill>
                  <a:srgbClr val="0000FF"/>
                </a:solidFill>
              </a:rPr>
              <a:t>behavior </a:t>
            </a:r>
            <a:r>
              <a:rPr lang="en-US" sz="2600" dirty="0">
                <a:solidFill>
                  <a:srgbClr val="0000FF"/>
                </a:solidFill>
              </a:rPr>
              <a:t>level. </a:t>
            </a:r>
          </a:p>
          <a:p>
            <a:pPr marL="0" indent="0">
              <a:buFont typeface="Arial" pitchFamily="34" charset="0"/>
              <a:buNone/>
            </a:pPr>
            <a:r>
              <a:rPr lang="en-US" sz="2600" dirty="0">
                <a:solidFill>
                  <a:srgbClr val="0000FF"/>
                </a:solidFill>
              </a:rPr>
              <a:t>The person might belief you more easily:</a:t>
            </a:r>
          </a:p>
          <a:p>
            <a:pPr marL="0" indent="0">
              <a:buFont typeface="Arial" pitchFamily="34" charset="0"/>
              <a:buNone/>
            </a:pPr>
            <a:endParaRPr lang="en-US" sz="1100" dirty="0">
              <a:solidFill>
                <a:srgbClr val="0000FF"/>
              </a:solidFill>
            </a:endParaRPr>
          </a:p>
          <a:p>
            <a:pPr>
              <a:buFont typeface="Arial" pitchFamily="34" charset="0"/>
              <a:buNone/>
            </a:pPr>
            <a:r>
              <a:rPr lang="en-US" sz="2600" dirty="0">
                <a:solidFill>
                  <a:srgbClr val="FF0000"/>
                </a:solidFill>
              </a:rPr>
              <a:t>“What you did yesterday was very adequate, because …………..“.</a:t>
            </a:r>
          </a:p>
          <a:p>
            <a:pPr>
              <a:buFont typeface="Arial" pitchFamily="34" charset="0"/>
              <a:buNone/>
            </a:pPr>
            <a:r>
              <a:rPr lang="en-US" sz="2600" dirty="0">
                <a:solidFill>
                  <a:srgbClr val="FF0000"/>
                </a:solidFill>
              </a:rPr>
              <a:t>Or “What I did this morning was with love and attention.”</a:t>
            </a:r>
          </a:p>
          <a:p>
            <a:pPr>
              <a:buFont typeface="Arial" pitchFamily="34" charset="0"/>
              <a:buNone/>
            </a:pP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53E6D00-68DE-46BD-98AD-DEBA8362314E}"/>
              </a:ext>
            </a:extLst>
          </p:cNvPr>
          <p:cNvSpPr txBox="1"/>
          <p:nvPr/>
        </p:nvSpPr>
        <p:spPr>
          <a:xfrm>
            <a:off x="608517" y="4982560"/>
            <a:ext cx="8064896" cy="1200329"/>
          </a:xfrm>
          <a:prstGeom prst="rect">
            <a:avLst/>
          </a:prstGeom>
          <a:solidFill>
            <a:srgbClr val="FFC9C9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Write a compliment for yourself on identity level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And a compliment on behavior level.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Put them in the chat.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263FE-9B2F-46D6-A14C-431FBA9C1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7" y="68262"/>
            <a:ext cx="4258816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Identity and Ego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497ADE-233F-423E-81E1-96469B0B9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5013176"/>
            <a:ext cx="4104456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>
                <a:solidFill>
                  <a:srgbClr val="0000FF"/>
                </a:solidFill>
              </a:rPr>
              <a:t>Ego</a:t>
            </a:r>
            <a:r>
              <a:rPr lang="en-US" sz="2000" i="1" dirty="0">
                <a:solidFill>
                  <a:srgbClr val="0000FF"/>
                </a:solidFill>
              </a:rPr>
              <a:t> is defined as your idea or opinion of yourself, especially your feeling of your own importance and ability. </a:t>
            </a: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8D5A71-7885-4B84-A31F-6AFEA2882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4932040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B2093798-DDBF-4E4C-8133-83457298877D}"/>
              </a:ext>
            </a:extLst>
          </p:cNvPr>
          <p:cNvSpPr/>
          <p:nvPr/>
        </p:nvSpPr>
        <p:spPr>
          <a:xfrm>
            <a:off x="4932040" y="1521658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Georgia" panose="02040502050405020303" pitchFamily="18" charset="0"/>
              </a:rPr>
              <a:t>“When the ego dies, the soul awakes.”</a:t>
            </a:r>
          </a:p>
          <a:p>
            <a:r>
              <a:rPr lang="en-US" b="1" i="1" dirty="0">
                <a:solidFill>
                  <a:srgbClr val="0000FF"/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Mahatma Gandhi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25D837A-1301-4BE6-9141-0FDCDC4C8418}"/>
              </a:ext>
            </a:extLst>
          </p:cNvPr>
          <p:cNvSpPr/>
          <p:nvPr/>
        </p:nvSpPr>
        <p:spPr>
          <a:xfrm>
            <a:off x="5004048" y="3052859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Georgia" panose="02040502050405020303" pitchFamily="18" charset="0"/>
              </a:rPr>
              <a:t>“The Ego is a veil between humans and God. In prayer we all are equal.” </a:t>
            </a:r>
          </a:p>
          <a:p>
            <a:r>
              <a:rPr lang="en-US" b="1" i="1" dirty="0">
                <a:solidFill>
                  <a:srgbClr val="0000FF"/>
                </a:solidFill>
                <a:latin typeface="Georgia" panose="020405020504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Rumi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185E6CA-8200-4E90-8A8F-611EA7819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3" y="0"/>
            <a:ext cx="9144000" cy="98072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0D5A4B6-3249-4FEC-9259-267943366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3" y="963883"/>
            <a:ext cx="9144000" cy="4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E545303-F294-4E4B-A4CD-4EE26F46BD1E}"/>
              </a:ext>
            </a:extLst>
          </p:cNvPr>
          <p:cNvSpPr/>
          <p:nvPr/>
        </p:nvSpPr>
        <p:spPr>
          <a:xfrm>
            <a:off x="3779912" y="260648"/>
            <a:ext cx="5431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Ego to big:</a:t>
            </a:r>
          </a:p>
          <a:p>
            <a:r>
              <a:rPr lang="en-US" i="1" dirty="0">
                <a:solidFill>
                  <a:schemeClr val="bg1"/>
                </a:solidFill>
              </a:rPr>
              <a:t>you are selfish, arrogant, judgmental to others, egoistic.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4" name="Picture 6" descr="Am I Arrogant? - Quiz - Quizony.com">
            <a:extLst>
              <a:ext uri="{FF2B5EF4-FFF2-40B4-BE49-F238E27FC236}">
                <a16:creationId xmlns:a16="http://schemas.microsoft.com/office/drawing/2014/main" id="{38F5ED24-1B97-4FA6-91F6-89A209845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r="23678"/>
          <a:stretch/>
        </p:blipFill>
        <p:spPr bwMode="auto">
          <a:xfrm>
            <a:off x="1474090" y="5247538"/>
            <a:ext cx="1800199" cy="158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4 reasons why being arrogant could actually be a positive ...">
            <a:extLst>
              <a:ext uri="{FF2B5EF4-FFF2-40B4-BE49-F238E27FC236}">
                <a16:creationId xmlns:a16="http://schemas.microsoft.com/office/drawing/2014/main" id="{2C1F431D-A480-4441-9223-79D280000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4" t="2752" r="23226" b="13683"/>
          <a:stretch/>
        </p:blipFill>
        <p:spPr bwMode="auto">
          <a:xfrm>
            <a:off x="3545402" y="5252444"/>
            <a:ext cx="1329428" cy="156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F31025D7-47B4-40E0-9E77-D0F8E8C1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85" y="5245228"/>
            <a:ext cx="1715403" cy="158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F5007FB3-FE07-4728-B57C-29C986987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2" y="5239739"/>
            <a:ext cx="1184131" cy="160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5A1F52C-8948-46C2-B9C5-BA2A5C89161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517" t="29109" r="36700" b="47091"/>
          <a:stretch/>
        </p:blipFill>
        <p:spPr>
          <a:xfrm>
            <a:off x="6975241" y="5224703"/>
            <a:ext cx="2168759" cy="16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8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f-Renewal &amp;amp; The Art Of Transformation | PARALLAX:">
            <a:extLst>
              <a:ext uri="{FF2B5EF4-FFF2-40B4-BE49-F238E27FC236}">
                <a16:creationId xmlns:a16="http://schemas.microsoft.com/office/drawing/2014/main" id="{6388F3C0-378B-406B-BA40-EB920E357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16" y="-26548"/>
            <a:ext cx="1020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lf-Renewal &amp;amp; The Art Of Transformation | PARALLAX:">
            <a:extLst>
              <a:ext uri="{FF2B5EF4-FFF2-40B4-BE49-F238E27FC236}">
                <a16:creationId xmlns:a16="http://schemas.microsoft.com/office/drawing/2014/main" id="{5B94337D-E61D-437F-AF2B-4240CB26F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62616" y="-28727"/>
            <a:ext cx="11583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elf-Renewal &amp;amp; The Art Of Transformation | PARALLAX:">
            <a:extLst>
              <a:ext uri="{FF2B5EF4-FFF2-40B4-BE49-F238E27FC236}">
                <a16:creationId xmlns:a16="http://schemas.microsoft.com/office/drawing/2014/main" id="{75B50007-02D2-4C9B-B71C-BB62D9DF9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360" y="-28727"/>
            <a:ext cx="7213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611649C5-F974-4F62-A663-FA6E8152867D}"/>
              </a:ext>
            </a:extLst>
          </p:cNvPr>
          <p:cNvSpPr/>
          <p:nvPr/>
        </p:nvSpPr>
        <p:spPr>
          <a:xfrm>
            <a:off x="23016" y="116632"/>
            <a:ext cx="9120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Ego too small: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you let others walk over you, you hide yourself, others are more important than you, you don’t say what you want.</a:t>
            </a:r>
          </a:p>
        </p:txBody>
      </p:sp>
    </p:spTree>
    <p:extLst>
      <p:ext uri="{BB962C8B-B14F-4D97-AF65-F5344CB8AC3E}">
        <p14:creationId xmlns:p14="http://schemas.microsoft.com/office/powerpoint/2010/main" val="17818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7C9FE6D-97E0-44AC-A23F-00F319A3A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2101" r="4069" b="80266"/>
          <a:stretch/>
        </p:blipFill>
        <p:spPr bwMode="auto">
          <a:xfrm>
            <a:off x="-108520" y="14427"/>
            <a:ext cx="4896544" cy="132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E464149-CB59-4E96-9E5C-C2AF8B7E0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1340768"/>
            <a:ext cx="4857750" cy="5547742"/>
          </a:xfrm>
          <a:prstGeom prst="rect">
            <a:avLst/>
          </a:prstGeom>
        </p:spPr>
      </p:pic>
      <p:pic>
        <p:nvPicPr>
          <p:cNvPr id="1026" name="Picture 2" descr="hugging-heart-symbol-hug-yourself-love-yourself-vector ...">
            <a:extLst>
              <a:ext uri="{FF2B5EF4-FFF2-40B4-BE49-F238E27FC236}">
                <a16:creationId xmlns:a16="http://schemas.microsoft.com/office/drawing/2014/main" id="{EE973D5A-C2D3-45AB-9A7E-F4E530D8A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24800" r="19382" b="33201"/>
          <a:stretch/>
        </p:blipFill>
        <p:spPr bwMode="auto">
          <a:xfrm>
            <a:off x="3851920" y="908720"/>
            <a:ext cx="5623715" cy="432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732BA763-6314-4AD3-874D-51D4813FA5EA}"/>
              </a:ext>
            </a:extLst>
          </p:cNvPr>
          <p:cNvSpPr/>
          <p:nvPr/>
        </p:nvSpPr>
        <p:spPr>
          <a:xfrm>
            <a:off x="4788024" y="5920243"/>
            <a:ext cx="4260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ego is ok!</a:t>
            </a:r>
            <a:endParaRPr lang="en-US" sz="5400" b="0" i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DCBCE5E-53DB-4241-9C5B-B77832DF0517}"/>
              </a:ext>
            </a:extLst>
          </p:cNvPr>
          <p:cNvSpPr/>
          <p:nvPr/>
        </p:nvSpPr>
        <p:spPr>
          <a:xfrm>
            <a:off x="4860032" y="5138252"/>
            <a:ext cx="3897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Love yourself</a:t>
            </a:r>
            <a:endParaRPr lang="en-US" sz="5400" b="0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7663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80512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Exercise: blow away a negative ego</a:t>
            </a:r>
          </a:p>
        </p:txBody>
      </p:sp>
      <p:pic>
        <p:nvPicPr>
          <p:cNvPr id="312" name="Picture 1473" descr="wolken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5360954" y="2882646"/>
            <a:ext cx="3783046" cy="1516994"/>
          </a:xfrm>
          <a:prstGeom prst="rect">
            <a:avLst/>
          </a:prstGeom>
          <a:noFill/>
        </p:spPr>
      </p:pic>
      <p:pic>
        <p:nvPicPr>
          <p:cNvPr id="313" name="Picture 1474" descr="wolken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808285" y="1988840"/>
            <a:ext cx="2148941" cy="968767"/>
          </a:xfrm>
          <a:prstGeom prst="rect">
            <a:avLst/>
          </a:prstGeom>
          <a:noFill/>
        </p:spPr>
      </p:pic>
      <p:pic>
        <p:nvPicPr>
          <p:cNvPr id="314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808284" y="2348880"/>
            <a:ext cx="211987" cy="158965"/>
          </a:xfrm>
          <a:prstGeom prst="rect">
            <a:avLst/>
          </a:prstGeom>
          <a:noFill/>
        </p:spPr>
      </p:pic>
      <p:pic>
        <p:nvPicPr>
          <p:cNvPr id="317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5796136" y="2492896"/>
            <a:ext cx="360040" cy="288032"/>
          </a:xfrm>
          <a:prstGeom prst="rect">
            <a:avLst/>
          </a:prstGeom>
          <a:noFill/>
        </p:spPr>
      </p:pic>
      <p:pic>
        <p:nvPicPr>
          <p:cNvPr id="318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6" cstate="print">
            <a:lum contrast="-30000"/>
          </a:blip>
          <a:srcRect/>
          <a:stretch>
            <a:fillRect/>
          </a:stretch>
        </p:blipFill>
        <p:spPr bwMode="auto">
          <a:xfrm>
            <a:off x="4788024" y="3054166"/>
            <a:ext cx="648072" cy="446842"/>
          </a:xfrm>
          <a:prstGeom prst="rect">
            <a:avLst/>
          </a:prstGeom>
          <a:noFill/>
        </p:spPr>
      </p:pic>
      <p:pic>
        <p:nvPicPr>
          <p:cNvPr id="319" name="Afbeelding 0" descr="blaz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96550" flipH="1">
            <a:off x="179512" y="3188840"/>
            <a:ext cx="2434272" cy="1210800"/>
          </a:xfrm>
          <a:prstGeom prst="rect">
            <a:avLst/>
          </a:prstGeom>
          <a:noFill/>
        </p:spPr>
      </p:pic>
      <p:pic>
        <p:nvPicPr>
          <p:cNvPr id="320" name="Afbeelding 1460" descr="hand"/>
          <p:cNvPicPr>
            <a:picLocks noChangeAspect="1" noChangeArrowheads="1"/>
          </p:cNvPicPr>
          <p:nvPr/>
        </p:nvPicPr>
        <p:blipFill>
          <a:blip r:embed="rId8" cstate="print">
            <a:grayscl/>
            <a:biLevel thresh="50000"/>
          </a:blip>
          <a:srcRect/>
          <a:stretch>
            <a:fillRect/>
          </a:stretch>
        </p:blipFill>
        <p:spPr bwMode="auto">
          <a:xfrm rot="19045524" flipH="1">
            <a:off x="2003837" y="3839979"/>
            <a:ext cx="2398433" cy="1288936"/>
          </a:xfrm>
          <a:prstGeom prst="rect">
            <a:avLst/>
          </a:prstGeom>
          <a:noFill/>
        </p:spPr>
      </p:pic>
      <p:sp>
        <p:nvSpPr>
          <p:cNvPr id="322" name="Text Box 1481"/>
          <p:cNvSpPr txBox="1">
            <a:spLocks noChangeArrowheads="1"/>
          </p:cNvSpPr>
          <p:nvPr/>
        </p:nvSpPr>
        <p:spPr bwMode="auto">
          <a:xfrm>
            <a:off x="2613784" y="3391487"/>
            <a:ext cx="928359" cy="38115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3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9" cstate="print">
            <a:lum bright="-40000" contrast="20000"/>
          </a:blip>
          <a:srcRect/>
          <a:stretch>
            <a:fillRect/>
          </a:stretch>
        </p:blipFill>
        <p:spPr bwMode="auto">
          <a:xfrm>
            <a:off x="3196162" y="3429000"/>
            <a:ext cx="1159814" cy="818814"/>
          </a:xfrm>
          <a:prstGeom prst="rect">
            <a:avLst/>
          </a:prstGeom>
          <a:noFill/>
        </p:spPr>
      </p:pic>
      <p:pic>
        <p:nvPicPr>
          <p:cNvPr id="12" name="Afbeelding 248" descr="http://www.all-defend.nl/Verbale%20agressie%20beeldvorming.jpg">
            <a:extLst>
              <a:ext uri="{FF2B5EF4-FFF2-40B4-BE49-F238E27FC236}">
                <a16:creationId xmlns:a16="http://schemas.microsoft.com/office/drawing/2014/main" id="{771C9507-A52D-48E2-BA2D-B6211377C134}"/>
              </a:ext>
            </a:extLst>
          </p:cNvPr>
          <p:cNvPicPr>
            <a:picLocks noChangeArrowheads="1"/>
          </p:cNvPicPr>
          <p:nvPr/>
        </p:nvPicPr>
        <p:blipFill>
          <a:blip r:embed="rId9" cstate="print">
            <a:lum bright="-40000" contrast="20000"/>
          </a:blip>
          <a:srcRect/>
          <a:stretch>
            <a:fillRect/>
          </a:stretch>
        </p:blipFill>
        <p:spPr bwMode="auto">
          <a:xfrm>
            <a:off x="394074" y="4869160"/>
            <a:ext cx="1729653" cy="1178854"/>
          </a:xfrm>
          <a:prstGeom prst="rect">
            <a:avLst/>
          </a:prstGeom>
          <a:noFill/>
        </p:spPr>
      </p:pic>
      <p:sp>
        <p:nvSpPr>
          <p:cNvPr id="13" name="PIJL-RECHTS 9">
            <a:extLst>
              <a:ext uri="{FF2B5EF4-FFF2-40B4-BE49-F238E27FC236}">
                <a16:creationId xmlns:a16="http://schemas.microsoft.com/office/drawing/2014/main" id="{9D580D1B-498D-4D7C-8EDF-8126B239F353}"/>
              </a:ext>
            </a:extLst>
          </p:cNvPr>
          <p:cNvSpPr/>
          <p:nvPr/>
        </p:nvSpPr>
        <p:spPr>
          <a:xfrm>
            <a:off x="2267744" y="5598368"/>
            <a:ext cx="6120680" cy="1143000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  <a:lumMod val="11000"/>
                  <a:lumOff val="89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/>
              <a:t>S  W  I  S  H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39FDACA-B9CA-4C78-B211-6F57F2405C69}"/>
              </a:ext>
            </a:extLst>
          </p:cNvPr>
          <p:cNvSpPr/>
          <p:nvPr/>
        </p:nvSpPr>
        <p:spPr>
          <a:xfrm>
            <a:off x="371771" y="4792188"/>
            <a:ext cx="1751956" cy="1283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How to change my too big/small ego?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09119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Close your eyes and look at the image of yourself  with an ego too big or too small.</a:t>
            </a:r>
            <a:endParaRPr lang="nl-NL" dirty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Change bright colors into grey.</a:t>
            </a:r>
            <a:endParaRPr lang="nl-NL" dirty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If it is moving stop the moving.</a:t>
            </a:r>
            <a:endParaRPr lang="nl-NL" dirty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Make the image smaller with your hands</a:t>
            </a:r>
            <a:endParaRPr lang="nl-NL" dirty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Push it at more distance from you.</a:t>
            </a:r>
            <a:endParaRPr lang="nl-NL" dirty="0">
              <a:solidFill>
                <a:srgbClr val="0000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Blow it in the sky, let it disappear behind the horizon.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PFFFFFFFFFFFFFFFFFFFFFFFFFFFFFFFFFFFFFFFFFFFFFFFFFFF</a:t>
            </a:r>
          </a:p>
          <a:p>
            <a:endParaRPr lang="nl-NL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>
                <a:solidFill>
                  <a:srgbClr val="0000FF"/>
                </a:solidFill>
              </a:rPr>
              <a:t>Making a positive memory still stronger</a:t>
            </a:r>
          </a:p>
        </p:txBody>
      </p:sp>
      <p:pic>
        <p:nvPicPr>
          <p:cNvPr id="5122" name="Picture 2" descr="http://blog.han.nl/vergrootjewereld/files/2013/02/Lachende-baby1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83502" y="2780928"/>
            <a:ext cx="1536170" cy="1152128"/>
          </a:xfrm>
          <a:prstGeom prst="rect">
            <a:avLst/>
          </a:prstGeom>
          <a:noFill/>
        </p:spPr>
      </p:pic>
      <p:pic>
        <p:nvPicPr>
          <p:cNvPr id="7" name="Picture 2" descr="http://blog.han.nl/vergrootjewereld/files/2013/02/Lachende-baby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2123728" y="2204864"/>
            <a:ext cx="3123191" cy="2342394"/>
          </a:xfrm>
          <a:prstGeom prst="rect">
            <a:avLst/>
          </a:prstGeom>
          <a:noFill/>
        </p:spPr>
      </p:pic>
      <p:pic>
        <p:nvPicPr>
          <p:cNvPr id="8" name="Picture 2" descr="http://blog.han.nl/vergrootjewereld/files/2013/02/Lachende-baby1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652120" y="2042846"/>
            <a:ext cx="3576396" cy="2682298"/>
          </a:xfrm>
          <a:prstGeom prst="rect">
            <a:avLst/>
          </a:prstGeom>
          <a:noFill/>
        </p:spPr>
      </p:pic>
      <p:sp>
        <p:nvSpPr>
          <p:cNvPr id="6" name="AutoShape 1457"/>
          <p:cNvSpPr>
            <a:spLocks noChangeArrowheads="1"/>
          </p:cNvSpPr>
          <p:nvPr/>
        </p:nvSpPr>
        <p:spPr bwMode="auto">
          <a:xfrm>
            <a:off x="4788024" y="2708920"/>
            <a:ext cx="1296144" cy="1224136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1600" b="1" dirty="0">
                <a:latin typeface="Calibri" pitchFamily="34" charset="0"/>
                <a:cs typeface="Arial" pitchFamily="34" charset="0"/>
              </a:rPr>
              <a:t>more contrast</a:t>
            </a:r>
          </a:p>
        </p:txBody>
      </p:sp>
      <p:sp>
        <p:nvSpPr>
          <p:cNvPr id="5" name="AutoShape 1457"/>
          <p:cNvSpPr>
            <a:spLocks noChangeArrowheads="1"/>
          </p:cNvSpPr>
          <p:nvPr/>
        </p:nvSpPr>
        <p:spPr bwMode="auto">
          <a:xfrm>
            <a:off x="1403648" y="2996952"/>
            <a:ext cx="936104" cy="648072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bigger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IJL-RECHTS 8"/>
          <p:cNvSpPr/>
          <p:nvPr/>
        </p:nvSpPr>
        <p:spPr>
          <a:xfrm>
            <a:off x="683568" y="5229200"/>
            <a:ext cx="7416824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/>
              <a:t>S  W  I  S 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0" descr="wereldbol.jpg">
            <a:extLst>
              <a:ext uri="{FF2B5EF4-FFF2-40B4-BE49-F238E27FC236}">
                <a16:creationId xmlns:a16="http://schemas.microsoft.com/office/drawing/2014/main" id="{2B8DEACF-23A8-4FFF-8D06-CD8152E7C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202754" y="1759131"/>
            <a:ext cx="4968552" cy="477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4">
            <a:extLst>
              <a:ext uri="{FF2B5EF4-FFF2-40B4-BE49-F238E27FC236}">
                <a16:creationId xmlns:a16="http://schemas.microsoft.com/office/drawing/2014/main" id="{9E2BDD5B-B165-4C9B-B5F6-296419D460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7744" y="1759131"/>
            <a:ext cx="4896544" cy="469420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rush Script MT"/>
              </a:rPr>
              <a:t>Make a difference between </a:t>
            </a:r>
            <a:r>
              <a:rPr lang="en-US" sz="8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rush Script MT"/>
              </a:rPr>
              <a:t>behavior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rush Script MT"/>
              </a:rPr>
              <a:t> and the </a:t>
            </a:r>
            <a:r>
              <a:rPr lang="en-US" sz="8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rush Script MT"/>
              </a:rPr>
              <a:t>Person.</a:t>
            </a:r>
            <a:endParaRPr lang="en-US" sz="80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Brush Script MT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4B8740C-DED1-4EAD-9F75-2BE471B0AC14}"/>
              </a:ext>
            </a:extLst>
          </p:cNvPr>
          <p:cNvSpPr txBox="1"/>
          <p:nvPr/>
        </p:nvSpPr>
        <p:spPr>
          <a:xfrm>
            <a:off x="3275856" y="188640"/>
            <a:ext cx="2828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48746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5212E-1C10-4265-9DF4-B0D41480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Positive intention comes from your identity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4EBC7D-4AEC-4C45-8317-78E1C754A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5283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What is your positive intention on identity level?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to feed,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to sleep,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to feel safe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to be acknowledged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to love and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to be loved</a:t>
            </a:r>
          </a:p>
        </p:txBody>
      </p:sp>
    </p:spTree>
    <p:extLst>
      <p:ext uri="{BB962C8B-B14F-4D97-AF65-F5344CB8AC3E}">
        <p14:creationId xmlns:p14="http://schemas.microsoft.com/office/powerpoint/2010/main" val="1197923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078B6-1E3B-4D9A-866D-E03BD621D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Every behavior has a positive intention…….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84B531-7F08-4E35-B3C6-FBFF7357E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5283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Think of a behavior you don’t like of someone close to you.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Take a moment to go in his or her shoes.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What could be the positive intention to fulfill his or her basic needs?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Write the name of the behavior and the positive intention in the chat.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D75B640-B0F4-4859-8959-A325200D0C55}"/>
              </a:ext>
            </a:extLst>
          </p:cNvPr>
          <p:cNvSpPr/>
          <p:nvPr/>
        </p:nvSpPr>
        <p:spPr>
          <a:xfrm>
            <a:off x="457200" y="573325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What could you do if you are aware of the positive behavior, instead of becoming angry?</a:t>
            </a:r>
          </a:p>
        </p:txBody>
      </p:sp>
    </p:spTree>
    <p:extLst>
      <p:ext uri="{BB962C8B-B14F-4D97-AF65-F5344CB8AC3E}">
        <p14:creationId xmlns:p14="http://schemas.microsoft.com/office/powerpoint/2010/main" val="204399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thebestblog.info/wp-content/uploads/2012/11/perceptual-positions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5000" y="2838084"/>
            <a:ext cx="2316402" cy="3861048"/>
          </a:xfrm>
          <a:prstGeom prst="rect">
            <a:avLst/>
          </a:prstGeom>
          <a:noFill/>
        </p:spPr>
      </p:pic>
      <p:sp>
        <p:nvSpPr>
          <p:cNvPr id="3" name="Rechthoek 2"/>
          <p:cNvSpPr>
            <a:spLocks noChangeArrowheads="1"/>
          </p:cNvSpPr>
          <p:nvPr/>
        </p:nvSpPr>
        <p:spPr bwMode="auto">
          <a:xfrm>
            <a:off x="38040" y="0"/>
            <a:ext cx="2805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800" b="1" dirty="0">
                <a:solidFill>
                  <a:srgbClr val="0000FF"/>
                </a:solidFill>
              </a:rPr>
              <a:t>Reframing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-14524" y="701724"/>
            <a:ext cx="26775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3 Perceptual </a:t>
            </a:r>
          </a:p>
          <a:p>
            <a:pPr algn="ctr"/>
            <a:r>
              <a:rPr lang="en-GB" sz="3600" b="1" dirty="0">
                <a:solidFill>
                  <a:srgbClr val="0000FF"/>
                </a:solidFill>
              </a:rPr>
              <a:t>positions</a:t>
            </a:r>
            <a:endParaRPr lang="nl-NL" sz="3600" b="1" dirty="0">
              <a:solidFill>
                <a:srgbClr val="0000FF"/>
              </a:solidFill>
            </a:endParaRPr>
          </a:p>
        </p:txBody>
      </p:sp>
      <p:pic>
        <p:nvPicPr>
          <p:cNvPr id="5" name="Picture 2" descr="http://thebestblog.info/wp-content/uploads/2012/11/perceptual-positions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3691" y="2945061"/>
            <a:ext cx="2211677" cy="3617736"/>
          </a:xfrm>
          <a:prstGeom prst="rect">
            <a:avLst/>
          </a:prstGeom>
          <a:noFill/>
        </p:spPr>
      </p:pic>
      <p:pic>
        <p:nvPicPr>
          <p:cNvPr id="6" name="Picture 2" descr="http://thebestblog.info/wp-content/uploads/2012/11/perceptual-positions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49" y="158868"/>
            <a:ext cx="1135992" cy="2220348"/>
          </a:xfrm>
          <a:prstGeom prst="rect">
            <a:avLst/>
          </a:prstGeom>
          <a:noFill/>
        </p:spPr>
      </p:pic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490653" y="5517232"/>
            <a:ext cx="23164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1</a:t>
            </a:r>
            <a:r>
              <a:rPr lang="en-GB" sz="3600" b="1" baseline="30000" dirty="0">
                <a:solidFill>
                  <a:srgbClr val="0000FF"/>
                </a:solidFill>
              </a:rPr>
              <a:t>st</a:t>
            </a:r>
            <a:r>
              <a:rPr lang="en-GB" sz="3600" b="1" dirty="0">
                <a:solidFill>
                  <a:srgbClr val="0000FF"/>
                </a:solidFill>
              </a:rPr>
              <a:t> position</a:t>
            </a:r>
            <a:endParaRPr lang="nl-NL" sz="3600" b="1" dirty="0">
              <a:solidFill>
                <a:srgbClr val="0000FF"/>
              </a:solidFill>
            </a:endParaRP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338795" y="2977110"/>
            <a:ext cx="3481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48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6481776" y="5373216"/>
            <a:ext cx="24192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AFAFFF"/>
                </a:solidFill>
              </a:rPr>
              <a:t>2</a:t>
            </a:r>
            <a:r>
              <a:rPr lang="en-GB" sz="3600" b="1" baseline="30000" dirty="0">
                <a:solidFill>
                  <a:srgbClr val="AFAFFF"/>
                </a:solidFill>
              </a:rPr>
              <a:t>nd</a:t>
            </a:r>
            <a:r>
              <a:rPr lang="en-GB" sz="3600" b="1" dirty="0">
                <a:solidFill>
                  <a:srgbClr val="AFAFFF"/>
                </a:solidFill>
              </a:rPr>
              <a:t> position</a:t>
            </a:r>
            <a:endParaRPr lang="nl-NL" sz="3600" b="1" dirty="0">
              <a:solidFill>
                <a:srgbClr val="AFAFFF"/>
              </a:solidFill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3329873" y="822697"/>
            <a:ext cx="2359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3</a:t>
            </a:r>
            <a:r>
              <a:rPr lang="en-GB" sz="3600" b="1" baseline="30000" dirty="0">
                <a:solidFill>
                  <a:srgbClr val="0000FF"/>
                </a:solidFill>
              </a:rPr>
              <a:t>rd</a:t>
            </a:r>
            <a:r>
              <a:rPr lang="en-GB" sz="3600" b="1" dirty="0">
                <a:solidFill>
                  <a:srgbClr val="0000FF"/>
                </a:solidFill>
              </a:rPr>
              <a:t> position</a:t>
            </a:r>
            <a:endParaRPr lang="nl-NL" sz="3600" b="1" dirty="0">
              <a:solidFill>
                <a:srgbClr val="0000FF"/>
              </a:solidFill>
            </a:endParaRPr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7442344" y="2708920"/>
            <a:ext cx="1847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4800" b="1" dirty="0">
              <a:solidFill>
                <a:srgbClr val="FF9B9B"/>
              </a:solidFill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3247896" y="1370102"/>
            <a:ext cx="25233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Observer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AA492F0A-4EF5-4793-9726-5C3C96872056}"/>
              </a:ext>
            </a:extLst>
          </p:cNvPr>
          <p:cNvSpPr/>
          <p:nvPr/>
        </p:nvSpPr>
        <p:spPr>
          <a:xfrm>
            <a:off x="-4813" y="2495410"/>
            <a:ext cx="4362714" cy="43892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6A0BDC5-65D3-402B-BA00-9E054A6C844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26891" y="541680"/>
            <a:ext cx="2390945" cy="1196752"/>
          </a:xfrm>
          <a:prstGeom prst="rect">
            <a:avLst/>
          </a:prstGeom>
        </p:spPr>
      </p:pic>
      <p:sp>
        <p:nvSpPr>
          <p:cNvPr id="16" name="Ovaal 15">
            <a:extLst>
              <a:ext uri="{FF2B5EF4-FFF2-40B4-BE49-F238E27FC236}">
                <a16:creationId xmlns:a16="http://schemas.microsoft.com/office/drawing/2014/main" id="{55BD14FE-E9A4-4E6F-886E-C51E0027A656}"/>
              </a:ext>
            </a:extLst>
          </p:cNvPr>
          <p:cNvSpPr/>
          <p:nvPr/>
        </p:nvSpPr>
        <p:spPr>
          <a:xfrm>
            <a:off x="2896372" y="0"/>
            <a:ext cx="6209588" cy="2797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jl: links/rechts 13">
            <a:extLst>
              <a:ext uri="{FF2B5EF4-FFF2-40B4-BE49-F238E27FC236}">
                <a16:creationId xmlns:a16="http://schemas.microsoft.com/office/drawing/2014/main" id="{C80DAC2B-42F4-4D1A-86FF-752A31A6C621}"/>
              </a:ext>
            </a:extLst>
          </p:cNvPr>
          <p:cNvSpPr/>
          <p:nvPr/>
        </p:nvSpPr>
        <p:spPr>
          <a:xfrm rot="19310108">
            <a:off x="2899250" y="2654122"/>
            <a:ext cx="2401822" cy="64349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  <p:bldP spid="12" grpId="0"/>
      <p:bldP spid="2" grpId="0" animBg="1"/>
      <p:bldP spid="16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45667" y="692613"/>
            <a:ext cx="4776399" cy="1647140"/>
            <a:chOff x="4926" y="7507"/>
            <a:chExt cx="6564" cy="2214"/>
          </a:xfrm>
        </p:grpSpPr>
        <p:sp>
          <p:nvSpPr>
            <p:cNvPr id="51210" name="Oval 3"/>
            <p:cNvSpPr>
              <a:spLocks noChangeArrowheads="1"/>
            </p:cNvSpPr>
            <p:nvPr/>
          </p:nvSpPr>
          <p:spPr bwMode="auto">
            <a:xfrm>
              <a:off x="4926" y="7507"/>
              <a:ext cx="2463" cy="221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6000" b="1" dirty="0">
                  <a:solidFill>
                    <a:srgbClr val="0000FF"/>
                  </a:solidFill>
                  <a:latin typeface="Calibri" pitchFamily="34" charset="0"/>
                </a:rPr>
                <a:t>3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51211" name="Text Box 4"/>
            <p:cNvSpPr txBox="1">
              <a:spLocks noChangeArrowheads="1"/>
            </p:cNvSpPr>
            <p:nvPr/>
          </p:nvSpPr>
          <p:spPr bwMode="auto">
            <a:xfrm>
              <a:off x="7530" y="7739"/>
              <a:ext cx="3960" cy="17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300"/>
                </a:spcBef>
              </a:pPr>
              <a:r>
                <a:rPr lang="en-US" sz="2400" b="1" dirty="0">
                  <a:solidFill>
                    <a:srgbClr val="0000FF"/>
                  </a:solidFill>
                </a:rPr>
                <a:t>Third Position</a:t>
              </a:r>
            </a:p>
            <a:p>
              <a:pPr algn="ctr">
                <a:spcAft>
                  <a:spcPts val="1000"/>
                </a:spcAft>
              </a:pPr>
              <a:r>
                <a:rPr lang="en-US" sz="1600" dirty="0">
                  <a:solidFill>
                    <a:srgbClr val="0000FF"/>
                  </a:solidFill>
                  <a:latin typeface="Calibri" pitchFamily="34" charset="0"/>
                </a:rPr>
                <a:t>How do you see yourself if you take distance and look from a helicopter position to your self?.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79236" y="3617019"/>
            <a:ext cx="3096620" cy="2972811"/>
            <a:chOff x="2041" y="12294"/>
            <a:chExt cx="3774" cy="3257"/>
          </a:xfrm>
        </p:grpSpPr>
        <p:sp>
          <p:nvSpPr>
            <p:cNvPr id="51208" name="Oval 12"/>
            <p:cNvSpPr>
              <a:spLocks noChangeArrowheads="1"/>
            </p:cNvSpPr>
            <p:nvPr/>
          </p:nvSpPr>
          <p:spPr bwMode="auto">
            <a:xfrm>
              <a:off x="2858" y="12294"/>
              <a:ext cx="2463" cy="202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6000" b="1" dirty="0">
                  <a:solidFill>
                    <a:srgbClr val="0000FF"/>
                  </a:solidFill>
                  <a:latin typeface="Calibri" pitchFamily="34" charset="0"/>
                </a:rPr>
                <a:t>1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51209" name="Text Box 14"/>
            <p:cNvSpPr txBox="1">
              <a:spLocks noChangeArrowheads="1"/>
            </p:cNvSpPr>
            <p:nvPr/>
          </p:nvSpPr>
          <p:spPr bwMode="auto">
            <a:xfrm>
              <a:off x="2041" y="14614"/>
              <a:ext cx="3774" cy="9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400" b="1" dirty="0">
                  <a:solidFill>
                    <a:srgbClr val="0000FF"/>
                  </a:solidFill>
                  <a:latin typeface="Calibri" pitchFamily="34" charset="0"/>
                </a:rPr>
                <a:t>First Position</a:t>
              </a:r>
            </a:p>
            <a:p>
              <a:pPr algn="ctr">
                <a:spcAft>
                  <a:spcPts val="1000"/>
                </a:spcAft>
              </a:pPr>
              <a:r>
                <a:rPr lang="en-US" sz="1600" dirty="0">
                  <a:solidFill>
                    <a:srgbClr val="0000FF"/>
                  </a:solidFill>
                  <a:latin typeface="Calibri" pitchFamily="34" charset="0"/>
                </a:rPr>
                <a:t>How do you see your self?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3" name="Rechthoek 22"/>
          <p:cNvSpPr>
            <a:spLocks noChangeArrowheads="1"/>
          </p:cNvSpPr>
          <p:nvPr/>
        </p:nvSpPr>
        <p:spPr bwMode="auto">
          <a:xfrm>
            <a:off x="-20883" y="268431"/>
            <a:ext cx="39306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How do you see </a:t>
            </a:r>
          </a:p>
          <a:p>
            <a:pPr algn="ctr"/>
            <a:r>
              <a:rPr lang="en-GB" sz="3200" b="1" dirty="0">
                <a:solidFill>
                  <a:srgbClr val="0000FF"/>
                </a:solidFill>
              </a:rPr>
              <a:t>your own identity?</a:t>
            </a:r>
          </a:p>
          <a:p>
            <a:pPr algn="ctr"/>
            <a:r>
              <a:rPr lang="en-GB" sz="3200" b="1" dirty="0">
                <a:solidFill>
                  <a:srgbClr val="0000FF"/>
                </a:solidFill>
              </a:rPr>
              <a:t>What is your mission?</a:t>
            </a:r>
            <a:endParaRPr lang="nl-NL" sz="3200" b="1" dirty="0">
              <a:solidFill>
                <a:srgbClr val="0000FF"/>
              </a:solidFill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BCFDA23E-E872-4683-9567-212E1F2A9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416" y="3061297"/>
            <a:ext cx="5497855" cy="3528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Exercise: </a:t>
            </a:r>
          </a:p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0000FF"/>
                </a:solidFill>
                <a:latin typeface="Calibri" pitchFamily="34" charset="0"/>
              </a:rPr>
              <a:t>Take 2 minutes in position 1</a:t>
            </a:r>
          </a:p>
          <a:p>
            <a:pPr algn="ctr">
              <a:spcAft>
                <a:spcPts val="1000"/>
              </a:spcAft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How do you see your identity </a:t>
            </a:r>
          </a:p>
          <a:p>
            <a:pPr algn="ctr">
              <a:spcAft>
                <a:spcPts val="1000"/>
              </a:spcAft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And how your mission?</a:t>
            </a:r>
          </a:p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0000FF"/>
                </a:solidFill>
                <a:latin typeface="Calibri" pitchFamily="34" charset="0"/>
              </a:rPr>
              <a:t>and 2 minutes in position 3</a:t>
            </a:r>
          </a:p>
          <a:p>
            <a:pPr algn="ctr">
              <a:spcAft>
                <a:spcPts val="1000"/>
              </a:spcAft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How do you see your identity </a:t>
            </a:r>
          </a:p>
          <a:p>
            <a:pPr algn="ctr">
              <a:spcAft>
                <a:spcPts val="1000"/>
              </a:spcAft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And how your mission?</a:t>
            </a:r>
          </a:p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0000FF"/>
                </a:solidFill>
                <a:latin typeface="Calibri" pitchFamily="34" charset="0"/>
              </a:rPr>
              <a:t>Write the differences in the chat.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2681418-F2A9-4D9F-9016-AFA41BD9B587}"/>
              </a:ext>
            </a:extLst>
          </p:cNvPr>
          <p:cNvSpPr txBox="1"/>
          <p:nvPr/>
        </p:nvSpPr>
        <p:spPr>
          <a:xfrm>
            <a:off x="323528" y="116632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</a:rPr>
              <a:t>From your Identity to your Mission</a:t>
            </a:r>
          </a:p>
        </p:txBody>
      </p:sp>
      <p:pic>
        <p:nvPicPr>
          <p:cNvPr id="3076" name="Picture 4" descr="Maya Angelou Quotes - Business Insider">
            <a:extLst>
              <a:ext uri="{FF2B5EF4-FFF2-40B4-BE49-F238E27FC236}">
                <a16:creationId xmlns:a16="http://schemas.microsoft.com/office/drawing/2014/main" id="{D32E212C-552D-41DB-A597-76757813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8055066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555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1E5952-C8C1-4143-AA94-71D43E6C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9658"/>
            <a:ext cx="8229600" cy="11430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700" dirty="0">
                <a:solidFill>
                  <a:srgbClr val="0000FF"/>
                </a:solidFill>
              </a:rPr>
              <a:t>Write in the chat what you take with you from this workshop.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F0FF1AC-8124-480B-B387-A36383389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8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66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624019"/>
            <a:ext cx="6305673" cy="121709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Be a shining person in the world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EECEEE4C-5B5C-4FA9-9C74-F515047741B7}"/>
              </a:ext>
            </a:extLst>
          </p:cNvPr>
          <p:cNvGrpSpPr/>
          <p:nvPr/>
        </p:nvGrpSpPr>
        <p:grpSpPr>
          <a:xfrm>
            <a:off x="-36512" y="1700318"/>
            <a:ext cx="9180511" cy="5197924"/>
            <a:chOff x="49389" y="1700318"/>
            <a:chExt cx="9180511" cy="5197924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D5B84250-5C2A-48EB-8403-DB70C71AA783}"/>
                </a:ext>
              </a:extLst>
            </p:cNvPr>
            <p:cNvGrpSpPr/>
            <p:nvPr/>
          </p:nvGrpSpPr>
          <p:grpSpPr>
            <a:xfrm>
              <a:off x="49389" y="1700318"/>
              <a:ext cx="9180511" cy="5189509"/>
              <a:chOff x="49389" y="1700318"/>
              <a:chExt cx="9180511" cy="5189509"/>
            </a:xfrm>
          </p:grpSpPr>
          <p:grpSp>
            <p:nvGrpSpPr>
              <p:cNvPr id="6" name="Groep 5">
                <a:extLst>
                  <a:ext uri="{FF2B5EF4-FFF2-40B4-BE49-F238E27FC236}">
                    <a16:creationId xmlns:a16="http://schemas.microsoft.com/office/drawing/2014/main" id="{64BBB446-031B-4554-BAE8-512AC5E7856D}"/>
                  </a:ext>
                </a:extLst>
              </p:cNvPr>
              <p:cNvGrpSpPr/>
              <p:nvPr/>
            </p:nvGrpSpPr>
            <p:grpSpPr>
              <a:xfrm>
                <a:off x="49389" y="1700318"/>
                <a:ext cx="9180511" cy="5166458"/>
                <a:chOff x="49389" y="1705974"/>
                <a:chExt cx="9180511" cy="5160792"/>
              </a:xfrm>
            </p:grpSpPr>
            <p:sp>
              <p:nvSpPr>
                <p:cNvPr id="7" name="PIJL-OMLAAG 16">
                  <a:extLst>
                    <a:ext uri="{FF2B5EF4-FFF2-40B4-BE49-F238E27FC236}">
                      <a16:creationId xmlns:a16="http://schemas.microsoft.com/office/drawing/2014/main" id="{137CD073-9697-4F46-99E3-11ABDD126791}"/>
                    </a:ext>
                  </a:extLst>
                </p:cNvPr>
                <p:cNvSpPr/>
                <p:nvPr/>
              </p:nvSpPr>
              <p:spPr>
                <a:xfrm rot="17995293">
                  <a:off x="5283749" y="41342"/>
                  <a:ext cx="432048" cy="6877179"/>
                </a:xfrm>
                <a:prstGeom prst="downArrow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9" name="Groep 8">
                  <a:extLst>
                    <a:ext uri="{FF2B5EF4-FFF2-40B4-BE49-F238E27FC236}">
                      <a16:creationId xmlns:a16="http://schemas.microsoft.com/office/drawing/2014/main" id="{725762AF-A26C-4C63-B639-55677416D60D}"/>
                    </a:ext>
                  </a:extLst>
                </p:cNvPr>
                <p:cNvGrpSpPr/>
                <p:nvPr/>
              </p:nvGrpSpPr>
              <p:grpSpPr>
                <a:xfrm>
                  <a:off x="49389" y="1705974"/>
                  <a:ext cx="9180511" cy="5160792"/>
                  <a:chOff x="49389" y="1705974"/>
                  <a:chExt cx="9180511" cy="5160792"/>
                </a:xfrm>
              </p:grpSpPr>
              <p:sp>
                <p:nvSpPr>
                  <p:cNvPr id="10" name="PIJL-OMLAAG 13">
                    <a:extLst>
                      <a:ext uri="{FF2B5EF4-FFF2-40B4-BE49-F238E27FC236}">
                        <a16:creationId xmlns:a16="http://schemas.microsoft.com/office/drawing/2014/main" id="{F58D4AF1-D528-48CB-ADCA-46FB9C977A96}"/>
                      </a:ext>
                    </a:extLst>
                  </p:cNvPr>
                  <p:cNvSpPr/>
                  <p:nvPr/>
                </p:nvSpPr>
                <p:spPr>
                  <a:xfrm rot="19973382">
                    <a:off x="2149613" y="2492752"/>
                    <a:ext cx="432048" cy="3066170"/>
                  </a:xfrm>
                  <a:prstGeom prst="downArrow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" name="PIJL-OMLAAG 14">
                    <a:extLst>
                      <a:ext uri="{FF2B5EF4-FFF2-40B4-BE49-F238E27FC236}">
                        <a16:creationId xmlns:a16="http://schemas.microsoft.com/office/drawing/2014/main" id="{1FE54D63-69E5-4DA0-81A0-D3348D1296A0}"/>
                      </a:ext>
                    </a:extLst>
                  </p:cNvPr>
                  <p:cNvSpPr/>
                  <p:nvPr/>
                </p:nvSpPr>
                <p:spPr>
                  <a:xfrm>
                    <a:off x="431292" y="2636912"/>
                    <a:ext cx="432048" cy="2736304"/>
                  </a:xfrm>
                  <a:prstGeom prst="downArrow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2" name="PIJL-OMLAAG 15">
                    <a:extLst>
                      <a:ext uri="{FF2B5EF4-FFF2-40B4-BE49-F238E27FC236}">
                        <a16:creationId xmlns:a16="http://schemas.microsoft.com/office/drawing/2014/main" id="{0D177843-A3E6-45D0-828E-5866899470B8}"/>
                      </a:ext>
                    </a:extLst>
                  </p:cNvPr>
                  <p:cNvSpPr/>
                  <p:nvPr/>
                </p:nvSpPr>
                <p:spPr>
                  <a:xfrm rot="19030909">
                    <a:off x="3468251" y="1705974"/>
                    <a:ext cx="432048" cy="4198274"/>
                  </a:xfrm>
                  <a:prstGeom prst="downArrow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3" name="PIJL-OMLAAG 17">
                    <a:extLst>
                      <a:ext uri="{FF2B5EF4-FFF2-40B4-BE49-F238E27FC236}">
                        <a16:creationId xmlns:a16="http://schemas.microsoft.com/office/drawing/2014/main" id="{069847AC-4961-490C-B757-41797FD69EDC}"/>
                      </a:ext>
                    </a:extLst>
                  </p:cNvPr>
                  <p:cNvSpPr/>
                  <p:nvPr/>
                </p:nvSpPr>
                <p:spPr>
                  <a:xfrm rot="21046863">
                    <a:off x="1282929" y="2667473"/>
                    <a:ext cx="432048" cy="2699031"/>
                  </a:xfrm>
                  <a:prstGeom prst="downArrow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4" name="Afbeelding 13" descr="blij 7.jpg">
                    <a:extLst>
                      <a:ext uri="{FF2B5EF4-FFF2-40B4-BE49-F238E27FC236}">
                        <a16:creationId xmlns:a16="http://schemas.microsoft.com/office/drawing/2014/main" id="{5AAF2D19-95DD-43AF-A646-AEB052674B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 l="31407" r="10266" b="11403"/>
                  <a:stretch>
                    <a:fillRect/>
                  </a:stretch>
                </p:blipFill>
                <p:spPr>
                  <a:xfrm>
                    <a:off x="49389" y="5445224"/>
                    <a:ext cx="1284396" cy="1412776"/>
                  </a:xfrm>
                  <a:prstGeom prst="rect">
                    <a:avLst/>
                  </a:prstGeom>
                </p:spPr>
              </p:pic>
              <p:pic>
                <p:nvPicPr>
                  <p:cNvPr id="15" name="Afbeelding 14" descr="blij2.JPG">
                    <a:extLst>
                      <a:ext uri="{FF2B5EF4-FFF2-40B4-BE49-F238E27FC236}">
                        <a16:creationId xmlns:a16="http://schemas.microsoft.com/office/drawing/2014/main" id="{8E497054-67A1-44AB-95E3-AD490522D4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 l="24491" r="17182" b="21780"/>
                  <a:stretch>
                    <a:fillRect/>
                  </a:stretch>
                </p:blipFill>
                <p:spPr>
                  <a:xfrm>
                    <a:off x="6377751" y="5453990"/>
                    <a:ext cx="1337454" cy="1412776"/>
                  </a:xfrm>
                  <a:prstGeom prst="rect">
                    <a:avLst/>
                  </a:prstGeom>
                </p:spPr>
              </p:pic>
              <p:pic>
                <p:nvPicPr>
                  <p:cNvPr id="16" name="Afbeelding 15" descr="blij-4.jpg">
                    <a:extLst>
                      <a:ext uri="{FF2B5EF4-FFF2-40B4-BE49-F238E27FC236}">
                        <a16:creationId xmlns:a16="http://schemas.microsoft.com/office/drawing/2014/main" id="{BE8A20AD-278F-4E21-AD82-EB6E66878C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rcRect l="24677" r="25969"/>
                  <a:stretch>
                    <a:fillRect/>
                  </a:stretch>
                </p:blipFill>
                <p:spPr>
                  <a:xfrm>
                    <a:off x="1321780" y="5445224"/>
                    <a:ext cx="1332941" cy="1412776"/>
                  </a:xfrm>
                  <a:prstGeom prst="rect">
                    <a:avLst/>
                  </a:prstGeom>
                </p:spPr>
              </p:pic>
              <p:pic>
                <p:nvPicPr>
                  <p:cNvPr id="18" name="Afbeelding 17" descr="blij-gezicht 1.jpg">
                    <a:extLst>
                      <a:ext uri="{FF2B5EF4-FFF2-40B4-BE49-F238E27FC236}">
                        <a16:creationId xmlns:a16="http://schemas.microsoft.com/office/drawing/2014/main" id="{B424602D-2DD2-496D-9B6C-61026E8D34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2628106" y="5453990"/>
                    <a:ext cx="1170509" cy="1412776"/>
                  </a:xfrm>
                  <a:prstGeom prst="rect">
                    <a:avLst/>
                  </a:prstGeom>
                </p:spPr>
              </p:pic>
              <p:sp>
                <p:nvSpPr>
                  <p:cNvPr id="20" name="PIJL-OMLAAG 26">
                    <a:extLst>
                      <a:ext uri="{FF2B5EF4-FFF2-40B4-BE49-F238E27FC236}">
                        <a16:creationId xmlns:a16="http://schemas.microsoft.com/office/drawing/2014/main" id="{C910AFCB-8827-48C0-9621-4F145AA23A27}"/>
                      </a:ext>
                    </a:extLst>
                  </p:cNvPr>
                  <p:cNvSpPr/>
                  <p:nvPr/>
                </p:nvSpPr>
                <p:spPr>
                  <a:xfrm rot="18367347">
                    <a:off x="4451626" y="923041"/>
                    <a:ext cx="432048" cy="5415856"/>
                  </a:xfrm>
                  <a:prstGeom prst="downArrow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1" name="Afbeelding 20" descr="blij 8.jpg">
                    <a:extLst>
                      <a:ext uri="{FF2B5EF4-FFF2-40B4-BE49-F238E27FC236}">
                        <a16:creationId xmlns:a16="http://schemas.microsoft.com/office/drawing/2014/main" id="{8FEB0FAB-04FA-4AEB-BC0F-508DAC42A1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rcRect l="38975" r="2751" b="4326"/>
                  <a:stretch>
                    <a:fillRect/>
                  </a:stretch>
                </p:blipFill>
                <p:spPr>
                  <a:xfrm>
                    <a:off x="7670053" y="5439330"/>
                    <a:ext cx="1559847" cy="1418670"/>
                  </a:xfrm>
                  <a:prstGeom prst="rect">
                    <a:avLst/>
                  </a:prstGeom>
                </p:spPr>
              </p:pic>
              <p:sp>
                <p:nvSpPr>
                  <p:cNvPr id="23" name="PIJL-OMLAAG 28">
                    <a:extLst>
                      <a:ext uri="{FF2B5EF4-FFF2-40B4-BE49-F238E27FC236}">
                        <a16:creationId xmlns:a16="http://schemas.microsoft.com/office/drawing/2014/main" id="{C1ED48E9-FB34-475D-832E-8F87C5B72220}"/>
                      </a:ext>
                    </a:extLst>
                  </p:cNvPr>
                  <p:cNvSpPr/>
                  <p:nvPr/>
                </p:nvSpPr>
                <p:spPr>
                  <a:xfrm rot="19567209">
                    <a:off x="2745627" y="2217905"/>
                    <a:ext cx="432048" cy="3434243"/>
                  </a:xfrm>
                  <a:prstGeom prst="downArrow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pic>
            <p:nvPicPr>
              <p:cNvPr id="4" name="Afbeelding 3">
                <a:extLst>
                  <a:ext uri="{FF2B5EF4-FFF2-40B4-BE49-F238E27FC236}">
                    <a16:creationId xmlns:a16="http://schemas.microsoft.com/office/drawing/2014/main" id="{19953734-D7C1-48FC-9715-0ADDBDD31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00385" y="5469600"/>
                <a:ext cx="1306326" cy="1420227"/>
              </a:xfrm>
              <a:prstGeom prst="rect">
                <a:avLst/>
              </a:prstGeom>
            </p:spPr>
          </p:pic>
        </p:grpSp>
        <p:pic>
          <p:nvPicPr>
            <p:cNvPr id="1026" name="Picture 2" descr="Palestinian Freedom Walk: Nashville, Tennessee">
              <a:extLst>
                <a:ext uri="{FF2B5EF4-FFF2-40B4-BE49-F238E27FC236}">
                  <a16:creationId xmlns:a16="http://schemas.microsoft.com/office/drawing/2014/main" id="{005BBFC2-94C8-422E-8A8F-D6084A7035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647" y="5437773"/>
              <a:ext cx="1268526" cy="146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9856" y="3405325"/>
            <a:ext cx="8208912" cy="1217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Focus (2 minutes) on a moment in which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0000FF"/>
                </a:solidFill>
              </a:rPr>
              <a:t>you felt great fulfillment of your life.</a:t>
            </a:r>
          </a:p>
        </p:txBody>
      </p:sp>
    </p:spTree>
    <p:extLst>
      <p:ext uri="{BB962C8B-B14F-4D97-AF65-F5344CB8AC3E}">
        <p14:creationId xmlns:p14="http://schemas.microsoft.com/office/powerpoint/2010/main" val="35269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grpSp>
        <p:nvGrpSpPr>
          <p:cNvPr id="20" name="Groep 19">
            <a:extLst>
              <a:ext uri="{FF2B5EF4-FFF2-40B4-BE49-F238E27FC236}">
                <a16:creationId xmlns:a16="http://schemas.microsoft.com/office/drawing/2014/main" id="{73FD93CF-492E-4685-B126-7F859EB4DCC3}"/>
              </a:ext>
            </a:extLst>
          </p:cNvPr>
          <p:cNvGrpSpPr/>
          <p:nvPr/>
        </p:nvGrpSpPr>
        <p:grpSpPr>
          <a:xfrm>
            <a:off x="-36512" y="1700318"/>
            <a:ext cx="9180511" cy="5197924"/>
            <a:chOff x="49389" y="1700318"/>
            <a:chExt cx="9180511" cy="5197924"/>
          </a:xfrm>
        </p:grpSpPr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D5555032-CBC8-4916-8282-F7AFFBDDD5E7}"/>
                </a:ext>
              </a:extLst>
            </p:cNvPr>
            <p:cNvGrpSpPr/>
            <p:nvPr/>
          </p:nvGrpSpPr>
          <p:grpSpPr>
            <a:xfrm>
              <a:off x="49389" y="1700318"/>
              <a:ext cx="9180511" cy="5189509"/>
              <a:chOff x="49389" y="1700318"/>
              <a:chExt cx="9180511" cy="5189509"/>
            </a:xfrm>
          </p:grpSpPr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5F7A0675-0938-4708-9630-7212C0FE881C}"/>
                  </a:ext>
                </a:extLst>
              </p:cNvPr>
              <p:cNvGrpSpPr/>
              <p:nvPr/>
            </p:nvGrpSpPr>
            <p:grpSpPr>
              <a:xfrm>
                <a:off x="49389" y="1700318"/>
                <a:ext cx="9180511" cy="5166458"/>
                <a:chOff x="49389" y="1705974"/>
                <a:chExt cx="9180511" cy="5160792"/>
              </a:xfrm>
            </p:grpSpPr>
            <p:sp>
              <p:nvSpPr>
                <p:cNvPr id="34" name="PIJL-OMLAAG 16">
                  <a:extLst>
                    <a:ext uri="{FF2B5EF4-FFF2-40B4-BE49-F238E27FC236}">
                      <a16:creationId xmlns:a16="http://schemas.microsoft.com/office/drawing/2014/main" id="{2FCF03B0-78F8-4EFA-8D02-7B9EDF8C1BFA}"/>
                    </a:ext>
                  </a:extLst>
                </p:cNvPr>
                <p:cNvSpPr/>
                <p:nvPr/>
              </p:nvSpPr>
              <p:spPr>
                <a:xfrm rot="17995293">
                  <a:off x="5283749" y="41342"/>
                  <a:ext cx="432048" cy="6877179"/>
                </a:xfrm>
                <a:prstGeom prst="downArrow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AAF911B5-A721-4E92-9AEC-A1E10C6BCEA9}"/>
                    </a:ext>
                  </a:extLst>
                </p:cNvPr>
                <p:cNvGrpSpPr/>
                <p:nvPr/>
              </p:nvGrpSpPr>
              <p:grpSpPr>
                <a:xfrm>
                  <a:off x="49389" y="1705974"/>
                  <a:ext cx="9180511" cy="5160792"/>
                  <a:chOff x="49389" y="1705974"/>
                  <a:chExt cx="9180511" cy="5160792"/>
                </a:xfrm>
              </p:grpSpPr>
              <p:sp>
                <p:nvSpPr>
                  <p:cNvPr id="36" name="PIJL-OMLAAG 13">
                    <a:extLst>
                      <a:ext uri="{FF2B5EF4-FFF2-40B4-BE49-F238E27FC236}">
                        <a16:creationId xmlns:a16="http://schemas.microsoft.com/office/drawing/2014/main" id="{1FA3194B-2C50-425C-B534-828DBC9FFBE7}"/>
                      </a:ext>
                    </a:extLst>
                  </p:cNvPr>
                  <p:cNvSpPr/>
                  <p:nvPr/>
                </p:nvSpPr>
                <p:spPr>
                  <a:xfrm rot="19973382">
                    <a:off x="2149613" y="2492752"/>
                    <a:ext cx="432048" cy="3066170"/>
                  </a:xfrm>
                  <a:prstGeom prst="downArrow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7" name="PIJL-OMLAAG 14">
                    <a:extLst>
                      <a:ext uri="{FF2B5EF4-FFF2-40B4-BE49-F238E27FC236}">
                        <a16:creationId xmlns:a16="http://schemas.microsoft.com/office/drawing/2014/main" id="{6275D0EF-94AA-43F4-B82B-4EC6F8FDBDCA}"/>
                      </a:ext>
                    </a:extLst>
                  </p:cNvPr>
                  <p:cNvSpPr/>
                  <p:nvPr/>
                </p:nvSpPr>
                <p:spPr>
                  <a:xfrm>
                    <a:off x="431292" y="2636912"/>
                    <a:ext cx="432048" cy="2736304"/>
                  </a:xfrm>
                  <a:prstGeom prst="downArrow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8" name="PIJL-OMLAAG 15">
                    <a:extLst>
                      <a:ext uri="{FF2B5EF4-FFF2-40B4-BE49-F238E27FC236}">
                        <a16:creationId xmlns:a16="http://schemas.microsoft.com/office/drawing/2014/main" id="{C4FC1238-9ED5-4F82-A214-432DD4009E93}"/>
                      </a:ext>
                    </a:extLst>
                  </p:cNvPr>
                  <p:cNvSpPr/>
                  <p:nvPr/>
                </p:nvSpPr>
                <p:spPr>
                  <a:xfrm rot="19030909">
                    <a:off x="3468251" y="1705974"/>
                    <a:ext cx="432048" cy="4198274"/>
                  </a:xfrm>
                  <a:prstGeom prst="downArrow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9" name="PIJL-OMLAAG 17">
                    <a:extLst>
                      <a:ext uri="{FF2B5EF4-FFF2-40B4-BE49-F238E27FC236}">
                        <a16:creationId xmlns:a16="http://schemas.microsoft.com/office/drawing/2014/main" id="{BF209527-D409-46DA-83BA-5DE8B0C0FFB2}"/>
                      </a:ext>
                    </a:extLst>
                  </p:cNvPr>
                  <p:cNvSpPr/>
                  <p:nvPr/>
                </p:nvSpPr>
                <p:spPr>
                  <a:xfrm rot="21046863">
                    <a:off x="1282929" y="2667473"/>
                    <a:ext cx="432048" cy="2699031"/>
                  </a:xfrm>
                  <a:prstGeom prst="downArrow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0" name="Afbeelding 39" descr="blij 7.jpg">
                    <a:extLst>
                      <a:ext uri="{FF2B5EF4-FFF2-40B4-BE49-F238E27FC236}">
                        <a16:creationId xmlns:a16="http://schemas.microsoft.com/office/drawing/2014/main" id="{76535D48-610B-4F9B-8B5D-53AB3D3AD6A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rcRect l="31407" r="10266" b="11403"/>
                  <a:stretch>
                    <a:fillRect/>
                  </a:stretch>
                </p:blipFill>
                <p:spPr>
                  <a:xfrm>
                    <a:off x="49389" y="5445224"/>
                    <a:ext cx="1284396" cy="1412776"/>
                  </a:xfrm>
                  <a:prstGeom prst="rect">
                    <a:avLst/>
                  </a:prstGeom>
                </p:spPr>
              </p:pic>
              <p:pic>
                <p:nvPicPr>
                  <p:cNvPr id="41" name="Afbeelding 40" descr="blij2.JPG">
                    <a:extLst>
                      <a:ext uri="{FF2B5EF4-FFF2-40B4-BE49-F238E27FC236}">
                        <a16:creationId xmlns:a16="http://schemas.microsoft.com/office/drawing/2014/main" id="{0E50942B-A926-4D11-B16F-695FAE05F6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 l="24491" r="17182" b="21780"/>
                  <a:stretch>
                    <a:fillRect/>
                  </a:stretch>
                </p:blipFill>
                <p:spPr>
                  <a:xfrm>
                    <a:off x="6377751" y="5453990"/>
                    <a:ext cx="1337454" cy="1412776"/>
                  </a:xfrm>
                  <a:prstGeom prst="rect">
                    <a:avLst/>
                  </a:prstGeom>
                </p:spPr>
              </p:pic>
              <p:pic>
                <p:nvPicPr>
                  <p:cNvPr id="42" name="Afbeelding 41" descr="blij-4.jpg">
                    <a:extLst>
                      <a:ext uri="{FF2B5EF4-FFF2-40B4-BE49-F238E27FC236}">
                        <a16:creationId xmlns:a16="http://schemas.microsoft.com/office/drawing/2014/main" id="{D9B30016-6B0E-4FAF-B46A-6F45517718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rcRect l="24677" r="25969"/>
                  <a:stretch>
                    <a:fillRect/>
                  </a:stretch>
                </p:blipFill>
                <p:spPr>
                  <a:xfrm>
                    <a:off x="1321780" y="5445224"/>
                    <a:ext cx="1332941" cy="1412776"/>
                  </a:xfrm>
                  <a:prstGeom prst="rect">
                    <a:avLst/>
                  </a:prstGeom>
                </p:spPr>
              </p:pic>
              <p:pic>
                <p:nvPicPr>
                  <p:cNvPr id="43" name="Afbeelding 42" descr="blij-gezicht 1.jpg">
                    <a:extLst>
                      <a:ext uri="{FF2B5EF4-FFF2-40B4-BE49-F238E27FC236}">
                        <a16:creationId xmlns:a16="http://schemas.microsoft.com/office/drawing/2014/main" id="{87567935-442E-4917-98A5-12545ABE9B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2628106" y="5453990"/>
                    <a:ext cx="1170509" cy="1412776"/>
                  </a:xfrm>
                  <a:prstGeom prst="rect">
                    <a:avLst/>
                  </a:prstGeom>
                </p:spPr>
              </p:pic>
              <p:sp>
                <p:nvSpPr>
                  <p:cNvPr id="44" name="PIJL-OMLAAG 26">
                    <a:extLst>
                      <a:ext uri="{FF2B5EF4-FFF2-40B4-BE49-F238E27FC236}">
                        <a16:creationId xmlns:a16="http://schemas.microsoft.com/office/drawing/2014/main" id="{1CB041FA-E57D-44CB-83B8-5F690A9183AD}"/>
                      </a:ext>
                    </a:extLst>
                  </p:cNvPr>
                  <p:cNvSpPr/>
                  <p:nvPr/>
                </p:nvSpPr>
                <p:spPr>
                  <a:xfrm rot="18367347">
                    <a:off x="4451626" y="923041"/>
                    <a:ext cx="432048" cy="5415856"/>
                  </a:xfrm>
                  <a:prstGeom prst="downArrow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5" name="Afbeelding 44" descr="blij 8.jpg">
                    <a:extLst>
                      <a:ext uri="{FF2B5EF4-FFF2-40B4-BE49-F238E27FC236}">
                        <a16:creationId xmlns:a16="http://schemas.microsoft.com/office/drawing/2014/main" id="{CF224150-457B-4DFC-857A-6DAE942422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rcRect l="38975" r="2751" b="4326"/>
                  <a:stretch>
                    <a:fillRect/>
                  </a:stretch>
                </p:blipFill>
                <p:spPr>
                  <a:xfrm>
                    <a:off x="7670053" y="5439330"/>
                    <a:ext cx="1559847" cy="1418670"/>
                  </a:xfrm>
                  <a:prstGeom prst="rect">
                    <a:avLst/>
                  </a:prstGeom>
                </p:spPr>
              </p:pic>
              <p:sp>
                <p:nvSpPr>
                  <p:cNvPr id="46" name="PIJL-OMLAAG 28">
                    <a:extLst>
                      <a:ext uri="{FF2B5EF4-FFF2-40B4-BE49-F238E27FC236}">
                        <a16:creationId xmlns:a16="http://schemas.microsoft.com/office/drawing/2014/main" id="{9ADF1D03-3913-4497-8CFB-B038B8867609}"/>
                      </a:ext>
                    </a:extLst>
                  </p:cNvPr>
                  <p:cNvSpPr/>
                  <p:nvPr/>
                </p:nvSpPr>
                <p:spPr>
                  <a:xfrm rot="19567209">
                    <a:off x="2745627" y="2217905"/>
                    <a:ext cx="432048" cy="3434243"/>
                  </a:xfrm>
                  <a:prstGeom prst="downArrow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  <p:pic>
            <p:nvPicPr>
              <p:cNvPr id="33" name="Afbeelding 32">
                <a:extLst>
                  <a:ext uri="{FF2B5EF4-FFF2-40B4-BE49-F238E27FC236}">
                    <a16:creationId xmlns:a16="http://schemas.microsoft.com/office/drawing/2014/main" id="{AFBAA369-FA06-4B08-B744-3D0A30876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00385" y="5469600"/>
                <a:ext cx="1306326" cy="1420227"/>
              </a:xfrm>
              <a:prstGeom prst="rect">
                <a:avLst/>
              </a:prstGeom>
            </p:spPr>
          </p:pic>
        </p:grpSp>
        <p:pic>
          <p:nvPicPr>
            <p:cNvPr id="31" name="Picture 2" descr="Palestinian Freedom Walk: Nashville, Tennessee">
              <a:extLst>
                <a:ext uri="{FF2B5EF4-FFF2-40B4-BE49-F238E27FC236}">
                  <a16:creationId xmlns:a16="http://schemas.microsoft.com/office/drawing/2014/main" id="{FEFB6F08-EB85-4F51-8F7D-7CCC91392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647" y="5437773"/>
              <a:ext cx="1268526" cy="146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ijdelijke aanduiding voor inhoud 2">
            <a:extLst>
              <a:ext uri="{FF2B5EF4-FFF2-40B4-BE49-F238E27FC236}">
                <a16:creationId xmlns:a16="http://schemas.microsoft.com/office/drawing/2014/main" id="{C7C10909-2218-4CC0-9DEE-F10BD8112763}"/>
              </a:ext>
            </a:extLst>
          </p:cNvPr>
          <p:cNvSpPr txBox="1">
            <a:spLocks/>
          </p:cNvSpPr>
          <p:nvPr/>
        </p:nvSpPr>
        <p:spPr>
          <a:xfrm>
            <a:off x="121397" y="3702777"/>
            <a:ext cx="9144000" cy="73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>
                <a:solidFill>
                  <a:srgbClr val="0000FF"/>
                </a:solidFill>
              </a:rPr>
              <a:t>Write the title of your experience in the chat.</a:t>
            </a:r>
          </a:p>
        </p:txBody>
      </p:sp>
    </p:spTree>
    <p:extLst>
      <p:ext uri="{BB962C8B-B14F-4D97-AF65-F5344CB8AC3E}">
        <p14:creationId xmlns:p14="http://schemas.microsoft.com/office/powerpoint/2010/main" val="327564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ep 36">
            <a:extLst>
              <a:ext uri="{FF2B5EF4-FFF2-40B4-BE49-F238E27FC236}">
                <a16:creationId xmlns:a16="http://schemas.microsoft.com/office/drawing/2014/main" id="{EE30EE4C-D82F-4C8C-A040-E9EA6FADC663}"/>
              </a:ext>
            </a:extLst>
          </p:cNvPr>
          <p:cNvGrpSpPr/>
          <p:nvPr/>
        </p:nvGrpSpPr>
        <p:grpSpPr>
          <a:xfrm>
            <a:off x="179512" y="446174"/>
            <a:ext cx="7867650" cy="1631456"/>
            <a:chOff x="179512" y="446174"/>
            <a:chExt cx="7867650" cy="1631456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b="74455"/>
            <a:stretch>
              <a:fillRect/>
            </a:stretch>
          </p:blipFill>
          <p:spPr bwMode="auto">
            <a:xfrm>
              <a:off x="179512" y="446174"/>
              <a:ext cx="7867650" cy="1631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hthoek 11"/>
            <p:cNvSpPr/>
            <p:nvPr/>
          </p:nvSpPr>
          <p:spPr>
            <a:xfrm>
              <a:off x="1979711" y="1128445"/>
              <a:ext cx="138679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nl-NL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EA0000"/>
                  </a:solidFill>
                </a:rPr>
                <a:t>Mission</a:t>
              </a:r>
              <a:endParaRPr lang="nl-NL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A0000"/>
                </a:solidFill>
                <a:effectLst/>
              </a:endParaRP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9523683D-6557-4617-A6AD-E53BA48BE354}"/>
                </a:ext>
              </a:extLst>
            </p:cNvPr>
            <p:cNvSpPr txBox="1"/>
            <p:nvPr/>
          </p:nvSpPr>
          <p:spPr>
            <a:xfrm>
              <a:off x="4499992" y="1387055"/>
              <a:ext cx="31678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Bradley Hand ITC" panose="03070402050302030203" pitchFamily="66" charset="0"/>
                </a:rPr>
                <a:t>What is the purpose of my life?</a:t>
              </a:r>
            </a:p>
          </p:txBody>
        </p:sp>
      </p:grpSp>
      <p:grpSp>
        <p:nvGrpSpPr>
          <p:cNvPr id="36" name="Groep 35">
            <a:extLst>
              <a:ext uri="{FF2B5EF4-FFF2-40B4-BE49-F238E27FC236}">
                <a16:creationId xmlns:a16="http://schemas.microsoft.com/office/drawing/2014/main" id="{F85DB8C5-1781-4E64-9A34-3E4C04FB953B}"/>
              </a:ext>
            </a:extLst>
          </p:cNvPr>
          <p:cNvGrpSpPr/>
          <p:nvPr/>
        </p:nvGrpSpPr>
        <p:grpSpPr>
          <a:xfrm>
            <a:off x="179512" y="2030350"/>
            <a:ext cx="7867650" cy="966602"/>
            <a:chOff x="179512" y="2030350"/>
            <a:chExt cx="7867650" cy="966602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24481" b="60633"/>
            <a:stretch>
              <a:fillRect/>
            </a:stretch>
          </p:blipFill>
          <p:spPr bwMode="auto">
            <a:xfrm>
              <a:off x="179512" y="2030350"/>
              <a:ext cx="7867650" cy="966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hthoek 10"/>
            <p:cNvSpPr/>
            <p:nvPr/>
          </p:nvSpPr>
          <p:spPr>
            <a:xfrm>
              <a:off x="1863647" y="2218337"/>
              <a:ext cx="129614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nl-NL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EA0075"/>
                  </a:solidFill>
                </a:rPr>
                <a:t>Identity</a:t>
              </a:r>
              <a:endParaRPr lang="nl-NL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A0075"/>
                </a:solidFill>
                <a:effectLst/>
              </a:endParaRP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91C832F2-1EB5-49CD-AD3E-A3BD9E13CEEC}"/>
                </a:ext>
              </a:extLst>
            </p:cNvPr>
            <p:cNvSpPr txBox="1"/>
            <p:nvPr/>
          </p:nvSpPr>
          <p:spPr>
            <a:xfrm>
              <a:off x="4935502" y="2348854"/>
              <a:ext cx="12961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Bradley Hand ITC" panose="03070402050302030203" pitchFamily="66" charset="0"/>
                </a:rPr>
                <a:t>Who am I?</a:t>
              </a:r>
            </a:p>
          </p:txBody>
        </p:sp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A583540F-D501-4402-9564-750EEBCD2A62}"/>
              </a:ext>
            </a:extLst>
          </p:cNvPr>
          <p:cNvGrpSpPr/>
          <p:nvPr/>
        </p:nvGrpSpPr>
        <p:grpSpPr>
          <a:xfrm>
            <a:off x="212992" y="2926970"/>
            <a:ext cx="7867650" cy="1016227"/>
            <a:chOff x="212992" y="2926970"/>
            <a:chExt cx="7867650" cy="1016227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39367" b="45747"/>
            <a:stretch>
              <a:fillRect/>
            </a:stretch>
          </p:blipFill>
          <p:spPr bwMode="auto">
            <a:xfrm>
              <a:off x="212992" y="2996952"/>
              <a:ext cx="7867650" cy="946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hthoek 9"/>
            <p:cNvSpPr/>
            <p:nvPr/>
          </p:nvSpPr>
          <p:spPr>
            <a:xfrm>
              <a:off x="1861299" y="3222667"/>
              <a:ext cx="113172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nl-NL" sz="2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6699"/>
                  </a:solidFill>
                </a:rPr>
                <a:t>Beliefs</a:t>
              </a:r>
              <a:endParaRPr lang="nl-NL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99"/>
                </a:solidFill>
                <a:effectLst/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1903587" y="2926970"/>
              <a:ext cx="138679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nl-NL" sz="2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6699"/>
                  </a:solidFill>
                </a:rPr>
                <a:t>Values</a:t>
              </a:r>
              <a:endParaRPr lang="nl-NL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99"/>
                </a:solidFill>
                <a:effectLst/>
              </a:endParaRP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D4E66FCC-A414-4519-A9A8-069D7C9C44E7}"/>
                </a:ext>
              </a:extLst>
            </p:cNvPr>
            <p:cNvSpPr txBox="1"/>
            <p:nvPr/>
          </p:nvSpPr>
          <p:spPr>
            <a:xfrm>
              <a:off x="4716016" y="3261733"/>
              <a:ext cx="19286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Bradley Hand ITC" panose="03070402050302030203" pitchFamily="66" charset="0"/>
                </a:rPr>
                <a:t>What do I believe?</a:t>
              </a:r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FC5C2FF3-E806-4D6D-AB7C-B9546A4CAFE9}"/>
              </a:ext>
            </a:extLst>
          </p:cNvPr>
          <p:cNvGrpSpPr/>
          <p:nvPr/>
        </p:nvGrpSpPr>
        <p:grpSpPr>
          <a:xfrm>
            <a:off x="179512" y="3806751"/>
            <a:ext cx="7867650" cy="885294"/>
            <a:chOff x="179512" y="3806751"/>
            <a:chExt cx="7867650" cy="885294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53189" b="32988"/>
            <a:stretch>
              <a:fillRect/>
            </a:stretch>
          </p:blipFill>
          <p:spPr bwMode="auto">
            <a:xfrm>
              <a:off x="179512" y="3806751"/>
              <a:ext cx="7867650" cy="879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hthoek 6"/>
            <p:cNvSpPr/>
            <p:nvPr/>
          </p:nvSpPr>
          <p:spPr>
            <a:xfrm>
              <a:off x="1619672" y="3861048"/>
              <a:ext cx="210687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66"/>
                  </a:solidFill>
                </a:rPr>
                <a:t>Capabilities</a:t>
              </a:r>
            </a:p>
            <a:p>
              <a:pPr algn="ctr"/>
              <a:r>
                <a:rPr lang="nl-NL" sz="2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66"/>
                  </a:solidFill>
                  <a:effectLst/>
                </a:rPr>
                <a:t>Skills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8727117C-08F1-4D8C-94F1-8CF298983CD5}"/>
                </a:ext>
              </a:extLst>
            </p:cNvPr>
            <p:cNvSpPr txBox="1"/>
            <p:nvPr/>
          </p:nvSpPr>
          <p:spPr>
            <a:xfrm>
              <a:off x="4515594" y="4079612"/>
              <a:ext cx="22322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Bradley Hand ITC" panose="03070402050302030203" pitchFamily="66" charset="0"/>
                </a:rPr>
                <a:t>What am I able to do?</a:t>
              </a:r>
            </a:p>
          </p:txBody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C9D57D4B-CB57-4D77-9F53-E27D930743CE}"/>
              </a:ext>
            </a:extLst>
          </p:cNvPr>
          <p:cNvGrpSpPr/>
          <p:nvPr/>
        </p:nvGrpSpPr>
        <p:grpSpPr>
          <a:xfrm>
            <a:off x="179512" y="4693765"/>
            <a:ext cx="7867650" cy="1045878"/>
            <a:chOff x="179512" y="4693765"/>
            <a:chExt cx="7867650" cy="1045878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67013" b="17038"/>
            <a:stretch>
              <a:fillRect/>
            </a:stretch>
          </p:blipFill>
          <p:spPr bwMode="auto">
            <a:xfrm>
              <a:off x="179512" y="4693765"/>
              <a:ext cx="7867650" cy="1045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hthoek 5"/>
            <p:cNvSpPr/>
            <p:nvPr/>
          </p:nvSpPr>
          <p:spPr>
            <a:xfrm>
              <a:off x="1619672" y="4869160"/>
              <a:ext cx="151216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nl-NL" sz="2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33CC"/>
                  </a:solidFill>
                </a:rPr>
                <a:t>behavior</a:t>
              </a:r>
              <a:endParaRPr lang="nl-NL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</a:endParaRP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906E46A4-BBB7-4D30-86FC-61ABD8C41697}"/>
                </a:ext>
              </a:extLst>
            </p:cNvPr>
            <p:cNvSpPr txBox="1"/>
            <p:nvPr/>
          </p:nvSpPr>
          <p:spPr>
            <a:xfrm>
              <a:off x="4717572" y="5032038"/>
              <a:ext cx="19255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Bradley Hand ITC" panose="03070402050302030203" pitchFamily="66" charset="0"/>
                </a:rPr>
                <a:t>What am I doing?</a:t>
              </a:r>
            </a:p>
          </p:txBody>
        </p:sp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11605969-39B2-4110-8887-3105FDCB7B55}"/>
              </a:ext>
            </a:extLst>
          </p:cNvPr>
          <p:cNvGrpSpPr/>
          <p:nvPr/>
        </p:nvGrpSpPr>
        <p:grpSpPr>
          <a:xfrm>
            <a:off x="179512" y="5735018"/>
            <a:ext cx="7867650" cy="1080120"/>
            <a:chOff x="179512" y="5735018"/>
            <a:chExt cx="7867650" cy="108012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82962"/>
            <a:stretch>
              <a:fillRect/>
            </a:stretch>
          </p:blipFill>
          <p:spPr bwMode="auto">
            <a:xfrm>
              <a:off x="179512" y="5735018"/>
              <a:ext cx="786765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hthoek 4"/>
            <p:cNvSpPr/>
            <p:nvPr/>
          </p:nvSpPr>
          <p:spPr>
            <a:xfrm>
              <a:off x="1096838" y="5847655"/>
              <a:ext cx="212564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nl-NL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99FF"/>
                  </a:solidFill>
                </a:rPr>
                <a:t>Environment</a:t>
              </a:r>
              <a:endParaRPr lang="nl-NL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FF"/>
                </a:solidFill>
                <a:effectLst/>
              </a:endParaRPr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18E9E08A-0DE7-44C0-9416-59DB0846D8AF}"/>
                </a:ext>
              </a:extLst>
            </p:cNvPr>
            <p:cNvSpPr txBox="1"/>
            <p:nvPr/>
          </p:nvSpPr>
          <p:spPr>
            <a:xfrm>
              <a:off x="5243284" y="5959170"/>
              <a:ext cx="13564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Bradley Hand ITC" panose="03070402050302030203" pitchFamily="66" charset="0"/>
                </a:rPr>
                <a:t>Where am I?</a:t>
              </a:r>
            </a:p>
          </p:txBody>
        </p:sp>
      </p:grpSp>
      <p:sp>
        <p:nvSpPr>
          <p:cNvPr id="22" name="Rechthoek 21">
            <a:extLst>
              <a:ext uri="{FF2B5EF4-FFF2-40B4-BE49-F238E27FC236}">
                <a16:creationId xmlns:a16="http://schemas.microsoft.com/office/drawing/2014/main" id="{1FE6B5D1-273A-435A-9D9B-E9CB1F7D531E}"/>
              </a:ext>
            </a:extLst>
          </p:cNvPr>
          <p:cNvSpPr/>
          <p:nvPr/>
        </p:nvSpPr>
        <p:spPr>
          <a:xfrm>
            <a:off x="8687804" y="6536377"/>
            <a:ext cx="25519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4B11538-32EC-4449-8952-EFDF0DC4803B}"/>
              </a:ext>
            </a:extLst>
          </p:cNvPr>
          <p:cNvSpPr/>
          <p:nvPr/>
        </p:nvSpPr>
        <p:spPr>
          <a:xfrm>
            <a:off x="447991" y="-166464"/>
            <a:ext cx="44875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Neurological</a:t>
            </a:r>
            <a:r>
              <a:rPr lang="nl-NL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levels</a:t>
            </a:r>
            <a:endParaRPr lang="nl-NL" sz="4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19F7B9-D251-4649-8853-95F9DA69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6577"/>
            <a:ext cx="4734554" cy="823061"/>
          </a:xfrm>
        </p:spPr>
        <p:txBody>
          <a:bodyPr>
            <a:normAutofit/>
          </a:bodyPr>
          <a:lstStyle/>
          <a:p>
            <a:r>
              <a:rPr lang="en-US" sz="4300" dirty="0">
                <a:solidFill>
                  <a:srgbClr val="0000FF"/>
                </a:solidFill>
              </a:rPr>
              <a:t>What do you have?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FC336FE-A862-4EEF-B1A2-BAA40F5F9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3" t="30801"/>
          <a:stretch/>
        </p:blipFill>
        <p:spPr>
          <a:xfrm>
            <a:off x="7674" y="3210976"/>
            <a:ext cx="7355160" cy="3647024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ECDDF8BF-0227-4E2B-8F41-CCE56332BD1D}"/>
              </a:ext>
            </a:extLst>
          </p:cNvPr>
          <p:cNvGrpSpPr/>
          <p:nvPr/>
        </p:nvGrpSpPr>
        <p:grpSpPr>
          <a:xfrm>
            <a:off x="-25884" y="1428278"/>
            <a:ext cx="5693740" cy="1782698"/>
            <a:chOff x="1475656" y="1251258"/>
            <a:chExt cx="5430141" cy="1721551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69F8B3EA-4120-4D64-AC71-D7FFE5FE90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22" r="21932" b="69199"/>
            <a:stretch/>
          </p:blipFill>
          <p:spPr>
            <a:xfrm>
              <a:off x="1517797" y="1251258"/>
              <a:ext cx="5388000" cy="1721551"/>
            </a:xfrm>
            <a:prstGeom prst="rect">
              <a:avLst/>
            </a:prstGeom>
          </p:spPr>
        </p:pic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82AF8AD8-7315-4356-A7C4-C5A997522026}"/>
                </a:ext>
              </a:extLst>
            </p:cNvPr>
            <p:cNvSpPr txBox="1"/>
            <p:nvPr/>
          </p:nvSpPr>
          <p:spPr>
            <a:xfrm>
              <a:off x="1475656" y="1628800"/>
              <a:ext cx="12255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mission</a:t>
              </a:r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B0DCA39D-08D5-4D23-A503-53D6AC559E3D}"/>
              </a:ext>
            </a:extLst>
          </p:cNvPr>
          <p:cNvGrpSpPr/>
          <p:nvPr/>
        </p:nvGrpSpPr>
        <p:grpSpPr>
          <a:xfrm>
            <a:off x="0" y="3185040"/>
            <a:ext cx="8694279" cy="3412310"/>
            <a:chOff x="0" y="3185040"/>
            <a:chExt cx="8694279" cy="3412310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8C516D3E-3C82-4499-AF1D-D7052746CEC2}"/>
                </a:ext>
              </a:extLst>
            </p:cNvPr>
            <p:cNvGrpSpPr/>
            <p:nvPr/>
          </p:nvGrpSpPr>
          <p:grpSpPr>
            <a:xfrm>
              <a:off x="7359740" y="3202541"/>
              <a:ext cx="1334539" cy="3394809"/>
              <a:chOff x="7359740" y="3202541"/>
              <a:chExt cx="1334539" cy="3394809"/>
            </a:xfrm>
          </p:grpSpPr>
          <p:sp>
            <p:nvSpPr>
              <p:cNvPr id="15" name="Linkeraccolade 14">
                <a:extLst>
                  <a:ext uri="{FF2B5EF4-FFF2-40B4-BE49-F238E27FC236}">
                    <a16:creationId xmlns:a16="http://schemas.microsoft.com/office/drawing/2014/main" id="{0140686D-0530-42A4-9179-320052B9D167}"/>
                  </a:ext>
                </a:extLst>
              </p:cNvPr>
              <p:cNvSpPr/>
              <p:nvPr/>
            </p:nvSpPr>
            <p:spPr>
              <a:xfrm flipH="1">
                <a:off x="7359740" y="3202541"/>
                <a:ext cx="421419" cy="3394809"/>
              </a:xfrm>
              <a:prstGeom prst="leftBrace">
                <a:avLst>
                  <a:gd name="adj1" fmla="val 8333"/>
                  <a:gd name="adj2" fmla="val 45381"/>
                </a:avLst>
              </a:prstGeom>
              <a:ln w="50800">
                <a:solidFill>
                  <a:srgbClr val="BF0D0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solidFill>
                    <a:srgbClr val="F73131"/>
                  </a:solidFill>
                </a:endParaRPr>
              </a:p>
            </p:txBody>
          </p:sp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44906A8A-A222-42DC-BF42-4945CE69A476}"/>
                  </a:ext>
                </a:extLst>
              </p:cNvPr>
              <p:cNvSpPr/>
              <p:nvPr/>
            </p:nvSpPr>
            <p:spPr>
              <a:xfrm rot="16200000">
                <a:off x="7137699" y="4350282"/>
                <a:ext cx="218983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Having</a:t>
                </a:r>
                <a:endParaRPr lang="en-US" sz="5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8E1E954B-7B4A-4B1F-9D00-3719FA2E2B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185040"/>
              <a:ext cx="7349112" cy="1750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A304FFE4-D26C-4A90-B313-2B985FAF0344}"/>
              </a:ext>
            </a:extLst>
          </p:cNvPr>
          <p:cNvGrpSpPr/>
          <p:nvPr/>
        </p:nvGrpSpPr>
        <p:grpSpPr>
          <a:xfrm>
            <a:off x="152400" y="1473415"/>
            <a:ext cx="8562718" cy="1822935"/>
            <a:chOff x="152400" y="1473415"/>
            <a:chExt cx="8562718" cy="1822935"/>
          </a:xfrm>
        </p:grpSpPr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EA1C791-0052-4B39-87F9-113D7FD0E0C5}"/>
                </a:ext>
              </a:extLst>
            </p:cNvPr>
            <p:cNvGrpSpPr/>
            <p:nvPr/>
          </p:nvGrpSpPr>
          <p:grpSpPr>
            <a:xfrm>
              <a:off x="7338798" y="1473415"/>
              <a:ext cx="1376320" cy="1822935"/>
              <a:chOff x="7099293" y="1452401"/>
              <a:chExt cx="1376320" cy="1822935"/>
            </a:xfrm>
          </p:grpSpPr>
          <p:sp>
            <p:nvSpPr>
              <p:cNvPr id="12" name="Linkeraccolade 11">
                <a:extLst>
                  <a:ext uri="{FF2B5EF4-FFF2-40B4-BE49-F238E27FC236}">
                    <a16:creationId xmlns:a16="http://schemas.microsoft.com/office/drawing/2014/main" id="{B8F95C41-C8F8-4F09-9039-06891467F4AF}"/>
                  </a:ext>
                </a:extLst>
              </p:cNvPr>
              <p:cNvSpPr/>
              <p:nvPr/>
            </p:nvSpPr>
            <p:spPr>
              <a:xfrm flipH="1">
                <a:off x="7099293" y="1677283"/>
                <a:ext cx="411028" cy="1416224"/>
              </a:xfrm>
              <a:prstGeom prst="leftBrace">
                <a:avLst/>
              </a:prstGeom>
              <a:ln w="50800">
                <a:solidFill>
                  <a:srgbClr val="BF0D0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solidFill>
                    <a:srgbClr val="F73131"/>
                  </a:solidFill>
                </a:endParaRPr>
              </a:p>
            </p:txBody>
          </p:sp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A921C6D9-751B-43D2-B04B-D733D2694880}"/>
                  </a:ext>
                </a:extLst>
              </p:cNvPr>
              <p:cNvSpPr/>
              <p:nvPr/>
            </p:nvSpPr>
            <p:spPr>
              <a:xfrm rot="16200000">
                <a:off x="7102480" y="1902204"/>
                <a:ext cx="182293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Being</a:t>
                </a:r>
                <a:endParaRPr lang="en-US" sz="5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4E4F58C0-1CBC-407A-B7EC-A8AFAFC169E8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" y="1700808"/>
              <a:ext cx="720734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el 1">
            <a:extLst>
              <a:ext uri="{FF2B5EF4-FFF2-40B4-BE49-F238E27FC236}">
                <a16:creationId xmlns:a16="http://schemas.microsoft.com/office/drawing/2014/main" id="{4A64E3BD-A033-4D30-BFB8-A7E4904A02FE}"/>
              </a:ext>
            </a:extLst>
          </p:cNvPr>
          <p:cNvSpPr txBox="1">
            <a:spLocks/>
          </p:cNvSpPr>
          <p:nvPr/>
        </p:nvSpPr>
        <p:spPr>
          <a:xfrm>
            <a:off x="4788024" y="262250"/>
            <a:ext cx="4058215" cy="795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FF"/>
                </a:solidFill>
              </a:rPr>
              <a:t>Who are You?</a:t>
            </a:r>
          </a:p>
        </p:txBody>
      </p:sp>
    </p:spTree>
    <p:extLst>
      <p:ext uri="{BB962C8B-B14F-4D97-AF65-F5344CB8AC3E}">
        <p14:creationId xmlns:p14="http://schemas.microsoft.com/office/powerpoint/2010/main" val="37343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860421A5-F002-4C0A-B6E6-C4C2A553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959" y="620688"/>
            <a:ext cx="4032449" cy="13681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Behavior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or Identity?</a:t>
            </a:r>
          </a:p>
        </p:txBody>
      </p:sp>
      <p:grpSp>
        <p:nvGrpSpPr>
          <p:cNvPr id="42" name="Groep 41">
            <a:extLst>
              <a:ext uri="{FF2B5EF4-FFF2-40B4-BE49-F238E27FC236}">
                <a16:creationId xmlns:a16="http://schemas.microsoft.com/office/drawing/2014/main" id="{C1D03EC9-9EBC-4947-8ADB-160351C33986}"/>
              </a:ext>
            </a:extLst>
          </p:cNvPr>
          <p:cNvGrpSpPr/>
          <p:nvPr/>
        </p:nvGrpSpPr>
        <p:grpSpPr>
          <a:xfrm>
            <a:off x="35496" y="1"/>
            <a:ext cx="2592288" cy="2882473"/>
            <a:chOff x="35496" y="1"/>
            <a:chExt cx="2592288" cy="2882473"/>
          </a:xfrm>
        </p:grpSpPr>
        <p:pic>
          <p:nvPicPr>
            <p:cNvPr id="2" name="Picture 2" descr="Day of the Dad: Top 10 Father&amp;#39;s Day Gifts | DudeIWantThat.com">
              <a:extLst>
                <a:ext uri="{FF2B5EF4-FFF2-40B4-BE49-F238E27FC236}">
                  <a16:creationId xmlns:a16="http://schemas.microsoft.com/office/drawing/2014/main" id="{74F34982-175D-4ECD-888A-8D75F2B5B8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9" r="21634"/>
            <a:stretch/>
          </p:blipFill>
          <p:spPr bwMode="auto">
            <a:xfrm>
              <a:off x="35496" y="1"/>
              <a:ext cx="2592288" cy="2882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CB54E687-BBD8-49E4-BA91-C84A7B8640F9}"/>
                </a:ext>
              </a:extLst>
            </p:cNvPr>
            <p:cNvSpPr txBox="1"/>
            <p:nvPr/>
          </p:nvSpPr>
          <p:spPr>
            <a:xfrm>
              <a:off x="1543361" y="42393"/>
              <a:ext cx="790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father</a:t>
              </a:r>
            </a:p>
          </p:txBody>
        </p:sp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D4CD8179-B970-472B-B534-4FA624F72B35}"/>
              </a:ext>
            </a:extLst>
          </p:cNvPr>
          <p:cNvSpPr txBox="1"/>
          <p:nvPr/>
        </p:nvSpPr>
        <p:spPr>
          <a:xfrm>
            <a:off x="7850646" y="2876129"/>
            <a:ext cx="89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doctor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15FEE365-87ED-4715-9A3B-D0ADC6123130}"/>
              </a:ext>
            </a:extLst>
          </p:cNvPr>
          <p:cNvGrpSpPr/>
          <p:nvPr/>
        </p:nvGrpSpPr>
        <p:grpSpPr>
          <a:xfrm>
            <a:off x="1799617" y="3215402"/>
            <a:ext cx="1407969" cy="3642597"/>
            <a:chOff x="1899927" y="3220397"/>
            <a:chExt cx="1407969" cy="3642597"/>
          </a:xfrm>
        </p:grpSpPr>
        <p:pic>
          <p:nvPicPr>
            <p:cNvPr id="28" name="Picture 2" descr="Laat werk niet je identiteit bepalen - NRC">
              <a:extLst>
                <a:ext uri="{FF2B5EF4-FFF2-40B4-BE49-F238E27FC236}">
                  <a16:creationId xmlns:a16="http://schemas.microsoft.com/office/drawing/2014/main" id="{65CD8540-E4AD-4418-B585-422A8B4383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96" t="27453" r="62880" b="69876"/>
            <a:stretch/>
          </p:blipFill>
          <p:spPr bwMode="auto">
            <a:xfrm>
              <a:off x="1899927" y="3220397"/>
              <a:ext cx="1271558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B460C2F-1C71-4173-B60C-32527FCB1EDA}"/>
                </a:ext>
              </a:extLst>
            </p:cNvPr>
            <p:cNvGrpSpPr/>
            <p:nvPr/>
          </p:nvGrpSpPr>
          <p:grpSpPr>
            <a:xfrm>
              <a:off x="1910632" y="3256832"/>
              <a:ext cx="1397264" cy="3606162"/>
              <a:chOff x="1902386" y="3237111"/>
              <a:chExt cx="1397264" cy="3606162"/>
            </a:xfrm>
          </p:grpSpPr>
          <p:pic>
            <p:nvPicPr>
              <p:cNvPr id="4" name="Picture 2" descr="Laat werk niet je identiteit bepalen - NRC">
                <a:extLst>
                  <a:ext uri="{FF2B5EF4-FFF2-40B4-BE49-F238E27FC236}">
                    <a16:creationId xmlns:a16="http://schemas.microsoft.com/office/drawing/2014/main" id="{22F05257-0CD9-4A3A-BC70-C6425DD5BC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96" t="27453" r="62880"/>
              <a:stretch/>
            </p:blipFill>
            <p:spPr bwMode="auto">
              <a:xfrm>
                <a:off x="1902386" y="3573014"/>
                <a:ext cx="1271558" cy="32702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CEC9BDA9-9E80-4250-8ACC-3415233907C9}"/>
                  </a:ext>
                </a:extLst>
              </p:cNvPr>
              <p:cNvSpPr txBox="1"/>
              <p:nvPr/>
            </p:nvSpPr>
            <p:spPr>
              <a:xfrm>
                <a:off x="2017412" y="3237111"/>
                <a:ext cx="1282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musician</a:t>
                </a:r>
              </a:p>
            </p:txBody>
          </p:sp>
        </p:grpSp>
      </p:grpSp>
      <p:grpSp>
        <p:nvGrpSpPr>
          <p:cNvPr id="40" name="Groep 39">
            <a:extLst>
              <a:ext uri="{FF2B5EF4-FFF2-40B4-BE49-F238E27FC236}">
                <a16:creationId xmlns:a16="http://schemas.microsoft.com/office/drawing/2014/main" id="{C4FC3A4A-D6AE-48B9-8B48-8672B20B2B4C}"/>
              </a:ext>
            </a:extLst>
          </p:cNvPr>
          <p:cNvGrpSpPr/>
          <p:nvPr/>
        </p:nvGrpSpPr>
        <p:grpSpPr>
          <a:xfrm>
            <a:off x="3296584" y="3215709"/>
            <a:ext cx="1253330" cy="3627565"/>
            <a:chOff x="3340176" y="3215709"/>
            <a:chExt cx="1253330" cy="3627565"/>
          </a:xfrm>
        </p:grpSpPr>
        <p:pic>
          <p:nvPicPr>
            <p:cNvPr id="32" name="Picture 2" descr="Laat werk niet je identiteit bepalen - NRC">
              <a:extLst>
                <a:ext uri="{FF2B5EF4-FFF2-40B4-BE49-F238E27FC236}">
                  <a16:creationId xmlns:a16="http://schemas.microsoft.com/office/drawing/2014/main" id="{0E7591E8-2642-4509-8016-AF541E0C70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20" t="27454" r="48234" b="70167"/>
            <a:stretch/>
          </p:blipFill>
          <p:spPr bwMode="auto">
            <a:xfrm>
              <a:off x="3348705" y="3215709"/>
              <a:ext cx="1169439" cy="410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2FE2A477-32CA-4F98-8277-FFA55F1865D8}"/>
                </a:ext>
              </a:extLst>
            </p:cNvPr>
            <p:cNvGrpSpPr/>
            <p:nvPr/>
          </p:nvGrpSpPr>
          <p:grpSpPr>
            <a:xfrm>
              <a:off x="3340176" y="3220397"/>
              <a:ext cx="1253330" cy="3622877"/>
              <a:chOff x="3359450" y="3220397"/>
              <a:chExt cx="1253330" cy="3622877"/>
            </a:xfrm>
          </p:grpSpPr>
          <p:pic>
            <p:nvPicPr>
              <p:cNvPr id="5" name="Picture 2" descr="Laat werk niet je identiteit bepalen - NRC">
                <a:extLst>
                  <a:ext uri="{FF2B5EF4-FFF2-40B4-BE49-F238E27FC236}">
                    <a16:creationId xmlns:a16="http://schemas.microsoft.com/office/drawing/2014/main" id="{AF155FB2-6246-47AE-93D4-A7F85683EC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20" t="27453" r="48234"/>
              <a:stretch/>
            </p:blipFill>
            <p:spPr bwMode="auto">
              <a:xfrm>
                <a:off x="3359450" y="3573014"/>
                <a:ext cx="1169439" cy="3270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D1F45909-CA41-4376-B41E-052E80D93E22}"/>
                  </a:ext>
                </a:extLst>
              </p:cNvPr>
              <p:cNvSpPr txBox="1"/>
              <p:nvPr/>
            </p:nvSpPr>
            <p:spPr>
              <a:xfrm>
                <a:off x="3588930" y="3220397"/>
                <a:ext cx="1023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painter</a:t>
                </a:r>
              </a:p>
            </p:txBody>
          </p:sp>
        </p:grpSp>
      </p:grpSp>
      <p:grpSp>
        <p:nvGrpSpPr>
          <p:cNvPr id="41" name="Groep 40">
            <a:extLst>
              <a:ext uri="{FF2B5EF4-FFF2-40B4-BE49-F238E27FC236}">
                <a16:creationId xmlns:a16="http://schemas.microsoft.com/office/drawing/2014/main" id="{F86C2EC7-0C80-4D65-A39D-58594A30094D}"/>
              </a:ext>
            </a:extLst>
          </p:cNvPr>
          <p:cNvGrpSpPr/>
          <p:nvPr/>
        </p:nvGrpSpPr>
        <p:grpSpPr>
          <a:xfrm>
            <a:off x="4573116" y="3184228"/>
            <a:ext cx="1337076" cy="3659046"/>
            <a:chOff x="4573116" y="3184228"/>
            <a:chExt cx="1337076" cy="3659046"/>
          </a:xfrm>
        </p:grpSpPr>
        <p:pic>
          <p:nvPicPr>
            <p:cNvPr id="33" name="Picture 2" descr="Laat werk niet je identiteit bepalen - NRC">
              <a:extLst>
                <a:ext uri="{FF2B5EF4-FFF2-40B4-BE49-F238E27FC236}">
                  <a16:creationId xmlns:a16="http://schemas.microsoft.com/office/drawing/2014/main" id="{C1DF5486-041D-4DB5-BD1B-3BE3E40CF1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47" t="27453" r="34144" b="70950"/>
            <a:stretch/>
          </p:blipFill>
          <p:spPr bwMode="auto">
            <a:xfrm>
              <a:off x="4598970" y="3206334"/>
              <a:ext cx="1271558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354CB133-488A-4519-BF7D-FA20F1410AE4}"/>
                </a:ext>
              </a:extLst>
            </p:cNvPr>
            <p:cNvGrpSpPr/>
            <p:nvPr/>
          </p:nvGrpSpPr>
          <p:grpSpPr>
            <a:xfrm>
              <a:off x="4573116" y="3184228"/>
              <a:ext cx="1337076" cy="3659046"/>
              <a:chOff x="4573116" y="3184228"/>
              <a:chExt cx="1337076" cy="3659046"/>
            </a:xfrm>
          </p:grpSpPr>
          <p:pic>
            <p:nvPicPr>
              <p:cNvPr id="6" name="Picture 2" descr="Laat werk niet je identiteit bepalen - NRC">
                <a:extLst>
                  <a:ext uri="{FF2B5EF4-FFF2-40B4-BE49-F238E27FC236}">
                    <a16:creationId xmlns:a16="http://schemas.microsoft.com/office/drawing/2014/main" id="{05C36D4C-331C-4D73-805F-57E56D9F3D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447" t="27453" r="34144" b="1"/>
              <a:stretch/>
            </p:blipFill>
            <p:spPr bwMode="auto">
              <a:xfrm>
                <a:off x="4612780" y="3573014"/>
                <a:ext cx="1257748" cy="3270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0607D956-DEA4-47FE-B453-72B0EB8F228F}"/>
                  </a:ext>
                </a:extLst>
              </p:cNvPr>
              <p:cNvSpPr txBox="1"/>
              <p:nvPr/>
            </p:nvSpPr>
            <p:spPr>
              <a:xfrm>
                <a:off x="4573116" y="3184228"/>
                <a:ext cx="1337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constructor</a:t>
                </a:r>
              </a:p>
            </p:txBody>
          </p:sp>
        </p:grp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73160A2E-E5B7-4862-B5E9-A8ED752B73DC}"/>
              </a:ext>
            </a:extLst>
          </p:cNvPr>
          <p:cNvGrpSpPr/>
          <p:nvPr/>
        </p:nvGrpSpPr>
        <p:grpSpPr>
          <a:xfrm>
            <a:off x="7549535" y="3184227"/>
            <a:ext cx="1481338" cy="3645026"/>
            <a:chOff x="5971922" y="3198248"/>
            <a:chExt cx="1193359" cy="3645026"/>
          </a:xfrm>
        </p:grpSpPr>
        <p:pic>
          <p:nvPicPr>
            <p:cNvPr id="34" name="Picture 2" descr="Laat werk niet je identiteit bepalen - NRC">
              <a:extLst>
                <a:ext uri="{FF2B5EF4-FFF2-40B4-BE49-F238E27FC236}">
                  <a16:creationId xmlns:a16="http://schemas.microsoft.com/office/drawing/2014/main" id="{3E78A009-3D04-4689-B2C0-BF5A8D838F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04" t="26439" r="20735" b="72547"/>
            <a:stretch/>
          </p:blipFill>
          <p:spPr bwMode="auto">
            <a:xfrm>
              <a:off x="5971922" y="3206334"/>
              <a:ext cx="1193359" cy="383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F905396E-28FB-45ED-A69F-9D06FCE62ACF}"/>
                </a:ext>
              </a:extLst>
            </p:cNvPr>
            <p:cNvGrpSpPr/>
            <p:nvPr/>
          </p:nvGrpSpPr>
          <p:grpSpPr>
            <a:xfrm>
              <a:off x="5992968" y="3198248"/>
              <a:ext cx="1172313" cy="3645026"/>
              <a:chOff x="5992968" y="3198248"/>
              <a:chExt cx="952499" cy="3645026"/>
            </a:xfrm>
          </p:grpSpPr>
          <p:pic>
            <p:nvPicPr>
              <p:cNvPr id="8" name="Picture 2" descr="Laat werk niet je identiteit bepalen - NRC">
                <a:extLst>
                  <a:ext uri="{FF2B5EF4-FFF2-40B4-BE49-F238E27FC236}">
                    <a16:creationId xmlns:a16="http://schemas.microsoft.com/office/drawing/2014/main" id="{FC7BE096-92E7-48CC-AE3C-B7A17FAEB7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304" t="27453" r="20735"/>
              <a:stretch/>
            </p:blipFill>
            <p:spPr bwMode="auto">
              <a:xfrm>
                <a:off x="5992968" y="3573014"/>
                <a:ext cx="952499" cy="3270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7E50ABE0-9921-4226-9647-52E682B97266}"/>
                  </a:ext>
                </a:extLst>
              </p:cNvPr>
              <p:cNvSpPr txBox="1"/>
              <p:nvPr/>
            </p:nvSpPr>
            <p:spPr>
              <a:xfrm>
                <a:off x="6146020" y="3198248"/>
                <a:ext cx="7483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cook</a:t>
                </a:r>
              </a:p>
            </p:txBody>
          </p:sp>
        </p:grp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A32CEF81-6C1E-49D3-BCC3-A2C6AA5EC0CB}"/>
              </a:ext>
            </a:extLst>
          </p:cNvPr>
          <p:cNvGrpSpPr/>
          <p:nvPr/>
        </p:nvGrpSpPr>
        <p:grpSpPr>
          <a:xfrm>
            <a:off x="110670" y="3224738"/>
            <a:ext cx="1447936" cy="3605463"/>
            <a:chOff x="110670" y="3224738"/>
            <a:chExt cx="1447936" cy="3605463"/>
          </a:xfrm>
        </p:grpSpPr>
        <p:pic>
          <p:nvPicPr>
            <p:cNvPr id="30" name="Picture 2" descr="Laat werk niet je identiteit bepalen - NRC">
              <a:extLst>
                <a:ext uri="{FF2B5EF4-FFF2-40B4-BE49-F238E27FC236}">
                  <a16:creationId xmlns:a16="http://schemas.microsoft.com/office/drawing/2014/main" id="{A4171DAB-3393-4194-A6F4-77DD00C262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1" t="27453" r="77526" b="70280"/>
            <a:stretch/>
          </p:blipFill>
          <p:spPr bwMode="auto">
            <a:xfrm>
              <a:off x="110670" y="3224738"/>
              <a:ext cx="1432692" cy="34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Laat werk niet je identiteit bepalen - NRC">
              <a:extLst>
                <a:ext uri="{FF2B5EF4-FFF2-40B4-BE49-F238E27FC236}">
                  <a16:creationId xmlns:a16="http://schemas.microsoft.com/office/drawing/2014/main" id="{30EC3C99-A381-4EE9-BEEE-126B34086F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1" t="27453" r="77526"/>
            <a:stretch/>
          </p:blipFill>
          <p:spPr bwMode="auto">
            <a:xfrm>
              <a:off x="113128" y="3559943"/>
              <a:ext cx="1445478" cy="3270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F39E5F0B-A7AD-464A-8971-823AA7E590B2}"/>
                </a:ext>
              </a:extLst>
            </p:cNvPr>
            <p:cNvSpPr txBox="1"/>
            <p:nvPr/>
          </p:nvSpPr>
          <p:spPr>
            <a:xfrm>
              <a:off x="306182" y="3256832"/>
              <a:ext cx="1235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carpenter</a:t>
              </a:r>
            </a:p>
          </p:txBody>
        </p:sp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A20622F2-C595-4000-9C4E-D9A3E8B8CD4A}"/>
              </a:ext>
            </a:extLst>
          </p:cNvPr>
          <p:cNvGrpSpPr/>
          <p:nvPr/>
        </p:nvGrpSpPr>
        <p:grpSpPr>
          <a:xfrm>
            <a:off x="6012160" y="3158380"/>
            <a:ext cx="1449145" cy="3655756"/>
            <a:chOff x="6012160" y="3158380"/>
            <a:chExt cx="1449145" cy="3655756"/>
          </a:xfrm>
        </p:grpSpPr>
        <p:pic>
          <p:nvPicPr>
            <p:cNvPr id="35" name="Picture 2" descr="Laat werk niet je identiteit bepalen - NRC">
              <a:extLst>
                <a:ext uri="{FF2B5EF4-FFF2-40B4-BE49-F238E27FC236}">
                  <a16:creationId xmlns:a16="http://schemas.microsoft.com/office/drawing/2014/main" id="{193C5FF8-D095-41A1-BB89-737A95B5B0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64" t="27453" r="6344" b="71154"/>
            <a:stretch/>
          </p:blipFill>
          <p:spPr bwMode="auto">
            <a:xfrm>
              <a:off x="6061325" y="3158380"/>
              <a:ext cx="1337076" cy="38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A7A9EB1F-7A57-448A-BA7D-9E4F229A086D}"/>
                </a:ext>
              </a:extLst>
            </p:cNvPr>
            <p:cNvGrpSpPr/>
            <p:nvPr/>
          </p:nvGrpSpPr>
          <p:grpSpPr>
            <a:xfrm>
              <a:off x="6012160" y="3184227"/>
              <a:ext cx="1449145" cy="3629909"/>
              <a:chOff x="7174535" y="3213365"/>
              <a:chExt cx="1449145" cy="3629909"/>
            </a:xfrm>
          </p:grpSpPr>
          <p:pic>
            <p:nvPicPr>
              <p:cNvPr id="9" name="Picture 2" descr="Laat werk niet je identiteit bepalen - NRC">
                <a:extLst>
                  <a:ext uri="{FF2B5EF4-FFF2-40B4-BE49-F238E27FC236}">
                    <a16:creationId xmlns:a16="http://schemas.microsoft.com/office/drawing/2014/main" id="{35D35043-61BD-4121-921B-68EEFB63EB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264" t="27453" r="6383"/>
              <a:stretch/>
            </p:blipFill>
            <p:spPr bwMode="auto">
              <a:xfrm>
                <a:off x="7226500" y="3573014"/>
                <a:ext cx="1333535" cy="3270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4AE2C87D-9FA0-4ED3-8630-31D19619F165}"/>
                  </a:ext>
                </a:extLst>
              </p:cNvPr>
              <p:cNvSpPr txBox="1"/>
              <p:nvPr/>
            </p:nvSpPr>
            <p:spPr>
              <a:xfrm>
                <a:off x="7174535" y="3213365"/>
                <a:ext cx="14491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office worker</a:t>
                </a:r>
              </a:p>
            </p:txBody>
          </p:sp>
        </p:grp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635E434D-42F8-4EE7-8E4F-463D01F247D1}"/>
              </a:ext>
            </a:extLst>
          </p:cNvPr>
          <p:cNvSpPr txBox="1"/>
          <p:nvPr/>
        </p:nvSpPr>
        <p:spPr>
          <a:xfrm>
            <a:off x="179513" y="286777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Walking with his child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AFC919B9-B3DC-4F39-B015-BA37A8792CA3}"/>
              </a:ext>
            </a:extLst>
          </p:cNvPr>
          <p:cNvSpPr txBox="1"/>
          <p:nvPr/>
        </p:nvSpPr>
        <p:spPr>
          <a:xfrm>
            <a:off x="1730757" y="6475582"/>
            <a:ext cx="1445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making music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49AE2BF-46D3-4923-BF1C-4C358901A476}"/>
              </a:ext>
            </a:extLst>
          </p:cNvPr>
          <p:cNvSpPr txBox="1"/>
          <p:nvPr/>
        </p:nvSpPr>
        <p:spPr>
          <a:xfrm>
            <a:off x="323483" y="6428775"/>
            <a:ext cx="1235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to construct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898E7C16-9227-4F1C-AF80-A53D1385486F}"/>
              </a:ext>
            </a:extLst>
          </p:cNvPr>
          <p:cNvSpPr txBox="1"/>
          <p:nvPr/>
        </p:nvSpPr>
        <p:spPr>
          <a:xfrm>
            <a:off x="3517724" y="6490775"/>
            <a:ext cx="1235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to paint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53C2FB59-5A9A-48CE-9338-B95194CCD786}"/>
              </a:ext>
            </a:extLst>
          </p:cNvPr>
          <p:cNvSpPr txBox="1"/>
          <p:nvPr/>
        </p:nvSpPr>
        <p:spPr>
          <a:xfrm>
            <a:off x="4696625" y="6490775"/>
            <a:ext cx="1235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to construct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12301F28-E963-48CF-A9E0-9E26573C41F7}"/>
              </a:ext>
            </a:extLst>
          </p:cNvPr>
          <p:cNvSpPr txBox="1"/>
          <p:nvPr/>
        </p:nvSpPr>
        <p:spPr>
          <a:xfrm>
            <a:off x="7725002" y="6479150"/>
            <a:ext cx="1235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to cook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A83850C5-A48E-448E-A5BC-E8DFD677395C}"/>
              </a:ext>
            </a:extLst>
          </p:cNvPr>
          <p:cNvSpPr txBox="1"/>
          <p:nvPr/>
        </p:nvSpPr>
        <p:spPr>
          <a:xfrm>
            <a:off x="6061325" y="6305664"/>
            <a:ext cx="162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to work in the office</a:t>
            </a:r>
          </a:p>
        </p:txBody>
      </p:sp>
    </p:spTree>
    <p:extLst>
      <p:ext uri="{BB962C8B-B14F-4D97-AF65-F5344CB8AC3E}">
        <p14:creationId xmlns:p14="http://schemas.microsoft.com/office/powerpoint/2010/main" val="74735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971CC-3B67-4D6A-B6EF-60B5700F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87" y="274638"/>
            <a:ext cx="8229600" cy="778098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Behavior or Identity?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D464F659-1F71-4F01-B6C8-8D9A3D993624}"/>
              </a:ext>
            </a:extLst>
          </p:cNvPr>
          <p:cNvGrpSpPr/>
          <p:nvPr/>
        </p:nvGrpSpPr>
        <p:grpSpPr>
          <a:xfrm>
            <a:off x="33045" y="1482607"/>
            <a:ext cx="2227777" cy="2090408"/>
            <a:chOff x="-18242" y="1482607"/>
            <a:chExt cx="2227777" cy="2090408"/>
          </a:xfrm>
        </p:grpSpPr>
        <p:pic>
          <p:nvPicPr>
            <p:cNvPr id="3080" name="Picture 8" descr="Muslim woman working at the office Photo | Free Download">
              <a:extLst>
                <a:ext uri="{FF2B5EF4-FFF2-40B4-BE49-F238E27FC236}">
                  <a16:creationId xmlns:a16="http://schemas.microsoft.com/office/drawing/2014/main" id="{B1183542-6E95-4DED-9A11-AEBD71FE01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6" r="20019" b="18901"/>
            <a:stretch/>
          </p:blipFill>
          <p:spPr bwMode="auto">
            <a:xfrm>
              <a:off x="-18242" y="1484785"/>
              <a:ext cx="2227777" cy="2088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00BEB476-C01C-44A4-92E2-057AA33B5104}"/>
                </a:ext>
              </a:extLst>
            </p:cNvPr>
            <p:cNvSpPr txBox="1"/>
            <p:nvPr/>
          </p:nvSpPr>
          <p:spPr>
            <a:xfrm>
              <a:off x="97979" y="1482607"/>
              <a:ext cx="1457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</a:rPr>
                <a:t>officeworker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EAEC9919-37D1-402D-91B6-C9A336E20025}"/>
              </a:ext>
            </a:extLst>
          </p:cNvPr>
          <p:cNvGrpSpPr/>
          <p:nvPr/>
        </p:nvGrpSpPr>
        <p:grpSpPr>
          <a:xfrm>
            <a:off x="2260821" y="1504202"/>
            <a:ext cx="2002425" cy="2068813"/>
            <a:chOff x="2209534" y="1504202"/>
            <a:chExt cx="2002425" cy="2068813"/>
          </a:xfrm>
        </p:grpSpPr>
        <p:pic>
          <p:nvPicPr>
            <p:cNvPr id="3082" name="Picture 10" descr="Eighth grade student expelled and arrested after setting ...">
              <a:extLst>
                <a:ext uri="{FF2B5EF4-FFF2-40B4-BE49-F238E27FC236}">
                  <a16:creationId xmlns:a16="http://schemas.microsoft.com/office/drawing/2014/main" id="{1C9A5A76-175B-47BB-B065-36DD87B8AE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8" r="14407" b="3038"/>
            <a:stretch/>
          </p:blipFill>
          <p:spPr bwMode="auto">
            <a:xfrm>
              <a:off x="2209534" y="1504202"/>
              <a:ext cx="2002425" cy="2068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02EF4E98-EC8B-4F25-8EEB-75B05637800F}"/>
                </a:ext>
              </a:extLst>
            </p:cNvPr>
            <p:cNvSpPr txBox="1"/>
            <p:nvPr/>
          </p:nvSpPr>
          <p:spPr>
            <a:xfrm>
              <a:off x="2951116" y="1539642"/>
              <a:ext cx="937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teacher</a:t>
              </a:r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4DA73C35-356F-405F-A4C3-876A333328A7}"/>
              </a:ext>
            </a:extLst>
          </p:cNvPr>
          <p:cNvGrpSpPr/>
          <p:nvPr/>
        </p:nvGrpSpPr>
        <p:grpSpPr>
          <a:xfrm>
            <a:off x="4263247" y="1484784"/>
            <a:ext cx="2613402" cy="2088231"/>
            <a:chOff x="4211960" y="1484784"/>
            <a:chExt cx="2613402" cy="2088231"/>
          </a:xfrm>
        </p:grpSpPr>
        <p:pic>
          <p:nvPicPr>
            <p:cNvPr id="1028" name="Picture 4" descr="Eid letter to a Muslim mother: Reflections on friendship ...">
              <a:extLst>
                <a:ext uri="{FF2B5EF4-FFF2-40B4-BE49-F238E27FC236}">
                  <a16:creationId xmlns:a16="http://schemas.microsoft.com/office/drawing/2014/main" id="{B2175FF0-048F-4FF3-A82F-13EE0CF434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61" r="5107"/>
            <a:stretch/>
          </p:blipFill>
          <p:spPr bwMode="auto">
            <a:xfrm>
              <a:off x="4211960" y="1484784"/>
              <a:ext cx="2613402" cy="208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DBB8A5BB-8E12-45C0-B21B-B5FE5505DD2C}"/>
                </a:ext>
              </a:extLst>
            </p:cNvPr>
            <p:cNvSpPr txBox="1"/>
            <p:nvPr/>
          </p:nvSpPr>
          <p:spPr>
            <a:xfrm>
              <a:off x="5872564" y="1536559"/>
              <a:ext cx="937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mother</a:t>
              </a:r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22F736AE-6D9C-4466-B19A-9042FCB347F2}"/>
              </a:ext>
            </a:extLst>
          </p:cNvPr>
          <p:cNvGrpSpPr/>
          <p:nvPr/>
        </p:nvGrpSpPr>
        <p:grpSpPr>
          <a:xfrm>
            <a:off x="6861363" y="1484784"/>
            <a:ext cx="2260276" cy="2088232"/>
            <a:chOff x="6810076" y="1484784"/>
            <a:chExt cx="2260276" cy="2088232"/>
          </a:xfrm>
        </p:grpSpPr>
        <p:pic>
          <p:nvPicPr>
            <p:cNvPr id="1026" name="Picture 2" descr="Cold Caused By Going Out With Friends Last Night, Says ...">
              <a:extLst>
                <a:ext uri="{FF2B5EF4-FFF2-40B4-BE49-F238E27FC236}">
                  <a16:creationId xmlns:a16="http://schemas.microsoft.com/office/drawing/2014/main" id="{37E68E54-774B-494C-AC31-A6FF867075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1" r="15000"/>
            <a:stretch/>
          </p:blipFill>
          <p:spPr bwMode="auto">
            <a:xfrm>
              <a:off x="6810076" y="1484784"/>
              <a:ext cx="2260276" cy="208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E3FACF0D-7F52-4223-BC54-CA4DEFA8F50B}"/>
                </a:ext>
              </a:extLst>
            </p:cNvPr>
            <p:cNvSpPr txBox="1"/>
            <p:nvPr/>
          </p:nvSpPr>
          <p:spPr>
            <a:xfrm>
              <a:off x="8132841" y="1502008"/>
              <a:ext cx="937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doctor</a:t>
              </a:r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7A1BEA1B-8B0E-41E7-8AC8-ADA566A179D9}"/>
              </a:ext>
            </a:extLst>
          </p:cNvPr>
          <p:cNvGrpSpPr/>
          <p:nvPr/>
        </p:nvGrpSpPr>
        <p:grpSpPr>
          <a:xfrm>
            <a:off x="51287" y="4178225"/>
            <a:ext cx="1781184" cy="2358783"/>
            <a:chOff x="0" y="4178225"/>
            <a:chExt cx="1781184" cy="2358783"/>
          </a:xfrm>
        </p:grpSpPr>
        <p:pic>
          <p:nvPicPr>
            <p:cNvPr id="3074" name="Picture 2" descr="muslims cooking | The Islamic School Life">
              <a:extLst>
                <a:ext uri="{FF2B5EF4-FFF2-40B4-BE49-F238E27FC236}">
                  <a16:creationId xmlns:a16="http://schemas.microsoft.com/office/drawing/2014/main" id="{B59347BA-2344-4CB1-BC1C-0D9BAF64D2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31" r="7177"/>
            <a:stretch/>
          </p:blipFill>
          <p:spPr bwMode="auto">
            <a:xfrm>
              <a:off x="0" y="4221469"/>
              <a:ext cx="1781184" cy="2315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192AD0E5-E626-4C00-AA39-8FA42E55E372}"/>
                </a:ext>
              </a:extLst>
            </p:cNvPr>
            <p:cNvSpPr txBox="1"/>
            <p:nvPr/>
          </p:nvSpPr>
          <p:spPr>
            <a:xfrm>
              <a:off x="92163" y="4178225"/>
              <a:ext cx="756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cook</a:t>
              </a:r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DFCBCC28-D1E1-4B13-A385-3760F115AB72}"/>
              </a:ext>
            </a:extLst>
          </p:cNvPr>
          <p:cNvGrpSpPr/>
          <p:nvPr/>
        </p:nvGrpSpPr>
        <p:grpSpPr>
          <a:xfrm>
            <a:off x="1832471" y="4149080"/>
            <a:ext cx="2010803" cy="2378935"/>
            <a:chOff x="1781184" y="4149080"/>
            <a:chExt cx="2010803" cy="2378935"/>
          </a:xfrm>
        </p:grpSpPr>
        <p:pic>
          <p:nvPicPr>
            <p:cNvPr id="3076" name="Picture 4" descr="Women Banned from Public Cycling in Iran">
              <a:extLst>
                <a:ext uri="{FF2B5EF4-FFF2-40B4-BE49-F238E27FC236}">
                  <a16:creationId xmlns:a16="http://schemas.microsoft.com/office/drawing/2014/main" id="{FFE44533-0CC8-4F45-B3DB-B485DC3D3B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46774"/>
            <a:stretch/>
          </p:blipFill>
          <p:spPr bwMode="auto">
            <a:xfrm>
              <a:off x="1781184" y="4212476"/>
              <a:ext cx="2010803" cy="2315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8BCB53B9-2B11-4F5C-8ED3-670F2D60E079}"/>
                </a:ext>
              </a:extLst>
            </p:cNvPr>
            <p:cNvSpPr txBox="1"/>
            <p:nvPr/>
          </p:nvSpPr>
          <p:spPr>
            <a:xfrm>
              <a:off x="2360473" y="4149080"/>
              <a:ext cx="943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cyclist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A822B593-5231-473B-BD34-867453E12A29}"/>
              </a:ext>
            </a:extLst>
          </p:cNvPr>
          <p:cNvGrpSpPr/>
          <p:nvPr/>
        </p:nvGrpSpPr>
        <p:grpSpPr>
          <a:xfrm>
            <a:off x="3868439" y="4183076"/>
            <a:ext cx="2671728" cy="2335946"/>
            <a:chOff x="3817152" y="4183076"/>
            <a:chExt cx="2671728" cy="2335946"/>
          </a:xfrm>
        </p:grpSpPr>
        <p:pic>
          <p:nvPicPr>
            <p:cNvPr id="1030" name="Picture 6" descr="Iran's First Lady Truck Driver Is a Star - The Atlantic">
              <a:extLst>
                <a:ext uri="{FF2B5EF4-FFF2-40B4-BE49-F238E27FC236}">
                  <a16:creationId xmlns:a16="http://schemas.microsoft.com/office/drawing/2014/main" id="{9585BE63-3356-4BE7-81F1-2D7CFA5A85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0" r="17933" b="15304"/>
            <a:stretch/>
          </p:blipFill>
          <p:spPr bwMode="auto">
            <a:xfrm>
              <a:off x="3817152" y="4203483"/>
              <a:ext cx="2671728" cy="2315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69D61FA3-6947-48F2-9624-F4F288932281}"/>
                </a:ext>
              </a:extLst>
            </p:cNvPr>
            <p:cNvSpPr txBox="1"/>
            <p:nvPr/>
          </p:nvSpPr>
          <p:spPr>
            <a:xfrm>
              <a:off x="3912644" y="4183076"/>
              <a:ext cx="1187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</a:rPr>
                <a:t>trucdriver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E13DB80A-2877-4C07-9F97-D3863A76BD79}"/>
              </a:ext>
            </a:extLst>
          </p:cNvPr>
          <p:cNvSpPr txBox="1"/>
          <p:nvPr/>
        </p:nvSpPr>
        <p:spPr>
          <a:xfrm>
            <a:off x="6531540" y="6026254"/>
            <a:ext cx="108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politician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5A64035-058B-4AB5-B5B9-12BF304BDC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6822" r="21776"/>
          <a:stretch/>
        </p:blipFill>
        <p:spPr bwMode="auto">
          <a:xfrm>
            <a:off x="6531540" y="4212476"/>
            <a:ext cx="2638046" cy="231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CA5F5D5D-A75A-4481-86F5-4BEC47ACC7A8}"/>
              </a:ext>
            </a:extLst>
          </p:cNvPr>
          <p:cNvSpPr txBox="1"/>
          <p:nvPr/>
        </p:nvSpPr>
        <p:spPr>
          <a:xfrm>
            <a:off x="6501669" y="4203482"/>
            <a:ext cx="13023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politician</a:t>
            </a:r>
          </a:p>
          <a:p>
            <a:pPr algn="ctr"/>
            <a:r>
              <a:rPr lang="nl-NL" sz="1200" b="1" dirty="0"/>
              <a:t>(</a:t>
            </a:r>
            <a:r>
              <a:rPr lang="nl-NL" sz="1200" b="1" dirty="0" err="1"/>
              <a:t>Hanan</a:t>
            </a:r>
            <a:r>
              <a:rPr lang="nl-NL" sz="1200" b="1" dirty="0"/>
              <a:t> </a:t>
            </a:r>
            <a:r>
              <a:rPr lang="nl-NL" sz="1200" b="1" dirty="0" err="1"/>
              <a:t>Ashrawi</a:t>
            </a:r>
            <a:r>
              <a:rPr lang="nl-NL" sz="1200" b="1" dirty="0"/>
              <a:t>)</a:t>
            </a:r>
            <a:endParaRPr lang="en-US" sz="1200" b="1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C565BF13-FAC2-40BF-BE4A-ECDDE6496CE3}"/>
              </a:ext>
            </a:extLst>
          </p:cNvPr>
          <p:cNvSpPr txBox="1"/>
          <p:nvPr/>
        </p:nvSpPr>
        <p:spPr>
          <a:xfrm>
            <a:off x="51287" y="3582008"/>
            <a:ext cx="214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Working in an office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DB218A9-D6F1-48F5-9868-C53570C8F388}"/>
              </a:ext>
            </a:extLst>
          </p:cNvPr>
          <p:cNvSpPr txBox="1"/>
          <p:nvPr/>
        </p:nvSpPr>
        <p:spPr>
          <a:xfrm>
            <a:off x="2118797" y="3597380"/>
            <a:ext cx="214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Teaching in a school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897069D-F35F-4E0F-A12D-6C0935AF5D95}"/>
              </a:ext>
            </a:extLst>
          </p:cNvPr>
          <p:cNvSpPr txBox="1"/>
          <p:nvPr/>
        </p:nvSpPr>
        <p:spPr>
          <a:xfrm>
            <a:off x="4387091" y="3593422"/>
            <a:ext cx="214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Kissing her child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93221361-6BFF-4F90-908F-FAE748283FD4}"/>
              </a:ext>
            </a:extLst>
          </p:cNvPr>
          <p:cNvSpPr txBox="1"/>
          <p:nvPr/>
        </p:nvSpPr>
        <p:spPr>
          <a:xfrm>
            <a:off x="6977829" y="3582008"/>
            <a:ext cx="214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Curing people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5EB60C87-E7FB-4137-91B8-5714CE720BA4}"/>
              </a:ext>
            </a:extLst>
          </p:cNvPr>
          <p:cNvSpPr txBox="1"/>
          <p:nvPr/>
        </p:nvSpPr>
        <p:spPr>
          <a:xfrm>
            <a:off x="26730" y="6488668"/>
            <a:ext cx="158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Cooking 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C651801F-A4E4-49F3-AEE5-BA3DE77FC61C}"/>
              </a:ext>
            </a:extLst>
          </p:cNvPr>
          <p:cNvSpPr txBox="1"/>
          <p:nvPr/>
        </p:nvSpPr>
        <p:spPr>
          <a:xfrm>
            <a:off x="1742583" y="6530018"/>
            <a:ext cx="214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Riding a bicycle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941441D7-8E9D-48DC-9EBD-ECBD3A8606C3}"/>
              </a:ext>
            </a:extLst>
          </p:cNvPr>
          <p:cNvSpPr txBox="1"/>
          <p:nvPr/>
        </p:nvSpPr>
        <p:spPr>
          <a:xfrm>
            <a:off x="3963931" y="6488753"/>
            <a:ext cx="214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Driving a truck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2B879AC4-BA30-47BF-A2D8-588B0468EF2F}"/>
              </a:ext>
            </a:extLst>
          </p:cNvPr>
          <p:cNvSpPr txBox="1"/>
          <p:nvPr/>
        </p:nvSpPr>
        <p:spPr>
          <a:xfrm>
            <a:off x="6660232" y="6516052"/>
            <a:ext cx="243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Speaking to public</a:t>
            </a:r>
          </a:p>
        </p:txBody>
      </p:sp>
    </p:spTree>
    <p:extLst>
      <p:ext uri="{BB962C8B-B14F-4D97-AF65-F5344CB8AC3E}">
        <p14:creationId xmlns:p14="http://schemas.microsoft.com/office/powerpoint/2010/main" val="25102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E4BC2-5911-42DE-95B9-0C9B3133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755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To have and to be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3B3753-002C-4799-96BF-868873F18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9058"/>
            <a:ext cx="4258816" cy="5923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</a:rPr>
              <a:t>At school they were written on the blackboard</a:t>
            </a:r>
            <a:endParaRPr lang="nl-NL" sz="1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</a:rPr>
              <a:t>the verb to have and the verb to be</a:t>
            </a:r>
            <a:endParaRPr lang="nl-NL" sz="1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</a:rPr>
              <a:t>with this, time and eternity were given</a:t>
            </a:r>
            <a:endParaRPr lang="nl-NL" sz="1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</a:rPr>
              <a:t>one reality, the other deceptive.</a:t>
            </a:r>
            <a:endParaRPr lang="nl-NL" sz="1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</a:rPr>
              <a:t> </a:t>
            </a:r>
            <a:endParaRPr lang="nl-NL" sz="1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</a:rPr>
              <a:t>Having is nothing. Is war. Is not life.</a:t>
            </a:r>
            <a:endParaRPr lang="nl-NL" sz="1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</a:rPr>
              <a:t>is of the world and of its idols.</a:t>
            </a:r>
            <a:endParaRPr lang="nl-NL" sz="1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</a:rPr>
              <a:t>Being is raised above those things,</a:t>
            </a:r>
            <a:endParaRPr lang="nl-NL" sz="1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</a:rPr>
              <a:t>to be filled with the divine.</a:t>
            </a:r>
            <a:endParaRPr lang="nl-NL" sz="1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</a:rPr>
              <a:t> </a:t>
            </a:r>
            <a:endParaRPr lang="nl-NL" sz="1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</a:rPr>
              <a:t>Having is hard. Is body. Is two red painted lips.</a:t>
            </a:r>
            <a:endParaRPr lang="nl-NL" sz="1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</a:rPr>
              <a:t>Is hunger and thirst for worldly desires.</a:t>
            </a:r>
            <a:endParaRPr lang="nl-NL" sz="1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</a:rPr>
              <a:t>Is only empty words, only blunt duty.</a:t>
            </a:r>
            <a:endParaRPr lang="nl-NL" sz="1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</a:rPr>
              <a:t> </a:t>
            </a:r>
            <a:endParaRPr lang="nl-NL" sz="1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</a:rPr>
              <a:t>Being is the soul, is listening, is allowing.</a:t>
            </a:r>
            <a:endParaRPr lang="nl-NL" sz="1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</a:rPr>
              <a:t>Is becoming a child and watching the stars,</a:t>
            </a:r>
            <a:endParaRPr lang="nl-NL" sz="1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</a:rPr>
              <a:t>and being slowly lifted up to the sky.</a:t>
            </a:r>
          </a:p>
          <a:p>
            <a:pPr marL="0" indent="0">
              <a:buNone/>
            </a:pPr>
            <a:endParaRPr lang="nl-NL" sz="1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nl-NL" sz="1600" i="1" dirty="0">
                <a:solidFill>
                  <a:srgbClr val="0000FF"/>
                </a:solidFill>
              </a:rPr>
              <a:t>(</a:t>
            </a:r>
            <a:r>
              <a:rPr lang="nl-NL" sz="1600" i="1" dirty="0" err="1">
                <a:solidFill>
                  <a:srgbClr val="0000FF"/>
                </a:solidFill>
              </a:rPr>
              <a:t>After</a:t>
            </a:r>
            <a:r>
              <a:rPr lang="nl-NL" sz="1600" i="1" dirty="0">
                <a:solidFill>
                  <a:srgbClr val="0000FF"/>
                </a:solidFill>
              </a:rPr>
              <a:t> Ed </a:t>
            </a:r>
            <a:r>
              <a:rPr lang="nl-NL" sz="1600" i="1" dirty="0" err="1">
                <a:solidFill>
                  <a:srgbClr val="0000FF"/>
                </a:solidFill>
              </a:rPr>
              <a:t>Hoornik</a:t>
            </a:r>
            <a:r>
              <a:rPr lang="nl-NL" sz="1600" i="1" dirty="0">
                <a:solidFill>
                  <a:srgbClr val="0000FF"/>
                </a:solidFill>
              </a:rPr>
              <a:t>)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Why is it Important to Teach Children to Surrender to Christ?">
            <a:extLst>
              <a:ext uri="{FF2B5EF4-FFF2-40B4-BE49-F238E27FC236}">
                <a16:creationId xmlns:a16="http://schemas.microsoft.com/office/drawing/2014/main" id="{FDEF10FD-868F-455D-B1AB-D7ABDBCEB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2" r="9600"/>
          <a:stretch/>
        </p:blipFill>
        <p:spPr bwMode="auto">
          <a:xfrm>
            <a:off x="4716016" y="1412776"/>
            <a:ext cx="442888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6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3648</TotalTime>
  <Words>1084</Words>
  <Application>Microsoft Office PowerPoint</Application>
  <PresentationFormat>Diavoorstelling (4:3)</PresentationFormat>
  <Paragraphs>199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3" baseType="lpstr">
      <vt:lpstr>Arial</vt:lpstr>
      <vt:lpstr>Bradley Hand ITC</vt:lpstr>
      <vt:lpstr>Brush Script MT</vt:lpstr>
      <vt:lpstr>Calibri</vt:lpstr>
      <vt:lpstr>Comic Sans MS</vt:lpstr>
      <vt:lpstr>Forte</vt:lpstr>
      <vt:lpstr>Georgia</vt:lpstr>
      <vt:lpstr>Office-thema</vt:lpstr>
      <vt:lpstr>PowerPoint-presentatie</vt:lpstr>
      <vt:lpstr>PowerPoint-presentatie</vt:lpstr>
      <vt:lpstr>Be a shining person in the world</vt:lpstr>
      <vt:lpstr>PowerPoint-presentatie</vt:lpstr>
      <vt:lpstr>PowerPoint-presentatie</vt:lpstr>
      <vt:lpstr>What do you have?</vt:lpstr>
      <vt:lpstr>Behavior  or Identity?</vt:lpstr>
      <vt:lpstr>Behavior or Identity?</vt:lpstr>
      <vt:lpstr>To have and to be</vt:lpstr>
      <vt:lpstr>Who am I?  What is my identity?</vt:lpstr>
      <vt:lpstr>Exercise</vt:lpstr>
      <vt:lpstr>Compliment on behavior level or on identity level?</vt:lpstr>
      <vt:lpstr>Identity and Ego</vt:lpstr>
      <vt:lpstr>PowerPoint-presentatie</vt:lpstr>
      <vt:lpstr>PowerPoint-presentatie</vt:lpstr>
      <vt:lpstr>PowerPoint-presentatie</vt:lpstr>
      <vt:lpstr>Exercise: blow away a negative ego</vt:lpstr>
      <vt:lpstr>How to change my too big/small ego?</vt:lpstr>
      <vt:lpstr>Making a positive memory still stronger</vt:lpstr>
      <vt:lpstr>Positive intention comes from your identity</vt:lpstr>
      <vt:lpstr>Every behavior has a positive intention…….</vt:lpstr>
      <vt:lpstr>PowerPoint-presentatie</vt:lpstr>
      <vt:lpstr>PowerPoint-presentatie</vt:lpstr>
      <vt:lpstr>PowerPoint-presentatie</vt:lpstr>
      <vt:lpstr>Write in the chat what you take with you from this workshop.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‘Ontwikkel je ongekende vermogens nog beter’</dc:title>
  <dc:creator>Sytse</dc:creator>
  <cp:lastModifiedBy>Marlies Tjallingii</cp:lastModifiedBy>
  <cp:revision>295</cp:revision>
  <cp:lastPrinted>2020-06-29T15:21:48Z</cp:lastPrinted>
  <dcterms:created xsi:type="dcterms:W3CDTF">2014-03-03T15:36:54Z</dcterms:created>
  <dcterms:modified xsi:type="dcterms:W3CDTF">2020-06-29T15:32:22Z</dcterms:modified>
</cp:coreProperties>
</file>