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5">
  <p:sldMasterIdLst>
    <p:sldMasterId id="2147483648" r:id="rId1"/>
  </p:sldMasterIdLst>
  <p:notesMasterIdLst>
    <p:notesMasterId r:id="rId28"/>
  </p:notesMasterIdLst>
  <p:sldIdLst>
    <p:sldId id="423" r:id="rId2"/>
    <p:sldId id="256" r:id="rId3"/>
    <p:sldId id="559" r:id="rId4"/>
    <p:sldId id="558" r:id="rId5"/>
    <p:sldId id="466" r:id="rId6"/>
    <p:sldId id="376" r:id="rId7"/>
    <p:sldId id="430" r:id="rId8"/>
    <p:sldId id="496" r:id="rId9"/>
    <p:sldId id="497" r:id="rId10"/>
    <p:sldId id="490" r:id="rId11"/>
    <p:sldId id="378" r:id="rId12"/>
    <p:sldId id="561" r:id="rId13"/>
    <p:sldId id="560" r:id="rId14"/>
    <p:sldId id="421" r:id="rId15"/>
    <p:sldId id="420" r:id="rId16"/>
    <p:sldId id="493" r:id="rId17"/>
    <p:sldId id="498" r:id="rId18"/>
    <p:sldId id="499" r:id="rId19"/>
    <p:sldId id="450" r:id="rId20"/>
    <p:sldId id="491" r:id="rId21"/>
    <p:sldId id="562" r:id="rId22"/>
    <p:sldId id="492" r:id="rId23"/>
    <p:sldId id="384" r:id="rId24"/>
    <p:sldId id="501" r:id="rId25"/>
    <p:sldId id="435" r:id="rId26"/>
    <p:sldId id="48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3333CC"/>
    <a:srgbClr val="913533"/>
    <a:srgbClr val="CC0000"/>
    <a:srgbClr val="00007A"/>
    <a:srgbClr val="FA2E2E"/>
    <a:srgbClr val="BB1717"/>
    <a:srgbClr val="FCA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CD04-8BC8-4E4A-A248-A8A7CA586DA2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F733-FF5E-4945-91B8-D4E05BA47B7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2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79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F794-FF81-466F-9B0C-5A05BC6EFA17}" type="datetimeFigureOut">
              <a:rPr lang="nl-NL" smtClean="0"/>
              <a:pPr/>
              <a:t>25-2-2023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7A16-F42B-4D73-8489-C7456E1A13B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202" y="290425"/>
            <a:ext cx="5601094" cy="577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42392" y="5913276"/>
            <a:ext cx="4499992" cy="64807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“Your unknown potential”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03226" y="2708920"/>
            <a:ext cx="5265712" cy="132592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kumimoji="0" lang="en-US" sz="88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4E5CFFA-2B5B-B93A-D072-F7C934C187D2}"/>
              </a:ext>
            </a:extLst>
          </p:cNvPr>
          <p:cNvSpPr/>
          <p:nvPr/>
        </p:nvSpPr>
        <p:spPr>
          <a:xfrm>
            <a:off x="1907704" y="276672"/>
            <a:ext cx="5184576" cy="4304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Respect for the model of the world of the other and of yourself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8E2155B-17F8-9520-860F-4C6C29BF3C1A}"/>
              </a:ext>
            </a:extLst>
          </p:cNvPr>
          <p:cNvSpPr txBox="1"/>
          <p:nvPr/>
        </p:nvSpPr>
        <p:spPr>
          <a:xfrm>
            <a:off x="2339752" y="620688"/>
            <a:ext cx="4392488" cy="4392488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</a:rPr>
              <a:t>. احترم النموذج العالمي للآخرين ونموذج العالم الخاص بك.</a:t>
            </a:r>
            <a:endParaRPr lang="nl-NL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s://scontent-amt2-1.xx.fbcdn.net/v/l/t1.0-9/12985527_10153301960107757_2357349877688870018_n.jpg?oh=386e5acf4dda3bd336b2bb926940245f&amp;oe=5877A67A">
            <a:extLst>
              <a:ext uri="{FF2B5EF4-FFF2-40B4-BE49-F238E27FC236}">
                <a16:creationId xmlns:a16="http://schemas.microsoft.com/office/drawing/2014/main" id="{306B8090-3B68-D4BD-15B9-EBC3E5DF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81" y="12179"/>
            <a:ext cx="1928686" cy="164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AB94AD6-A55F-AB47-DAE7-67094273CE15}"/>
              </a:ext>
            </a:extLst>
          </p:cNvPr>
          <p:cNvSpPr txBox="1"/>
          <p:nvPr/>
        </p:nvSpPr>
        <p:spPr>
          <a:xfrm>
            <a:off x="4821566" y="5936424"/>
            <a:ext cx="4142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>
                <a:solidFill>
                  <a:srgbClr val="FF0000"/>
                </a:solidFill>
              </a:rPr>
              <a:t>إمكاناتك غير المعروفة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1AB0368-9FDB-A9A5-3652-D0B4B6C0BAC5}"/>
              </a:ext>
            </a:extLst>
          </p:cNvPr>
          <p:cNvSpPr txBox="1">
            <a:spLocks/>
          </p:cNvSpPr>
          <p:nvPr/>
        </p:nvSpPr>
        <p:spPr>
          <a:xfrm>
            <a:off x="5292080" y="2579807"/>
            <a:ext cx="3591272" cy="151216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ar-AE" sz="8800" b="1" i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ويلكوم!</a:t>
            </a:r>
            <a:endParaRPr kumimoji="0" lang="nl-NL" sz="88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4" grpId="0"/>
      <p:bldP spid="1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o Talented Quotes. QuotesGram">
            <a:extLst>
              <a:ext uri="{FF2B5EF4-FFF2-40B4-BE49-F238E27FC236}">
                <a16:creationId xmlns:a16="http://schemas.microsoft.com/office/drawing/2014/main" id="{F83D6A81-6ED1-4BBC-9878-92B29170D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019" y="0"/>
            <a:ext cx="9424389" cy="68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3752C6F-74D9-4707-8631-15C8D54FB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031" y="1299693"/>
            <a:ext cx="8568952" cy="50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1E565E7-A027-4679-8B21-DBB9BB06C708}"/>
              </a:ext>
            </a:extLst>
          </p:cNvPr>
          <p:cNvSpPr txBox="1"/>
          <p:nvPr/>
        </p:nvSpPr>
        <p:spPr>
          <a:xfrm>
            <a:off x="107504" y="-74334"/>
            <a:ext cx="8698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 have no special talent.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BC00292-0C7F-4AC5-BAED-91AD9E705F5D}"/>
              </a:ext>
            </a:extLst>
          </p:cNvPr>
          <p:cNvSpPr txBox="1"/>
          <p:nvPr/>
        </p:nvSpPr>
        <p:spPr>
          <a:xfrm>
            <a:off x="5004048" y="48777"/>
            <a:ext cx="416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solidFill>
                  <a:schemeClr val="bg1"/>
                </a:solidFill>
              </a:rPr>
              <a:t>ليس لدي أي موهبة خاصة.</a:t>
            </a:r>
            <a:endParaRPr lang="nl-NL" sz="3200" b="1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764BB3-AB9E-1CFB-1D70-FDB640A32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992" y="6359198"/>
            <a:ext cx="2666667" cy="42857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560B59E-32C0-192D-5317-7D033C974A57}"/>
              </a:ext>
            </a:extLst>
          </p:cNvPr>
          <p:cNvSpPr txBox="1"/>
          <p:nvPr/>
        </p:nvSpPr>
        <p:spPr>
          <a:xfrm>
            <a:off x="107505" y="59277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 am only passionately curious.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4BE772-D899-A8F2-6885-693609D497CB}"/>
              </a:ext>
            </a:extLst>
          </p:cNvPr>
          <p:cNvSpPr txBox="1"/>
          <p:nvPr/>
        </p:nvSpPr>
        <p:spPr>
          <a:xfrm>
            <a:off x="5724128" y="707886"/>
            <a:ext cx="3450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solidFill>
                  <a:schemeClr val="bg1"/>
                </a:solidFill>
              </a:rPr>
              <a:t>أنا فقط فضولي بشغف.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1C6F136-4671-2FC9-A45F-14683119C9B5}"/>
              </a:ext>
            </a:extLst>
          </p:cNvPr>
          <p:cNvSpPr txBox="1"/>
          <p:nvPr/>
        </p:nvSpPr>
        <p:spPr>
          <a:xfrm>
            <a:off x="3076849" y="6309623"/>
            <a:ext cx="4862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chemeClr val="bg1"/>
                </a:solidFill>
              </a:rPr>
              <a:t>البرت اينشتاين</a:t>
            </a:r>
            <a:endParaRPr lang="nl-N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-22303"/>
            <a:ext cx="5987008" cy="70609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3333CC"/>
                </a:solidFill>
              </a:rPr>
              <a:t>Presuppositions of NLP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0938" y="2299241"/>
            <a:ext cx="871296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Presupposition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rPr>
              <a:t>= assumption before you think, speak, act, 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rPr>
              <a:t> which you take as true.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AutoShape 2" descr="🙂"/>
          <p:cNvSpPr>
            <a:spLocks noChangeAspect="1" noChangeArrowheads="1"/>
          </p:cNvSpPr>
          <p:nvPr/>
        </p:nvSpPr>
        <p:spPr bwMode="auto">
          <a:xfrm>
            <a:off x="15506700" y="920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2352C1-2DDB-3179-8487-CAC83847FFE4}"/>
              </a:ext>
            </a:extLst>
          </p:cNvPr>
          <p:cNvSpPr txBox="1"/>
          <p:nvPr/>
        </p:nvSpPr>
        <p:spPr>
          <a:xfrm>
            <a:off x="1331640" y="529581"/>
            <a:ext cx="7950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00FF"/>
                </a:solidFill>
              </a:rPr>
              <a:t>"الافتراضات المسبقة للغة البرمجة اللغوية العصبية"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C3F780-07FB-2C79-859D-580EE4E8A692}"/>
              </a:ext>
            </a:extLst>
          </p:cNvPr>
          <p:cNvSpPr txBox="1"/>
          <p:nvPr/>
        </p:nvSpPr>
        <p:spPr>
          <a:xfrm>
            <a:off x="5103379" y="1336262"/>
            <a:ext cx="37780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إذا بدأت من افتراض مسبق </a:t>
            </a:r>
            <a:endParaRPr lang="nl-NL" sz="2800" b="1" dirty="0">
              <a:solidFill>
                <a:srgbClr val="FF0000"/>
              </a:solidFill>
            </a:endParaRPr>
          </a:p>
          <a:p>
            <a:pPr algn="r"/>
            <a:r>
              <a:rPr lang="ar-AE" sz="2800" b="1" dirty="0">
                <a:solidFill>
                  <a:srgbClr val="FF0000"/>
                </a:solidFill>
              </a:rPr>
              <a:t>، فسوف يعمل من أجلك.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B2D63C1-37D3-01FE-5D73-9D1A3ADBF8F4}"/>
              </a:ext>
            </a:extLst>
          </p:cNvPr>
          <p:cNvSpPr txBox="1"/>
          <p:nvPr/>
        </p:nvSpPr>
        <p:spPr>
          <a:xfrm>
            <a:off x="262553" y="1325177"/>
            <a:ext cx="4957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you start from a presupposition, it will work for you.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1CE664-F21B-DDB5-6E4C-3FEFA99FEE36}"/>
              </a:ext>
            </a:extLst>
          </p:cNvPr>
          <p:cNvSpPr txBox="1"/>
          <p:nvPr/>
        </p:nvSpPr>
        <p:spPr>
          <a:xfrm>
            <a:off x="2512842" y="3057227"/>
            <a:ext cx="647921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الافتراض المسبق = الافتراض قبل أن تفكر ، تتكلم ، تتصرف ،</a:t>
            </a:r>
          </a:p>
          <a:p>
            <a:pPr algn="r"/>
            <a:r>
              <a:rPr lang="ar-AE" sz="2400" b="1" dirty="0">
                <a:solidFill>
                  <a:srgbClr val="0000FF"/>
                </a:solidFill>
              </a:rPr>
              <a:t>  التي تعتبرها حقيقية وصحيحة.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1DBDC393-55AC-A25D-E8A3-E2A534215B47}"/>
              </a:ext>
            </a:extLst>
          </p:cNvPr>
          <p:cNvSpPr txBox="1"/>
          <p:nvPr/>
        </p:nvSpPr>
        <p:spPr>
          <a:xfrm>
            <a:off x="224401" y="3994824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Example of presuppositions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61A6F76-3898-685F-05E7-A96F06797BFF}"/>
              </a:ext>
            </a:extLst>
          </p:cNvPr>
          <p:cNvSpPr txBox="1"/>
          <p:nvPr/>
        </p:nvSpPr>
        <p:spPr>
          <a:xfrm>
            <a:off x="224401" y="4617082"/>
            <a:ext cx="386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Where did you buy this delicious dates?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3C4C42DA-A83A-50C9-B422-027D3DF77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230" y="5405557"/>
            <a:ext cx="2102972" cy="1452443"/>
          </a:xfrm>
          <a:prstGeom prst="rect">
            <a:avLst/>
          </a:prstGeom>
        </p:spPr>
      </p:pic>
      <p:pic>
        <p:nvPicPr>
          <p:cNvPr id="1028" name="Picture 4" descr="Gedroogde dadels - Heerlijk seizoensfruit voor de gezonde geest">
            <a:extLst>
              <a:ext uri="{FF2B5EF4-FFF2-40B4-BE49-F238E27FC236}">
                <a16:creationId xmlns:a16="http://schemas.microsoft.com/office/drawing/2014/main" id="{CD7479F7-771F-2D8C-35E8-17F32DBB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668" y="3921730"/>
            <a:ext cx="2102971" cy="14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D358CF94-842B-6FDD-0538-C3B89640319E}"/>
              </a:ext>
            </a:extLst>
          </p:cNvPr>
          <p:cNvSpPr txBox="1"/>
          <p:nvPr/>
        </p:nvSpPr>
        <p:spPr>
          <a:xfrm>
            <a:off x="224401" y="5206191"/>
            <a:ext cx="3492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are the two presuppositions?</a:t>
            </a:r>
          </a:p>
          <a:p>
            <a:r>
              <a:rPr lang="en-US" dirty="0">
                <a:solidFill>
                  <a:srgbClr val="0000FF"/>
                </a:solidFill>
              </a:rPr>
              <a:t>Write them in the chat.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86621F91-6168-9998-E035-D448D8F14D4D}"/>
              </a:ext>
            </a:extLst>
          </p:cNvPr>
          <p:cNvSpPr txBox="1"/>
          <p:nvPr/>
        </p:nvSpPr>
        <p:spPr>
          <a:xfrm>
            <a:off x="250938" y="5899406"/>
            <a:ext cx="3478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You bought them somewhere </a:t>
            </a:r>
          </a:p>
          <a:p>
            <a:r>
              <a:rPr lang="en-US" dirty="0">
                <a:solidFill>
                  <a:srgbClr val="0000FF"/>
                </a:solidFill>
              </a:rPr>
              <a:t>      (they are not from your garden)</a:t>
            </a:r>
          </a:p>
          <a:p>
            <a:r>
              <a:rPr lang="en-US" dirty="0">
                <a:solidFill>
                  <a:srgbClr val="0000FF"/>
                </a:solidFill>
              </a:rPr>
              <a:t>2.   They are delicious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5F5A714-D9E3-8429-326B-300F7FF103C2}"/>
              </a:ext>
            </a:extLst>
          </p:cNvPr>
          <p:cNvSpPr txBox="1"/>
          <p:nvPr/>
        </p:nvSpPr>
        <p:spPr>
          <a:xfrm>
            <a:off x="4152759" y="4033910"/>
            <a:ext cx="2882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dirty="0">
                <a:solidFill>
                  <a:srgbClr val="0000FF"/>
                </a:solidFill>
              </a:rPr>
              <a:t>مثال على الافتراضات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3F38B92-8087-534F-4082-1BF4E53333E0}"/>
              </a:ext>
            </a:extLst>
          </p:cNvPr>
          <p:cNvSpPr txBox="1"/>
          <p:nvPr/>
        </p:nvSpPr>
        <p:spPr>
          <a:xfrm>
            <a:off x="3993257" y="4653326"/>
            <a:ext cx="3024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من أين اشتريت هذا التمر اللذيذ؟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0C01CE0-A37A-8139-6524-A87FD5D20CBA}"/>
              </a:ext>
            </a:extLst>
          </p:cNvPr>
          <p:cNvSpPr txBox="1"/>
          <p:nvPr/>
        </p:nvSpPr>
        <p:spPr>
          <a:xfrm>
            <a:off x="3736315" y="5147007"/>
            <a:ext cx="3034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0000FF"/>
                </a:solidFill>
              </a:rPr>
              <a:t>ما هما الافتراضان؟</a:t>
            </a:r>
          </a:p>
          <a:p>
            <a:pPr algn="r"/>
            <a:r>
              <a:rPr lang="ar-AE" sz="2400" dirty="0">
                <a:solidFill>
                  <a:srgbClr val="0000FF"/>
                </a:solidFill>
              </a:rPr>
              <a:t>اكتبهم في الدردشة.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6149FECF-7AD5-3A10-FB9F-7C3577898E07}"/>
              </a:ext>
            </a:extLst>
          </p:cNvPr>
          <p:cNvSpPr txBox="1"/>
          <p:nvPr/>
        </p:nvSpPr>
        <p:spPr>
          <a:xfrm>
            <a:off x="3717024" y="5941729"/>
            <a:ext cx="3122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اشتريتهم في مكان ما</a:t>
            </a:r>
            <a:endParaRPr lang="nl-NL" sz="2000" dirty="0">
              <a:solidFill>
                <a:srgbClr val="0000FF"/>
              </a:solidFill>
            </a:endParaRP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 (ليسوا من حديقتك)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هذه الشيعة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9" grpId="0"/>
      <p:bldP spid="11" grpId="0"/>
      <p:bldP spid="13" grpId="0"/>
      <p:bldP spid="15" grpId="0" animBg="1"/>
      <p:bldP spid="28" grpId="0"/>
      <p:bldP spid="30" grpId="0"/>
      <p:bldP spid="33" grpId="0"/>
      <p:bldP spid="34" grpId="0"/>
      <p:bldP spid="38" grpId="0"/>
      <p:bldP spid="40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F5296-65B5-5D77-9AA0-A2C7B1B8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55" y="322563"/>
            <a:ext cx="378699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An example of a presupposition</a:t>
            </a:r>
            <a:endParaRPr lang="nl-NL" sz="3600" dirty="0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1A328C0-7662-0009-2623-686F940E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6" y="2612400"/>
            <a:ext cx="1628114" cy="240026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B06941-53AB-CF37-D594-56137AFF725C}"/>
              </a:ext>
            </a:extLst>
          </p:cNvPr>
          <p:cNvSpPr txBox="1"/>
          <p:nvPr/>
        </p:nvSpPr>
        <p:spPr>
          <a:xfrm>
            <a:off x="457200" y="2139799"/>
            <a:ext cx="4292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When you sit down in a restaurant, the waiter asks: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“What would you like to drink?”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201EE51-D6A9-502B-CBEA-AE4EB524FB19}"/>
              </a:ext>
            </a:extLst>
          </p:cNvPr>
          <p:cNvSpPr txBox="1"/>
          <p:nvPr/>
        </p:nvSpPr>
        <p:spPr>
          <a:xfrm>
            <a:off x="4988246" y="2165416"/>
            <a:ext cx="3276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عندما تجلس في مطعم ، يسأل النادل: "ماذا تحب أن تشرب؟"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1D74CE8-1016-1C07-71A1-2081D440567F}"/>
              </a:ext>
            </a:extLst>
          </p:cNvPr>
          <p:cNvSpPr txBox="1"/>
          <p:nvPr/>
        </p:nvSpPr>
        <p:spPr>
          <a:xfrm>
            <a:off x="453827" y="3713577"/>
            <a:ext cx="4769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waiter's presupposition?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E66237-7431-1CA1-4146-07715F17527F}"/>
              </a:ext>
            </a:extLst>
          </p:cNvPr>
          <p:cNvSpPr txBox="1"/>
          <p:nvPr/>
        </p:nvSpPr>
        <p:spPr>
          <a:xfrm>
            <a:off x="4460765" y="3843616"/>
            <a:ext cx="34216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FF0000"/>
                </a:solidFill>
              </a:rPr>
              <a:t>ما هو الافتراض المسبق للنادل؟</a:t>
            </a:r>
            <a:endParaRPr lang="ar-AE" sz="2800" i="1" dirty="0">
              <a:solidFill>
                <a:srgbClr val="FF0000"/>
              </a:solidFill>
            </a:endParaRPr>
          </a:p>
          <a:p>
            <a:pPr algn="r"/>
            <a:r>
              <a:rPr lang="ar-AE" sz="2000" b="1" i="1" dirty="0">
                <a:solidFill>
                  <a:srgbClr val="FF0000"/>
                </a:solidFill>
              </a:rPr>
              <a:t>أنك تريد شراب شيء ما.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78CDB7-83AD-5CB3-AD54-FEA1AD4C28B9}"/>
              </a:ext>
            </a:extLst>
          </p:cNvPr>
          <p:cNvSpPr txBox="1"/>
          <p:nvPr/>
        </p:nvSpPr>
        <p:spPr>
          <a:xfrm>
            <a:off x="259613" y="4823546"/>
            <a:ext cx="3786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people's eyes then immediately </a:t>
            </a:r>
          </a:p>
          <a:p>
            <a:r>
              <a:rPr lang="en-US" dirty="0">
                <a:solidFill>
                  <a:srgbClr val="FF0000"/>
                </a:solidFill>
              </a:rPr>
              <a:t>go to the menu to order something.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DCBC8C5-9784-20D0-C600-91022F5AF4C6}"/>
              </a:ext>
            </a:extLst>
          </p:cNvPr>
          <p:cNvSpPr txBox="1"/>
          <p:nvPr/>
        </p:nvSpPr>
        <p:spPr>
          <a:xfrm>
            <a:off x="4405711" y="5061852"/>
            <a:ext cx="429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dirty="0">
                <a:solidFill>
                  <a:srgbClr val="FF0000"/>
                </a:solidFill>
              </a:rPr>
              <a:t>تنتقل عيون معظم الناس فورًا إلى القائمة لطلب شيء ما.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A4FDF1-864D-9B7E-D62F-4FE3994D089B}"/>
              </a:ext>
            </a:extLst>
          </p:cNvPr>
          <p:cNvSpPr txBox="1"/>
          <p:nvPr/>
        </p:nvSpPr>
        <p:spPr>
          <a:xfrm>
            <a:off x="218564" y="5753732"/>
            <a:ext cx="4769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Compare that to “Would you like a drink?”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C24D03-AA86-D2D1-06A2-D1FBA20CE778}"/>
              </a:ext>
            </a:extLst>
          </p:cNvPr>
          <p:cNvSpPr txBox="1"/>
          <p:nvPr/>
        </p:nvSpPr>
        <p:spPr>
          <a:xfrm>
            <a:off x="4480223" y="5759572"/>
            <a:ext cx="429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b="1" dirty="0">
                <a:solidFill>
                  <a:srgbClr val="FF0000"/>
                </a:solidFill>
              </a:rPr>
              <a:t>قارن ذلك بـ "هل ترغب في تناول مشروب؟"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BF9E2E-715F-B25F-1258-13D1E282AF43}"/>
              </a:ext>
            </a:extLst>
          </p:cNvPr>
          <p:cNvSpPr txBox="1"/>
          <p:nvPr/>
        </p:nvSpPr>
        <p:spPr>
          <a:xfrm>
            <a:off x="4025375" y="415689"/>
            <a:ext cx="4292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solidFill>
                  <a:srgbClr val="0000FF"/>
                </a:solidFill>
              </a:rPr>
              <a:t>مثال على الافتراض المسبق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E7B1D1-48B0-DECE-4A33-8AFDC49BF1A7}"/>
              </a:ext>
            </a:extLst>
          </p:cNvPr>
          <p:cNvSpPr txBox="1"/>
          <p:nvPr/>
        </p:nvSpPr>
        <p:spPr>
          <a:xfrm>
            <a:off x="395536" y="4230278"/>
            <a:ext cx="4769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That you want to drink something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22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5D1C18D-8999-E491-F6E8-2BE22F917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" y="3313883"/>
            <a:ext cx="5439311" cy="354411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C73A22D-F430-72EF-45D1-8B0B90D51CAD}"/>
              </a:ext>
            </a:extLst>
          </p:cNvPr>
          <p:cNvSpPr txBox="1"/>
          <p:nvPr/>
        </p:nvSpPr>
        <p:spPr>
          <a:xfrm>
            <a:off x="5427687" y="922282"/>
            <a:ext cx="3572272" cy="3254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800" dirty="0">
                <a:solidFill>
                  <a:srgbClr val="0000FF"/>
                </a:solidFill>
              </a:rPr>
              <a:t>هي معتقدات</a:t>
            </a:r>
          </a:p>
          <a:p>
            <a:pPr algn="r">
              <a:lnSpc>
                <a:spcPct val="150000"/>
              </a:lnSpc>
            </a:pPr>
            <a:r>
              <a:rPr lang="ar-AE" sz="2800" dirty="0">
                <a:solidFill>
                  <a:srgbClr val="0000FF"/>
                </a:solidFill>
              </a:rPr>
              <a:t>التي وجد أنها مفيدة ،</a:t>
            </a:r>
          </a:p>
          <a:p>
            <a:pPr algn="r">
              <a:lnSpc>
                <a:spcPct val="150000"/>
              </a:lnSpc>
            </a:pPr>
            <a:r>
              <a:rPr lang="ar-AE" sz="2800" dirty="0">
                <a:solidFill>
                  <a:srgbClr val="0000FF"/>
                </a:solidFill>
              </a:rPr>
              <a:t>هادف و</a:t>
            </a:r>
          </a:p>
          <a:p>
            <a:pPr algn="r">
              <a:lnSpc>
                <a:spcPct val="150000"/>
              </a:lnSpc>
            </a:pPr>
            <a:r>
              <a:rPr lang="ar-AE" sz="2800" dirty="0">
                <a:solidFill>
                  <a:srgbClr val="0000FF"/>
                </a:solidFill>
              </a:rPr>
              <a:t>فعال في التواصل بين الناس</a:t>
            </a:r>
          </a:p>
          <a:p>
            <a:pPr algn="r">
              <a:lnSpc>
                <a:spcPct val="150000"/>
              </a:lnSpc>
            </a:pPr>
            <a:r>
              <a:rPr lang="ar-AE" sz="2800" dirty="0">
                <a:solidFill>
                  <a:srgbClr val="0000FF"/>
                </a:solidFill>
              </a:rPr>
              <a:t>أو التواصل بينه وبين نفسه.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B9D82D-0520-A18F-F7DB-AAC3A613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951"/>
            <a:ext cx="4834880" cy="63408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Presuppositions of NLP </a:t>
            </a:r>
            <a:endParaRPr lang="nl-NL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0DF6A6-E1BE-45D2-FBA8-A70271D29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22413"/>
            <a:ext cx="5616624" cy="2343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are beliefs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that have been found to be useful,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meaningful and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effective in communication between people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or the communication that one has with oneself.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FB345B4-E496-07AA-3469-442FB22651C8}"/>
              </a:ext>
            </a:extLst>
          </p:cNvPr>
          <p:cNvSpPr txBox="1"/>
          <p:nvPr/>
        </p:nvSpPr>
        <p:spPr>
          <a:xfrm>
            <a:off x="5436096" y="275951"/>
            <a:ext cx="2636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00FF"/>
                </a:solidFill>
              </a:rPr>
              <a:t>الافتراضات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277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4" grpId="0" uiExpand="1" build="p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4785" y="123848"/>
            <a:ext cx="4608511" cy="96211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ar-AE" sz="2800" b="1" i="1" dirty="0">
                <a:solidFill>
                  <a:srgbClr val="0000FF"/>
                </a:solidFill>
                <a:latin typeface="Brush Script MT" pitchFamily="66" charset="0"/>
                <a:ea typeface="+mn-ea"/>
                <a:cs typeface="+mn-cs"/>
              </a:rPr>
              <a:t>1. احترم النموذج العالمي للآخرين ونموذج العالم الخاص بك.</a:t>
            </a:r>
            <a:endParaRPr lang="nl-NL" sz="2800" b="1" i="1" dirty="0">
              <a:solidFill>
                <a:srgbClr val="0000FF"/>
              </a:solidFill>
              <a:latin typeface="Brush Script MT" pitchFamily="66" charset="0"/>
              <a:ea typeface="+mn-ea"/>
              <a:cs typeface="+mn-cs"/>
            </a:endParaRPr>
          </a:p>
        </p:txBody>
      </p:sp>
      <p:pic>
        <p:nvPicPr>
          <p:cNvPr id="35842" name="Picture 2" descr="Afbeeldingsresultaat voor wereldmode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6" y="3563214"/>
            <a:ext cx="6519848" cy="2511069"/>
          </a:xfrm>
          <a:prstGeom prst="rect">
            <a:avLst/>
          </a:prstGeom>
          <a:noFill/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8ACF737-3E02-4D17-A405-E0C7917A1B7D}"/>
              </a:ext>
            </a:extLst>
          </p:cNvPr>
          <p:cNvSpPr txBox="1"/>
          <p:nvPr/>
        </p:nvSpPr>
        <p:spPr>
          <a:xfrm>
            <a:off x="0" y="6120435"/>
            <a:ext cx="8631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What are the most important characteristics of your own model of the world?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BB6B013-55F4-4EF4-9B1A-EFE65BD81070}"/>
              </a:ext>
            </a:extLst>
          </p:cNvPr>
          <p:cNvGrpSpPr/>
          <p:nvPr/>
        </p:nvGrpSpPr>
        <p:grpSpPr>
          <a:xfrm>
            <a:off x="68376" y="1203880"/>
            <a:ext cx="1736225" cy="1826569"/>
            <a:chOff x="0" y="1052736"/>
            <a:chExt cx="1822575" cy="1981487"/>
          </a:xfrm>
        </p:grpSpPr>
        <p:pic>
          <p:nvPicPr>
            <p:cNvPr id="1026" name="Picture 2" descr="Afbeeldingsresultaat voor world glob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736"/>
              <a:ext cx="1822575" cy="1822575"/>
            </a:xfrm>
            <a:prstGeom prst="rect">
              <a:avLst/>
            </a:prstGeom>
            <a:noFill/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7DD4D9C-210C-44E1-966D-1B716C8D5491}"/>
                </a:ext>
              </a:extLst>
            </p:cNvPr>
            <p:cNvSpPr/>
            <p:nvPr/>
          </p:nvSpPr>
          <p:spPr>
            <a:xfrm>
              <a:off x="1288074" y="2634113"/>
              <a:ext cx="31450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cap="none" spc="0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83FB74C3-4DC7-4936-9123-E3C3FF4C8888}"/>
              </a:ext>
            </a:extLst>
          </p:cNvPr>
          <p:cNvGrpSpPr/>
          <p:nvPr/>
        </p:nvGrpSpPr>
        <p:grpSpPr>
          <a:xfrm>
            <a:off x="1763777" y="1203881"/>
            <a:ext cx="1826568" cy="1988098"/>
            <a:chOff x="1763688" y="1052736"/>
            <a:chExt cx="1826568" cy="1988098"/>
          </a:xfrm>
        </p:grpSpPr>
        <p:pic>
          <p:nvPicPr>
            <p:cNvPr id="1028" name="Picture 4" descr="Afbeeldingsresultaat voor world glob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052736"/>
              <a:ext cx="1826568" cy="1826568"/>
            </a:xfrm>
            <a:prstGeom prst="rect">
              <a:avLst/>
            </a:prstGeom>
            <a:noFill/>
          </p:spPr>
        </p:pic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AC4500D-3704-4E82-8763-C83D86953586}"/>
                </a:ext>
              </a:extLst>
            </p:cNvPr>
            <p:cNvSpPr/>
            <p:nvPr/>
          </p:nvSpPr>
          <p:spPr>
            <a:xfrm>
              <a:off x="3114632" y="2640724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nl-NL" sz="2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B0B790E9-D4D8-43CB-BAF9-A4AF3792D335}"/>
              </a:ext>
            </a:extLst>
          </p:cNvPr>
          <p:cNvGrpSpPr/>
          <p:nvPr/>
        </p:nvGrpSpPr>
        <p:grpSpPr>
          <a:xfrm>
            <a:off x="3491880" y="1275889"/>
            <a:ext cx="1885287" cy="1975604"/>
            <a:chOff x="3491880" y="1052736"/>
            <a:chExt cx="1885287" cy="197560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052736"/>
              <a:ext cx="1816708" cy="178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060DEBE-7018-4093-86C4-55EDD2576550}"/>
                </a:ext>
              </a:extLst>
            </p:cNvPr>
            <p:cNvSpPr/>
            <p:nvPr/>
          </p:nvSpPr>
          <p:spPr>
            <a:xfrm>
              <a:off x="5062657" y="2628230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nl-NL" sz="2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12BCCC8A-A157-42AA-82E0-AFA90C12C88A}"/>
              </a:ext>
            </a:extLst>
          </p:cNvPr>
          <p:cNvGrpSpPr/>
          <p:nvPr/>
        </p:nvGrpSpPr>
        <p:grpSpPr>
          <a:xfrm>
            <a:off x="5335527" y="1131873"/>
            <a:ext cx="1972777" cy="2166646"/>
            <a:chOff x="5335527" y="908720"/>
            <a:chExt cx="1972777" cy="2166646"/>
          </a:xfrm>
        </p:grpSpPr>
        <p:pic>
          <p:nvPicPr>
            <p:cNvPr id="1033" name="Picture 9" descr="Afbeeldingsresultaat voor world globe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527" y="908720"/>
              <a:ext cx="1972777" cy="2166368"/>
            </a:xfrm>
            <a:prstGeom prst="rect">
              <a:avLst/>
            </a:prstGeom>
            <a:noFill/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8DC455F-296B-4052-A78B-88B631B2DB1F}"/>
                </a:ext>
              </a:extLst>
            </p:cNvPr>
            <p:cNvSpPr/>
            <p:nvPr/>
          </p:nvSpPr>
          <p:spPr>
            <a:xfrm>
              <a:off x="6921786" y="2675256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nl-NL" sz="2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51472C14-70B7-46B7-BFD3-1FD6E8A3F97A}"/>
              </a:ext>
            </a:extLst>
          </p:cNvPr>
          <p:cNvGrpSpPr/>
          <p:nvPr/>
        </p:nvGrpSpPr>
        <p:grpSpPr>
          <a:xfrm>
            <a:off x="7199784" y="1131873"/>
            <a:ext cx="1908720" cy="2166646"/>
            <a:chOff x="7199784" y="908720"/>
            <a:chExt cx="1908720" cy="2166646"/>
          </a:xfrm>
        </p:grpSpPr>
        <p:pic>
          <p:nvPicPr>
            <p:cNvPr id="1035" name="Picture 11" descr="Afbeeldingsresultaat voor world globe"/>
            <p:cNvPicPr>
              <a:picLocks noChangeAspect="1" noChangeArrowheads="1"/>
            </p:cNvPicPr>
            <p:nvPr/>
          </p:nvPicPr>
          <p:blipFill>
            <a:blip r:embed="rId7" cstate="email">
              <a:lum bright="-20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784" y="908720"/>
              <a:ext cx="1908720" cy="1908720"/>
            </a:xfrm>
            <a:prstGeom prst="rect">
              <a:avLst/>
            </a:prstGeom>
            <a:noFill/>
          </p:spPr>
        </p:pic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F65A23C-3E23-46C4-A430-3D371696DD24}"/>
                </a:ext>
              </a:extLst>
            </p:cNvPr>
            <p:cNvSpPr/>
            <p:nvPr/>
          </p:nvSpPr>
          <p:spPr>
            <a:xfrm>
              <a:off x="8780616" y="2675256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000" b="1" dirty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nl-NL" sz="20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4DB8463E-ED5D-3486-7EBD-2A1980CDE6A5}"/>
              </a:ext>
            </a:extLst>
          </p:cNvPr>
          <p:cNvSpPr txBox="1"/>
          <p:nvPr/>
        </p:nvSpPr>
        <p:spPr>
          <a:xfrm>
            <a:off x="5504966" y="3132217"/>
            <a:ext cx="3570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0000FF"/>
                </a:solidFill>
              </a:rPr>
              <a:t>أوجد الاختلافات في نماذج العالم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B642F2FB-44EF-5154-5F05-0576E76B00C0}"/>
              </a:ext>
            </a:extLst>
          </p:cNvPr>
          <p:cNvSpPr txBox="1"/>
          <p:nvPr/>
        </p:nvSpPr>
        <p:spPr>
          <a:xfrm>
            <a:off x="3114721" y="6416076"/>
            <a:ext cx="5891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dirty="0">
                <a:solidFill>
                  <a:srgbClr val="FF0000"/>
                </a:solidFill>
              </a:rPr>
              <a:t>ما هي أهم خصائص نموذجك الخاص بالعالم؟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F6B4F9B-D709-320B-1216-BEE4A193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44624"/>
            <a:ext cx="559612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b="1" i="1" dirty="0">
                <a:solidFill>
                  <a:srgbClr val="0000FF"/>
                </a:solidFill>
                <a:latin typeface="Brush Script MT" pitchFamily="66" charset="0"/>
              </a:rPr>
              <a:t>Presupposition No.1: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2800" b="1" i="1" dirty="0">
                <a:solidFill>
                  <a:srgbClr val="0000FF"/>
                </a:solidFill>
                <a:latin typeface="Brush Script MT" pitchFamily="66" charset="0"/>
              </a:rPr>
              <a:t>Respect the model of the world of the other and respect the model of the world of yourself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5A6F279-21F7-1482-F9D4-91A0513C3470}"/>
              </a:ext>
            </a:extLst>
          </p:cNvPr>
          <p:cNvSpPr txBox="1"/>
          <p:nvPr/>
        </p:nvSpPr>
        <p:spPr>
          <a:xfrm>
            <a:off x="114094" y="3085110"/>
            <a:ext cx="473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Find the differences in world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0" grpId="0"/>
      <p:bldP spid="22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4299"/>
            <a:ext cx="5040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2400" b="1" i="1" dirty="0">
                <a:solidFill>
                  <a:srgbClr val="0000FF"/>
                </a:solidFill>
                <a:latin typeface="Brush Script MT" pitchFamily="66" charset="0"/>
              </a:rPr>
              <a:t>Presupposition No.1: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3600" b="1" i="1" dirty="0">
                <a:solidFill>
                  <a:srgbClr val="0000FF"/>
                </a:solidFill>
                <a:latin typeface="Brush Script MT" pitchFamily="66" charset="0"/>
              </a:rPr>
              <a:t>Respect the model of the world of the other and respect the model of the world of yourself</a:t>
            </a:r>
          </a:p>
        </p:txBody>
      </p:sp>
      <p:sp>
        <p:nvSpPr>
          <p:cNvPr id="6" name="Rechthoek 5"/>
          <p:cNvSpPr/>
          <p:nvPr/>
        </p:nvSpPr>
        <p:spPr>
          <a:xfrm>
            <a:off x="320344" y="4223787"/>
            <a:ext cx="185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solidFill>
                  <a:srgbClr val="3333CC"/>
                </a:solidFill>
                <a:ea typeface="MS Mincho" pitchFamily="49" charset="-128"/>
                <a:cs typeface="Times New Roman" pitchFamily="18" charset="0"/>
              </a:rPr>
              <a:t>Respect</a:t>
            </a:r>
            <a:endParaRPr lang="nl-NL" sz="4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4385AF9-48CE-3910-5ED3-F9E71B59EE7D}"/>
              </a:ext>
            </a:extLst>
          </p:cNvPr>
          <p:cNvSpPr txBox="1"/>
          <p:nvPr/>
        </p:nvSpPr>
        <p:spPr>
          <a:xfrm>
            <a:off x="4932040" y="242178"/>
            <a:ext cx="39771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00FF"/>
                </a:solidFill>
              </a:rPr>
              <a:t>الافتراض رقم 1:</a:t>
            </a:r>
          </a:p>
          <a:p>
            <a:pPr algn="r"/>
            <a:r>
              <a:rPr lang="ar-AE" sz="3600" b="1" dirty="0">
                <a:solidFill>
                  <a:srgbClr val="0000FF"/>
                </a:solidFill>
              </a:rPr>
              <a:t>احترم نموذج عالم الآخر واحترم نموذج عالمك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E593BE-4A60-6D32-4A6A-FC4D1B7D06E4}"/>
              </a:ext>
            </a:extLst>
          </p:cNvPr>
          <p:cNvSpPr txBox="1"/>
          <p:nvPr/>
        </p:nvSpPr>
        <p:spPr>
          <a:xfrm>
            <a:off x="6014632" y="4221510"/>
            <a:ext cx="25044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400" dirty="0">
                <a:solidFill>
                  <a:srgbClr val="0000FF"/>
                </a:solidFill>
              </a:rPr>
              <a:t>احترام</a:t>
            </a:r>
            <a:endParaRPr lang="nl-NL" sz="4400" dirty="0">
              <a:solidFill>
                <a:srgbClr val="0000FF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575EB57-25F3-9436-5DCB-61E597983233}"/>
              </a:ext>
            </a:extLst>
          </p:cNvPr>
          <p:cNvSpPr txBox="1"/>
          <p:nvPr/>
        </p:nvSpPr>
        <p:spPr>
          <a:xfrm>
            <a:off x="4283968" y="4953352"/>
            <a:ext cx="4724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0000FF"/>
                </a:solidFill>
              </a:rPr>
              <a:t>اختر شخصًا في منطقتك أو عائلتك أو شارعك أو عملك أو صديقك الذي يمثل تحديًا لك.</a:t>
            </a:r>
          </a:p>
          <a:p>
            <a:pPr algn="r"/>
            <a:r>
              <a:rPr lang="ar-AE" sz="2400" dirty="0">
                <a:solidFill>
                  <a:srgbClr val="0000FF"/>
                </a:solidFill>
              </a:rPr>
              <a:t>ماذا يعني إظهار الاحترام له أو لها؟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5F51603-AFE7-EB39-7150-D5A3ED84B6ED}"/>
              </a:ext>
            </a:extLst>
          </p:cNvPr>
          <p:cNvSpPr txBox="1"/>
          <p:nvPr/>
        </p:nvSpPr>
        <p:spPr>
          <a:xfrm>
            <a:off x="179512" y="4912474"/>
            <a:ext cx="48277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Choose a person in your neighborhood, family, street, work, or friend who challenges you.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What does it mean to show respect to him or her?</a:t>
            </a: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7FD340-091C-19A8-6569-BCEFAF5C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b="18831"/>
          <a:stretch/>
        </p:blipFill>
        <p:spPr>
          <a:xfrm>
            <a:off x="0" y="2306407"/>
            <a:ext cx="4482249" cy="19866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90F7F90-113F-174C-8E4C-AE9C8A10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363714"/>
            <a:ext cx="4860032" cy="21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  <p:bldP spid="5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randkraan&#10;&#10;Automatisch gegenereerde beschrijving">
            <a:extLst>
              <a:ext uri="{FF2B5EF4-FFF2-40B4-BE49-F238E27FC236}">
                <a16:creationId xmlns:a16="http://schemas.microsoft.com/office/drawing/2014/main" id="{FBDD2061-63F6-46CD-9EFC-853FC255C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20" y="1136509"/>
            <a:ext cx="7488832" cy="5112568"/>
          </a:xfrm>
          <a:prstGeom prst="rect">
            <a:avLst/>
          </a:prstGeom>
        </p:spPr>
      </p:pic>
      <p:sp>
        <p:nvSpPr>
          <p:cNvPr id="11" name="Tekstballon: ovaal 10">
            <a:extLst>
              <a:ext uri="{FF2B5EF4-FFF2-40B4-BE49-F238E27FC236}">
                <a16:creationId xmlns:a16="http://schemas.microsoft.com/office/drawing/2014/main" id="{EB8A62EA-55AD-957D-C5E6-E693FDB1CB48}"/>
              </a:ext>
            </a:extLst>
          </p:cNvPr>
          <p:cNvSpPr/>
          <p:nvPr/>
        </p:nvSpPr>
        <p:spPr>
          <a:xfrm>
            <a:off x="177001" y="2924404"/>
            <a:ext cx="1656184" cy="864096"/>
          </a:xfrm>
          <a:prstGeom prst="wedgeEllipseCallout">
            <a:avLst>
              <a:gd name="adj1" fmla="val 60111"/>
              <a:gd name="adj2" fmla="val 9371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It is a javelin!</a:t>
            </a: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79FFDEE2-AD92-2B41-37D0-2E0B7A278DA5}"/>
              </a:ext>
            </a:extLst>
          </p:cNvPr>
          <p:cNvSpPr/>
          <p:nvPr/>
        </p:nvSpPr>
        <p:spPr>
          <a:xfrm>
            <a:off x="5296880" y="608923"/>
            <a:ext cx="1656184" cy="1034102"/>
          </a:xfrm>
          <a:prstGeom prst="wedgeEllipseCallout">
            <a:avLst>
              <a:gd name="adj1" fmla="val -24431"/>
              <a:gd name="adj2" fmla="val 16875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It is a wall!</a:t>
            </a:r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7D8A8B51-5AD7-2179-26C3-BF7476EF508B}"/>
              </a:ext>
            </a:extLst>
          </p:cNvPr>
          <p:cNvSpPr/>
          <p:nvPr/>
        </p:nvSpPr>
        <p:spPr>
          <a:xfrm>
            <a:off x="731366" y="5704974"/>
            <a:ext cx="1656184" cy="849258"/>
          </a:xfrm>
          <a:prstGeom prst="wedgeEllipseCallout">
            <a:avLst>
              <a:gd name="adj1" fmla="val 113597"/>
              <a:gd name="adj2" fmla="val -118622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It is a snake!</a:t>
            </a:r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292343FB-E563-30A3-6B33-C45F3566C056}"/>
              </a:ext>
            </a:extLst>
          </p:cNvPr>
          <p:cNvSpPr/>
          <p:nvPr/>
        </p:nvSpPr>
        <p:spPr>
          <a:xfrm>
            <a:off x="7344308" y="2204864"/>
            <a:ext cx="1296144" cy="864096"/>
          </a:xfrm>
          <a:prstGeom prst="wedgeEllipseCallout">
            <a:avLst>
              <a:gd name="adj1" fmla="val -46446"/>
              <a:gd name="adj2" fmla="val 121466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It is a rope!</a:t>
            </a:r>
          </a:p>
        </p:txBody>
      </p:sp>
      <p:sp>
        <p:nvSpPr>
          <p:cNvPr id="19" name="Tekstballon: ovaal 18">
            <a:extLst>
              <a:ext uri="{FF2B5EF4-FFF2-40B4-BE49-F238E27FC236}">
                <a16:creationId xmlns:a16="http://schemas.microsoft.com/office/drawing/2014/main" id="{4E24BC0C-E41A-405F-8C84-BCA31E1E5E90}"/>
              </a:ext>
            </a:extLst>
          </p:cNvPr>
          <p:cNvSpPr/>
          <p:nvPr/>
        </p:nvSpPr>
        <p:spPr>
          <a:xfrm>
            <a:off x="4067944" y="5721413"/>
            <a:ext cx="1656184" cy="1034102"/>
          </a:xfrm>
          <a:prstGeom prst="wedgeEllipseCallout">
            <a:avLst>
              <a:gd name="adj1" fmla="val -852"/>
              <a:gd name="adj2" fmla="val -124149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It is a tree!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63AA687-4137-D283-2B1F-0ABA30579528}"/>
              </a:ext>
            </a:extLst>
          </p:cNvPr>
          <p:cNvSpPr txBox="1"/>
          <p:nvPr/>
        </p:nvSpPr>
        <p:spPr>
          <a:xfrm>
            <a:off x="45423" y="0"/>
            <a:ext cx="6079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The model of the world of the six blind people</a:t>
            </a:r>
          </a:p>
        </p:txBody>
      </p:sp>
      <p:sp>
        <p:nvSpPr>
          <p:cNvPr id="21" name="Tekstballon: ovaal 20">
            <a:extLst>
              <a:ext uri="{FF2B5EF4-FFF2-40B4-BE49-F238E27FC236}">
                <a16:creationId xmlns:a16="http://schemas.microsoft.com/office/drawing/2014/main" id="{740C35CC-726E-CC13-69A8-E615E7750563}"/>
              </a:ext>
            </a:extLst>
          </p:cNvPr>
          <p:cNvSpPr/>
          <p:nvPr/>
        </p:nvSpPr>
        <p:spPr>
          <a:xfrm>
            <a:off x="1833185" y="630071"/>
            <a:ext cx="1463248" cy="780844"/>
          </a:xfrm>
          <a:prstGeom prst="wedgeEllipseCallout">
            <a:avLst>
              <a:gd name="adj1" fmla="val 109987"/>
              <a:gd name="adj2" fmla="val 5180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0000FF"/>
                </a:solidFill>
              </a:rPr>
              <a:t>It is a fan!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E2F88339-C70F-FC2E-C0CF-42A61D6AC555}"/>
              </a:ext>
            </a:extLst>
          </p:cNvPr>
          <p:cNvSpPr/>
          <p:nvPr/>
        </p:nvSpPr>
        <p:spPr>
          <a:xfrm>
            <a:off x="623374" y="1902515"/>
            <a:ext cx="1541405" cy="864096"/>
          </a:xfrm>
          <a:prstGeom prst="wedgeEllipseCallout">
            <a:avLst>
              <a:gd name="adj1" fmla="val 43390"/>
              <a:gd name="adj2" fmla="val 20956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FF"/>
                </a:solidFill>
              </a:rPr>
              <a:t>إنها رمي الرمح!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23" name="Tekstballon: ovaal 22">
            <a:extLst>
              <a:ext uri="{FF2B5EF4-FFF2-40B4-BE49-F238E27FC236}">
                <a16:creationId xmlns:a16="http://schemas.microsoft.com/office/drawing/2014/main" id="{358D9FD7-B4E4-2F55-705C-7D5E67BA5CA4}"/>
              </a:ext>
            </a:extLst>
          </p:cNvPr>
          <p:cNvSpPr/>
          <p:nvPr/>
        </p:nvSpPr>
        <p:spPr>
          <a:xfrm>
            <a:off x="7756487" y="3018029"/>
            <a:ext cx="1296144" cy="731845"/>
          </a:xfrm>
          <a:prstGeom prst="wedgeEllipseCallout">
            <a:avLst>
              <a:gd name="adj1" fmla="val -69578"/>
              <a:gd name="adj2" fmla="val 38404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FF"/>
                </a:solidFill>
              </a:rPr>
              <a:t>إنه حبل!</a:t>
            </a:r>
            <a:r>
              <a:rPr lang="nl-NL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4" name="Tekstballon: ovaal 23">
            <a:extLst>
              <a:ext uri="{FF2B5EF4-FFF2-40B4-BE49-F238E27FC236}">
                <a16:creationId xmlns:a16="http://schemas.microsoft.com/office/drawing/2014/main" id="{06F1E388-AC94-1793-9286-10A4766F7221}"/>
              </a:ext>
            </a:extLst>
          </p:cNvPr>
          <p:cNvSpPr/>
          <p:nvPr/>
        </p:nvSpPr>
        <p:spPr>
          <a:xfrm>
            <a:off x="5424282" y="5833439"/>
            <a:ext cx="1528782" cy="864096"/>
          </a:xfrm>
          <a:prstGeom prst="wedgeEllipseCallout">
            <a:avLst>
              <a:gd name="adj1" fmla="val -82710"/>
              <a:gd name="adj2" fmla="val -1554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FF"/>
                </a:solidFill>
              </a:rPr>
              <a:t>إنها شجرة!</a:t>
            </a:r>
            <a:r>
              <a:rPr lang="nl-NL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" name="Tekstballon: ovaal 24">
            <a:extLst>
              <a:ext uri="{FF2B5EF4-FFF2-40B4-BE49-F238E27FC236}">
                <a16:creationId xmlns:a16="http://schemas.microsoft.com/office/drawing/2014/main" id="{26410898-F83C-81D3-505F-8B747C194985}"/>
              </a:ext>
            </a:extLst>
          </p:cNvPr>
          <p:cNvSpPr/>
          <p:nvPr/>
        </p:nvSpPr>
        <p:spPr>
          <a:xfrm>
            <a:off x="2164779" y="5721413"/>
            <a:ext cx="1656184" cy="849258"/>
          </a:xfrm>
          <a:prstGeom prst="wedgeEllipseCallout">
            <a:avLst>
              <a:gd name="adj1" fmla="val 27329"/>
              <a:gd name="adj2" fmla="val -12322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0000FF"/>
                </a:solidFill>
              </a:rPr>
              <a:t>إنه ثعبان!</a:t>
            </a:r>
            <a:endParaRPr lang="nl-NL" sz="2400" b="1" dirty="0">
              <a:solidFill>
                <a:srgbClr val="0000FF"/>
              </a:solidFill>
            </a:endParaRP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35B1E9CB-3C0A-22BF-EFFE-93533925A158}"/>
              </a:ext>
            </a:extLst>
          </p:cNvPr>
          <p:cNvGrpSpPr/>
          <p:nvPr/>
        </p:nvGrpSpPr>
        <p:grpSpPr>
          <a:xfrm>
            <a:off x="2919621" y="461665"/>
            <a:ext cx="1667634" cy="674844"/>
            <a:chOff x="326392" y="314561"/>
            <a:chExt cx="1667634" cy="674844"/>
          </a:xfrm>
        </p:grpSpPr>
        <p:sp>
          <p:nvSpPr>
            <p:cNvPr id="3" name="Tekstballon: ovaal 2">
              <a:extLst>
                <a:ext uri="{FF2B5EF4-FFF2-40B4-BE49-F238E27FC236}">
                  <a16:creationId xmlns:a16="http://schemas.microsoft.com/office/drawing/2014/main" id="{B69960DD-7180-07FD-33F6-113EA7D404CB}"/>
                </a:ext>
              </a:extLst>
            </p:cNvPr>
            <p:cNvSpPr/>
            <p:nvPr/>
          </p:nvSpPr>
          <p:spPr>
            <a:xfrm>
              <a:off x="337842" y="314561"/>
              <a:ext cx="1656184" cy="674844"/>
            </a:xfrm>
            <a:prstGeom prst="wedgeEllipseCallout">
              <a:avLst>
                <a:gd name="adj1" fmla="val 30205"/>
                <a:gd name="adj2" fmla="val 86576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E26D3674-E299-BC4A-B1FA-AB27B98C7BAD}"/>
                </a:ext>
              </a:extLst>
            </p:cNvPr>
            <p:cNvSpPr txBox="1"/>
            <p:nvPr/>
          </p:nvSpPr>
          <p:spPr>
            <a:xfrm>
              <a:off x="326392" y="390213"/>
              <a:ext cx="15431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AE" sz="2400" b="1" dirty="0">
                  <a:solidFill>
                    <a:srgbClr val="0000FF"/>
                  </a:solidFill>
                </a:rPr>
                <a:t>إنه علم يلوح</a:t>
              </a:r>
              <a:endParaRPr lang="nl-NL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CFB710AE-D4EC-6260-6FF0-B733919F73E2}"/>
              </a:ext>
            </a:extLst>
          </p:cNvPr>
          <p:cNvGrpSpPr/>
          <p:nvPr/>
        </p:nvGrpSpPr>
        <p:grpSpPr>
          <a:xfrm>
            <a:off x="6516216" y="709867"/>
            <a:ext cx="1656184" cy="1034102"/>
            <a:chOff x="6516216" y="709867"/>
            <a:chExt cx="1656184" cy="1034102"/>
          </a:xfrm>
        </p:grpSpPr>
        <p:sp>
          <p:nvSpPr>
            <p:cNvPr id="27" name="Tekstballon: ovaal 26">
              <a:extLst>
                <a:ext uri="{FF2B5EF4-FFF2-40B4-BE49-F238E27FC236}">
                  <a16:creationId xmlns:a16="http://schemas.microsoft.com/office/drawing/2014/main" id="{65A17C12-17D7-1296-4F1B-FD2BE00C2F9B}"/>
                </a:ext>
              </a:extLst>
            </p:cNvPr>
            <p:cNvSpPr/>
            <p:nvPr/>
          </p:nvSpPr>
          <p:spPr>
            <a:xfrm>
              <a:off x="6516216" y="709867"/>
              <a:ext cx="1656184" cy="1034102"/>
            </a:xfrm>
            <a:prstGeom prst="wedgeEllipseCallout">
              <a:avLst>
                <a:gd name="adj1" fmla="val -89995"/>
                <a:gd name="adj2" fmla="val 161389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9229B998-9EC8-FCE4-EE74-056A393EBB9A}"/>
                </a:ext>
              </a:extLst>
            </p:cNvPr>
            <p:cNvSpPr txBox="1"/>
            <p:nvPr/>
          </p:nvSpPr>
          <p:spPr>
            <a:xfrm>
              <a:off x="6756450" y="1027930"/>
              <a:ext cx="13271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ar-AE" sz="2400" b="1" dirty="0">
                  <a:solidFill>
                    <a:srgbClr val="0000FF"/>
                  </a:solidFill>
                </a:rPr>
                <a:t>إنه جدار!</a:t>
              </a:r>
              <a:endParaRPr lang="nl-NL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Rechthoek 33">
            <a:extLst>
              <a:ext uri="{FF2B5EF4-FFF2-40B4-BE49-F238E27FC236}">
                <a16:creationId xmlns:a16="http://schemas.microsoft.com/office/drawing/2014/main" id="{4418BC6A-82F7-5928-5654-3AB5507A4CFB}"/>
              </a:ext>
            </a:extLst>
          </p:cNvPr>
          <p:cNvSpPr/>
          <p:nvPr/>
        </p:nvSpPr>
        <p:spPr>
          <a:xfrm>
            <a:off x="2615022" y="1217769"/>
            <a:ext cx="14830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</a:p>
          <a:p>
            <a:pPr algn="ctr"/>
            <a:r>
              <a:rPr lang="ar-AE" sz="2800" b="1" dirty="0">
                <a:solidFill>
                  <a:srgbClr val="FF0000"/>
                </a:solidFill>
              </a:rPr>
              <a:t>آذان لتسمع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D3205332-FFE1-732E-F1FF-31E04872258F}"/>
              </a:ext>
            </a:extLst>
          </p:cNvPr>
          <p:cNvSpPr/>
          <p:nvPr/>
        </p:nvSpPr>
        <p:spPr>
          <a:xfrm>
            <a:off x="2058197" y="3666326"/>
            <a:ext cx="9685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Tusks</a:t>
            </a:r>
          </a:p>
          <a:p>
            <a:pPr algn="ctr"/>
            <a:r>
              <a:rPr lang="ar-AE" sz="2800" b="1" dirty="0">
                <a:solidFill>
                  <a:srgbClr val="FF0000"/>
                </a:solidFill>
              </a:rPr>
              <a:t>أنياب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CF7CD76-A43D-A576-43A2-3226A71043DF}"/>
              </a:ext>
            </a:extLst>
          </p:cNvPr>
          <p:cNvSpPr/>
          <p:nvPr/>
        </p:nvSpPr>
        <p:spPr>
          <a:xfrm>
            <a:off x="2166412" y="4536555"/>
            <a:ext cx="1176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Trunk</a:t>
            </a:r>
          </a:p>
          <a:p>
            <a:pPr algn="ctr"/>
            <a:r>
              <a:rPr lang="ar-AE" sz="2400" dirty="0">
                <a:solidFill>
                  <a:srgbClr val="FF0000"/>
                </a:solidFill>
              </a:rPr>
              <a:t>ج</a:t>
            </a:r>
            <a:r>
              <a:rPr lang="ar-AE" sz="2400" b="1" dirty="0">
                <a:solidFill>
                  <a:srgbClr val="FF0000"/>
                </a:solidFill>
              </a:rPr>
              <a:t>ذع الفيل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F2AF6E8-D963-9265-E604-5B66A2ED5F1B}"/>
              </a:ext>
            </a:extLst>
          </p:cNvPr>
          <p:cNvSpPr/>
          <p:nvPr/>
        </p:nvSpPr>
        <p:spPr>
          <a:xfrm>
            <a:off x="3939514" y="4194687"/>
            <a:ext cx="7633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</a:t>
            </a:r>
          </a:p>
          <a:p>
            <a:pPr algn="ctr"/>
            <a:r>
              <a:rPr lang="ar-AE" sz="28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r>
              <a:rPr lang="ar-AE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رجل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A3202923-82B4-B69F-5CCA-01564ADEB344}"/>
              </a:ext>
            </a:extLst>
          </p:cNvPr>
          <p:cNvSpPr/>
          <p:nvPr/>
        </p:nvSpPr>
        <p:spPr>
          <a:xfrm>
            <a:off x="8050782" y="3620160"/>
            <a:ext cx="666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Tail</a:t>
            </a:r>
          </a:p>
          <a:p>
            <a:pPr algn="ctr"/>
            <a:r>
              <a:rPr lang="ar-AE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ذيل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0419079-8CD0-1E10-2998-DFBC696AB5D8}"/>
              </a:ext>
            </a:extLst>
          </p:cNvPr>
          <p:cNvSpPr/>
          <p:nvPr/>
        </p:nvSpPr>
        <p:spPr>
          <a:xfrm>
            <a:off x="5610772" y="2371861"/>
            <a:ext cx="202811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Side of </a:t>
            </a:r>
          </a:p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body</a:t>
            </a:r>
          </a:p>
          <a:p>
            <a:pPr algn="ctr"/>
            <a:r>
              <a:rPr lang="ar-A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جانب من الجسم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0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DAAD87E-79F0-936F-306B-224F791F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1611"/>
            <a:ext cx="89644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2800" b="1" i="1" dirty="0">
                <a:solidFill>
                  <a:srgbClr val="0000FF"/>
                </a:solidFill>
                <a:latin typeface="Brush Script MT" pitchFamily="66" charset="0"/>
              </a:rPr>
              <a:t>Presupposition No.7: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4000" b="1" i="1" dirty="0">
                <a:solidFill>
                  <a:srgbClr val="0000FF"/>
                </a:solidFill>
                <a:latin typeface="Brush Script MT" pitchFamily="66" charset="0"/>
              </a:rPr>
              <a:t>Every behavior has a positive intention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BBAA87-9DD2-ECD1-29E1-FE2C5FB28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2720" y="1174903"/>
            <a:ext cx="2573643" cy="31787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DAD923-4AF4-81BB-33C4-01D740D22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062" y="1327640"/>
            <a:ext cx="2638938" cy="309560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762AA94C-8AA3-152A-E8B4-88B0F1EB4E2B}"/>
              </a:ext>
            </a:extLst>
          </p:cNvPr>
          <p:cNvSpPr/>
          <p:nvPr/>
        </p:nvSpPr>
        <p:spPr>
          <a:xfrm>
            <a:off x="201967" y="1877934"/>
            <a:ext cx="1813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Behavior:</a:t>
            </a:r>
          </a:p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Shouting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9156DBF-2421-6B8F-026D-BB30456A75FE}"/>
              </a:ext>
            </a:extLst>
          </p:cNvPr>
          <p:cNvSpPr/>
          <p:nvPr/>
        </p:nvSpPr>
        <p:spPr>
          <a:xfrm>
            <a:off x="4776364" y="1863324"/>
            <a:ext cx="27206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Result: </a:t>
            </a:r>
          </a:p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Shouting back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52AC3EC-6112-5D7D-F5FF-EC0076529921}"/>
              </a:ext>
            </a:extLst>
          </p:cNvPr>
          <p:cNvSpPr/>
          <p:nvPr/>
        </p:nvSpPr>
        <p:spPr>
          <a:xfrm>
            <a:off x="139171" y="4250572"/>
            <a:ext cx="55713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Positive intention of the man?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339C7BE-7CA8-520F-4BEE-6251853822CF}"/>
              </a:ext>
            </a:extLst>
          </p:cNvPr>
          <p:cNvSpPr/>
          <p:nvPr/>
        </p:nvSpPr>
        <p:spPr>
          <a:xfrm>
            <a:off x="181686" y="5522793"/>
            <a:ext cx="59631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Positive intention of the woman?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64C3C3D-E6C1-0776-54C9-B48E4F343C04}"/>
              </a:ext>
            </a:extLst>
          </p:cNvPr>
          <p:cNvSpPr/>
          <p:nvPr/>
        </p:nvSpPr>
        <p:spPr>
          <a:xfrm>
            <a:off x="101826" y="4828589"/>
            <a:ext cx="71937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</a:rPr>
              <a:t>Could be: better relation, attention, telling his own story</a:t>
            </a:r>
            <a:endParaRPr lang="en-US" sz="2400" cap="none" spc="0" dirty="0">
              <a:ln w="0"/>
              <a:solidFill>
                <a:srgbClr val="0000FF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587C9DD-9670-8178-19A3-E721756B75D6}"/>
              </a:ext>
            </a:extLst>
          </p:cNvPr>
          <p:cNvSpPr/>
          <p:nvPr/>
        </p:nvSpPr>
        <p:spPr>
          <a:xfrm>
            <a:off x="152164" y="6103511"/>
            <a:ext cx="7195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</a:rPr>
              <a:t>Could be: good relation, receiving respect, being herself.</a:t>
            </a:r>
            <a:endParaRPr lang="en-US" sz="2400" cap="none" spc="0" dirty="0">
              <a:ln w="0"/>
              <a:solidFill>
                <a:srgbClr val="0000FF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4CF4A6-FB58-BE44-2CFA-DAC673674423}"/>
              </a:ext>
            </a:extLst>
          </p:cNvPr>
          <p:cNvSpPr txBox="1"/>
          <p:nvPr/>
        </p:nvSpPr>
        <p:spPr>
          <a:xfrm>
            <a:off x="3253882" y="194147"/>
            <a:ext cx="5590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ar-SA" sz="28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افترض أن وراء كل سلوك نية إيجابية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C01B015-AD8E-867A-B48D-6FF26D3B5622}"/>
              </a:ext>
            </a:extLst>
          </p:cNvPr>
          <p:cNvSpPr txBox="1"/>
          <p:nvPr/>
        </p:nvSpPr>
        <p:spPr>
          <a:xfrm>
            <a:off x="423267" y="2982402"/>
            <a:ext cx="1371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سلوك:</a:t>
            </a:r>
          </a:p>
          <a:p>
            <a:pPr algn="r"/>
            <a:r>
              <a:rPr lang="ar-AE" sz="2800" b="1" dirty="0">
                <a:solidFill>
                  <a:srgbClr val="FF0000"/>
                </a:solidFill>
              </a:rPr>
              <a:t>الصراخ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A8B409C-53E5-8EFF-9398-D4A1E61997FF}"/>
              </a:ext>
            </a:extLst>
          </p:cNvPr>
          <p:cNvSpPr txBox="1"/>
          <p:nvPr/>
        </p:nvSpPr>
        <p:spPr>
          <a:xfrm>
            <a:off x="4802657" y="3026881"/>
            <a:ext cx="2492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النتائج:</a:t>
            </a:r>
          </a:p>
          <a:p>
            <a:r>
              <a:rPr lang="ar-AE" sz="2800" b="1" dirty="0">
                <a:solidFill>
                  <a:srgbClr val="FF0000"/>
                </a:solidFill>
              </a:rPr>
              <a:t>الصراخ مرة أخرى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AC53532-F58E-5186-03C4-860FE9824769}"/>
              </a:ext>
            </a:extLst>
          </p:cNvPr>
          <p:cNvSpPr txBox="1"/>
          <p:nvPr/>
        </p:nvSpPr>
        <p:spPr>
          <a:xfrm>
            <a:off x="4094174" y="4509441"/>
            <a:ext cx="4840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ما هي النية الإيجابية لهذا الرجل؟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467780D-C6C2-3041-FC65-80F9B672A93C}"/>
              </a:ext>
            </a:extLst>
          </p:cNvPr>
          <p:cNvSpPr txBox="1"/>
          <p:nvPr/>
        </p:nvSpPr>
        <p:spPr>
          <a:xfrm>
            <a:off x="2393834" y="5192413"/>
            <a:ext cx="6541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يمكن أن يكون: علاقة أفضل ، وانتباه ، يحكي قصته الخاصة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291B1E39-864A-F9C8-641B-87934BF6B208}"/>
              </a:ext>
            </a:extLst>
          </p:cNvPr>
          <p:cNvSpPr txBox="1"/>
          <p:nvPr/>
        </p:nvSpPr>
        <p:spPr>
          <a:xfrm>
            <a:off x="4084592" y="5835411"/>
            <a:ext cx="484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ما هي النية الإيجابية لهذه المرأة؟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168A92D-EB56-27AD-F25B-9AF6F75C3E2B}"/>
              </a:ext>
            </a:extLst>
          </p:cNvPr>
          <p:cNvSpPr txBox="1"/>
          <p:nvPr/>
        </p:nvSpPr>
        <p:spPr>
          <a:xfrm>
            <a:off x="2393834" y="6453336"/>
            <a:ext cx="6598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يمكن أن يكون: علاقة جيدة ، احترام ، الشعور بالثقة بالنفس.</a:t>
            </a:r>
            <a:endParaRPr lang="nl-N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10" grpId="0"/>
      <p:bldP spid="11" grpId="0"/>
      <p:bldP spid="12" grpId="0"/>
      <p:bldP spid="13" grpId="0"/>
      <p:bldP spid="3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4F01839-8D9D-9A77-6896-7386768D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62" y="0"/>
            <a:ext cx="8964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2400" b="1" i="1" dirty="0">
                <a:solidFill>
                  <a:srgbClr val="0000FF"/>
                </a:solidFill>
                <a:latin typeface="Brush Script MT" pitchFamily="66" charset="0"/>
              </a:rPr>
              <a:t>Presupposition No.8: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3600" b="1" i="1" dirty="0">
                <a:solidFill>
                  <a:srgbClr val="0000FF"/>
                </a:solidFill>
                <a:latin typeface="Brush Script MT" pitchFamily="66" charset="0"/>
              </a:rPr>
              <a:t>Someone's behavior does not stand for the person he is.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DB3A50-64DC-D881-90DA-4799948C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697857"/>
            <a:ext cx="41490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41C86E3-633B-94D5-30BC-DB6A36FB2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6010225"/>
            <a:ext cx="4149080" cy="8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188923D-9350-5A66-D298-1872C5F557B0}"/>
              </a:ext>
            </a:extLst>
          </p:cNvPr>
          <p:cNvSpPr txBox="1"/>
          <p:nvPr/>
        </p:nvSpPr>
        <p:spPr>
          <a:xfrm>
            <a:off x="5076056" y="2849885"/>
            <a:ext cx="3097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Be nice to people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(with unkind behavior).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FC978DA-20D6-C0CC-8EB4-70CF01672C8A}"/>
              </a:ext>
            </a:extLst>
          </p:cNvPr>
          <p:cNvSpPr txBox="1"/>
          <p:nvPr/>
        </p:nvSpPr>
        <p:spPr>
          <a:xfrm>
            <a:off x="6237998" y="4413771"/>
            <a:ext cx="285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people need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 friendly behavior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the most.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6D5EC6-A877-48DA-70C9-AB74F91A6F9A}"/>
              </a:ext>
            </a:extLst>
          </p:cNvPr>
          <p:cNvSpPr txBox="1"/>
          <p:nvPr/>
        </p:nvSpPr>
        <p:spPr>
          <a:xfrm>
            <a:off x="-313176" y="1215860"/>
            <a:ext cx="9112124" cy="92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tabLst>
                <a:tab pos="457200" algn="r"/>
                <a:tab pos="781050" algn="l"/>
              </a:tabLst>
            </a:pP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لوك الشخص لا يمثل الشخص نفسه ، لذا اقبل الشخص</a:t>
            </a:r>
            <a:r>
              <a:rPr lang="nl-NL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7246E0-5B77-8D42-94EA-25761E2BFBFA}"/>
              </a:ext>
            </a:extLst>
          </p:cNvPr>
          <p:cNvSpPr txBox="1"/>
          <p:nvPr/>
        </p:nvSpPr>
        <p:spPr>
          <a:xfrm>
            <a:off x="6237998" y="5511152"/>
            <a:ext cx="2560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هؤلاء الناس لديهم</a:t>
            </a:r>
          </a:p>
          <a:p>
            <a:pPr algn="r"/>
            <a:r>
              <a:rPr lang="ar-AE" sz="2400" b="1" dirty="0">
                <a:solidFill>
                  <a:srgbClr val="0000FF"/>
                </a:solidFill>
              </a:rPr>
              <a:t>سلوك ودود</a:t>
            </a:r>
          </a:p>
          <a:p>
            <a:pPr algn="r"/>
            <a:r>
              <a:rPr lang="ar-AE" sz="2400" b="1" dirty="0">
                <a:solidFill>
                  <a:srgbClr val="0000FF"/>
                </a:solidFill>
              </a:rPr>
              <a:t>الأكثر حاجة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DE1B581-5B2E-E014-78FA-9EE3708F4B23}"/>
              </a:ext>
            </a:extLst>
          </p:cNvPr>
          <p:cNvSpPr txBox="1"/>
          <p:nvPr/>
        </p:nvSpPr>
        <p:spPr>
          <a:xfrm>
            <a:off x="4793496" y="3534107"/>
            <a:ext cx="28693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كن لطيفا مع الناس</a:t>
            </a:r>
          </a:p>
          <a:p>
            <a:pPr algn="r"/>
            <a:r>
              <a:rPr lang="ar-AE" sz="2400" b="1" dirty="0">
                <a:solidFill>
                  <a:srgbClr val="0000FF"/>
                </a:solidFill>
              </a:rPr>
              <a:t>(الذين لديهم سلوك فظ).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F070011-697C-28F3-AE7D-032B28A3AD9D}"/>
              </a:ext>
            </a:extLst>
          </p:cNvPr>
          <p:cNvSpPr txBox="1"/>
          <p:nvPr/>
        </p:nvSpPr>
        <p:spPr>
          <a:xfrm>
            <a:off x="2722917" y="1771182"/>
            <a:ext cx="6015780" cy="92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tabLst>
                <a:tab pos="457200" algn="r"/>
                <a:tab pos="781050" algn="l"/>
              </a:tabLst>
            </a:pPr>
            <a:r>
              <a:rPr lang="ar-SA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الآخر وقد تتمكن من تغيير سلوكه</a:t>
            </a:r>
            <a:r>
              <a:rPr lang="en-GB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5402030-4EB7-344B-E5A0-005ADAFC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8432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lang="en-US" sz="3600" b="1" i="1" dirty="0">
                <a:solidFill>
                  <a:srgbClr val="0000FF"/>
                </a:solidFill>
                <a:latin typeface="Brush Script MT" pitchFamily="66" charset="0"/>
              </a:rPr>
              <a:t>(accept the person, may be to change the behavior)</a:t>
            </a:r>
          </a:p>
        </p:txBody>
      </p:sp>
    </p:spTree>
    <p:extLst>
      <p:ext uri="{BB962C8B-B14F-4D97-AF65-F5344CB8AC3E}">
        <p14:creationId xmlns:p14="http://schemas.microsoft.com/office/powerpoint/2010/main" val="18837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3" grpId="0"/>
      <p:bldP spid="9" grpId="0"/>
      <p:bldP spid="11" grpId="0"/>
      <p:bldP spid="12" grpId="0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5612" y="93072"/>
            <a:ext cx="5796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FF"/>
                </a:solidFill>
                <a:latin typeface="Brush Script MT" pitchFamily="66" charset="0"/>
              </a:rPr>
              <a:t>Presupposition 3: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00FF"/>
                </a:solidFill>
                <a:latin typeface="Brush Script MT" pitchFamily="66" charset="0"/>
              </a:rPr>
              <a:t>Body and Mind are one system</a:t>
            </a:r>
            <a:endParaRPr lang="en-US" sz="4800" b="1" i="1" dirty="0">
              <a:solidFill>
                <a:srgbClr val="0000FF"/>
              </a:solidFill>
              <a:latin typeface="Brush Script MT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3044" y="27591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1. Make a circle with the index finger and thumb of your left hand.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4317373-ACC8-4754-AFF2-3E4DCB84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078549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Exercise  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FBAF1C-2E73-836D-07AB-FE0DCA2C1F1E}"/>
              </a:ext>
            </a:extLst>
          </p:cNvPr>
          <p:cNvSpPr txBox="1"/>
          <p:nvPr/>
        </p:nvSpPr>
        <p:spPr>
          <a:xfrm>
            <a:off x="323528" y="1319247"/>
            <a:ext cx="5288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ar-SA" sz="24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العقل والجسد جزء من نظام واحد لا يمكن فصله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C78D02-2F92-3760-79FC-9AD73DDE4A68}"/>
              </a:ext>
            </a:extLst>
          </p:cNvPr>
          <p:cNvSpPr txBox="1"/>
          <p:nvPr/>
        </p:nvSpPr>
        <p:spPr>
          <a:xfrm>
            <a:off x="4575737" y="1994289"/>
            <a:ext cx="1035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0000FF"/>
                </a:solidFill>
              </a:rPr>
              <a:t>يمارس</a:t>
            </a: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9A5EAD2-C02C-6B11-DB4E-DA36D97449E9}"/>
              </a:ext>
            </a:extLst>
          </p:cNvPr>
          <p:cNvSpPr txBox="1"/>
          <p:nvPr/>
        </p:nvSpPr>
        <p:spPr>
          <a:xfrm>
            <a:off x="2627183" y="4126893"/>
            <a:ext cx="6505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2. اربط إصبع السبابة وإبهام يدك اليمنى من خلال الدائرة الأولى.</a:t>
            </a:r>
            <a:endParaRPr lang="nl-NL" sz="2000" dirty="0">
              <a:solidFill>
                <a:srgbClr val="0000FF"/>
              </a:solidFill>
            </a:endParaRPr>
          </a:p>
          <a:p>
            <a:pPr algn="r">
              <a:tabLst>
                <a:tab pos="5380038" algn="l"/>
              </a:tabLst>
            </a:pP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ar-AE" sz="2000" dirty="0">
                <a:solidFill>
                  <a:srgbClr val="0000FF"/>
                </a:solidFill>
              </a:rPr>
              <a:t> الدوائر متصلة ولن تنفصل إلا عن طريق سحب يديك عن بعضهما البعض.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734F2C2-2B6A-4F3B-F6EA-2FA7A7812032}"/>
              </a:ext>
            </a:extLst>
          </p:cNvPr>
          <p:cNvSpPr txBox="1"/>
          <p:nvPr/>
        </p:nvSpPr>
        <p:spPr>
          <a:xfrm>
            <a:off x="-10046" y="3485397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/>
            <a:r>
              <a:rPr lang="en-US" sz="2000" dirty="0">
                <a:solidFill>
                  <a:srgbClr val="0000FF"/>
                </a:solidFill>
              </a:rPr>
              <a:t>2. Insert the index finger and thumb of your right hand through the first circle. The circles are connected and will only come loose by pulling your hands apart.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886FDB6A-3790-8F03-CA37-6E3855C6A4C0}"/>
              </a:ext>
            </a:extLst>
          </p:cNvPr>
          <p:cNvSpPr txBox="1"/>
          <p:nvPr/>
        </p:nvSpPr>
        <p:spPr>
          <a:xfrm>
            <a:off x="3142017" y="3080051"/>
            <a:ext cx="6037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1. حرك إصبعك السبابة باتجاه إبهامك الأيسر لعمل دائرة.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C13A78B-E241-9994-1408-3FC00CC99FFC}"/>
              </a:ext>
            </a:extLst>
          </p:cNvPr>
          <p:cNvSpPr txBox="1"/>
          <p:nvPr/>
        </p:nvSpPr>
        <p:spPr>
          <a:xfrm>
            <a:off x="1222528" y="5205802"/>
            <a:ext cx="7875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2000" dirty="0">
                <a:solidFill>
                  <a:srgbClr val="0000FF"/>
                </a:solidFill>
              </a:rPr>
              <a:t>  </a:t>
            </a:r>
            <a:r>
              <a:rPr lang="ar-AE" sz="2000" dirty="0">
                <a:solidFill>
                  <a:srgbClr val="0000FF"/>
                </a:solidFill>
              </a:rPr>
              <a:t>فكر في موقف مزعج للغاية وحاول كسر الدائرة عن طريق السحب.</a:t>
            </a:r>
            <a:r>
              <a:rPr lang="nl-NL" sz="2000" dirty="0">
                <a:solidFill>
                  <a:srgbClr val="0000FF"/>
                </a:solidFill>
              </a:rPr>
              <a:t>   .3</a:t>
            </a:r>
            <a:endParaRPr lang="ar-AE" sz="2000" dirty="0">
              <a:solidFill>
                <a:srgbClr val="0000FF"/>
              </a:solidFill>
            </a:endParaRP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ما مقدار القوة التي تحتاجها؟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C97133B-7A09-9C3D-745A-10579A229B54}"/>
              </a:ext>
            </a:extLst>
          </p:cNvPr>
          <p:cNvSpPr txBox="1"/>
          <p:nvPr/>
        </p:nvSpPr>
        <p:spPr>
          <a:xfrm>
            <a:off x="-10046" y="4882637"/>
            <a:ext cx="8429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sz="2000" dirty="0">
                <a:solidFill>
                  <a:srgbClr val="0000FF"/>
                </a:solidFill>
              </a:rPr>
              <a:t>3. Think of a very unpleasant situation and try to break the circle by dragging.</a:t>
            </a:r>
          </a:p>
          <a:p>
            <a:pPr marL="180975"/>
            <a:r>
              <a:rPr lang="en-US" sz="2000" dirty="0">
                <a:solidFill>
                  <a:srgbClr val="0000FF"/>
                </a:solidFill>
              </a:rPr>
              <a:t>How much force do you need?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CC49A42-C5CB-28FB-6FAF-473C8490C621}"/>
              </a:ext>
            </a:extLst>
          </p:cNvPr>
          <p:cNvSpPr txBox="1"/>
          <p:nvPr/>
        </p:nvSpPr>
        <p:spPr>
          <a:xfrm>
            <a:off x="-57070" y="5882910"/>
            <a:ext cx="6768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4. Now think of a beautiful, successful event and draw again.</a:t>
            </a:r>
          </a:p>
          <a:p>
            <a:pPr marL="180975"/>
            <a:r>
              <a:rPr lang="en-US" sz="2000" dirty="0">
                <a:solidFill>
                  <a:srgbClr val="0000FF"/>
                </a:solidFill>
              </a:rPr>
              <a:t>What is the difference?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AFB07EDC-D9EC-21F9-04EB-AC7139FC952C}"/>
              </a:ext>
            </a:extLst>
          </p:cNvPr>
          <p:cNvSpPr txBox="1"/>
          <p:nvPr/>
        </p:nvSpPr>
        <p:spPr>
          <a:xfrm>
            <a:off x="3327306" y="6148389"/>
            <a:ext cx="5666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4. الآن فكر في حدث جميل وناجح وارسم مرة أخرى.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ماهو الفرق؟</a:t>
            </a: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CFD766C2-BA1C-8227-3BFE-669D1FBCF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025" y="133426"/>
            <a:ext cx="1790476" cy="2561905"/>
          </a:xfrm>
          <a:prstGeom prst="rect">
            <a:avLst/>
          </a:prstGeom>
        </p:spPr>
      </p:pic>
      <p:pic>
        <p:nvPicPr>
          <p:cNvPr id="8" name="Afbeelding 7" descr="circles with finger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89" b="20112"/>
          <a:stretch>
            <a:fillRect/>
          </a:stretch>
        </p:blipFill>
        <p:spPr bwMode="auto">
          <a:xfrm>
            <a:off x="5874226" y="135031"/>
            <a:ext cx="3227296" cy="25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  <p:bldP spid="6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0" descr="wereldbol.jpg">
            <a:extLst>
              <a:ext uri="{FF2B5EF4-FFF2-40B4-BE49-F238E27FC236}">
                <a16:creationId xmlns:a16="http://schemas.microsoft.com/office/drawing/2014/main" id="{AB6522A7-D8DA-431A-8421-64385769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4" y="1313078"/>
            <a:ext cx="3491588" cy="33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7D4722C-43E4-4411-9BD2-C04557A835E9}"/>
              </a:ext>
            </a:extLst>
          </p:cNvPr>
          <p:cNvSpPr txBox="1">
            <a:spLocks/>
          </p:cNvSpPr>
          <p:nvPr/>
        </p:nvSpPr>
        <p:spPr>
          <a:xfrm>
            <a:off x="3851920" y="3406435"/>
            <a:ext cx="4787432" cy="7749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rgbClr val="FF0000"/>
                </a:solidFill>
              </a:rPr>
              <a:t>Welcome to the NLP-introduction course 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for Palestinians</a:t>
            </a:r>
          </a:p>
          <a:p>
            <a:r>
              <a:rPr lang="en-US" sz="2100" b="1" dirty="0">
                <a:solidFill>
                  <a:srgbClr val="FF0000"/>
                </a:solidFill>
              </a:rPr>
              <a:t>Spring 2023</a:t>
            </a:r>
            <a:endParaRPr lang="nl-NL" sz="2100" b="1" dirty="0">
              <a:solidFill>
                <a:srgbClr val="FF0000"/>
              </a:solidFill>
            </a:endParaRPr>
          </a:p>
        </p:txBody>
      </p:sp>
      <p:sp>
        <p:nvSpPr>
          <p:cNvPr id="6" name="Rechthoek 4">
            <a:extLst>
              <a:ext uri="{FF2B5EF4-FFF2-40B4-BE49-F238E27FC236}">
                <a16:creationId xmlns:a16="http://schemas.microsoft.com/office/drawing/2014/main" id="{FBF2B922-1C42-418C-B4C3-AB5BEF516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674" y="1099483"/>
            <a:ext cx="26154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0033CC"/>
                </a:solidFill>
              </a:rPr>
              <a:t>Welcome!</a:t>
            </a:r>
            <a:endParaRPr lang="en-US" sz="2100" b="1">
              <a:solidFill>
                <a:srgbClr val="0033CC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69F040-C13A-4CAA-923B-E375E69C0668}"/>
              </a:ext>
            </a:extLst>
          </p:cNvPr>
          <p:cNvSpPr/>
          <p:nvPr/>
        </p:nvSpPr>
        <p:spPr>
          <a:xfrm>
            <a:off x="5284403" y="871445"/>
            <a:ext cx="3672408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8625" dirty="0">
                <a:solidFill>
                  <a:srgbClr val="0000FF"/>
                </a:solidFill>
              </a:rPr>
              <a:t>مرحبا</a:t>
            </a:r>
            <a:endParaRPr lang="nl-NL" sz="8625" dirty="0">
              <a:solidFill>
                <a:srgbClr val="0000F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B9EE8B8-3D18-4401-B775-D5BCBEF999C6}"/>
              </a:ext>
            </a:extLst>
          </p:cNvPr>
          <p:cNvSpPr txBox="1"/>
          <p:nvPr/>
        </p:nvSpPr>
        <p:spPr>
          <a:xfrm>
            <a:off x="899592" y="4590020"/>
            <a:ext cx="81683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700" b="1" dirty="0">
                <a:solidFill>
                  <a:srgbClr val="0033CC"/>
                </a:solidFill>
              </a:rPr>
              <a:t>للفلسطينيين</a:t>
            </a:r>
            <a:r>
              <a:rPr lang="nl-NL" sz="2700" b="1" dirty="0">
                <a:solidFill>
                  <a:srgbClr val="0033CC"/>
                </a:solidFill>
              </a:rPr>
              <a:t>  </a:t>
            </a:r>
            <a:r>
              <a:rPr lang="ar-AE" sz="2700" b="1" dirty="0">
                <a:solidFill>
                  <a:srgbClr val="0033CC"/>
                </a:solidFill>
              </a:rPr>
              <a:t>مرحبًا بكم في دورة أساسيات البرمجة اللغوية العصبية</a:t>
            </a:r>
            <a:endParaRPr lang="nl-NL" sz="2700" b="1" dirty="0">
              <a:solidFill>
                <a:srgbClr val="0033CC"/>
              </a:solidFill>
            </a:endParaRPr>
          </a:p>
          <a:p>
            <a:pPr algn="r"/>
            <a:r>
              <a:rPr lang="ar-AE" sz="2700" b="1" dirty="0">
                <a:solidFill>
                  <a:srgbClr val="0033CC"/>
                </a:solidFill>
              </a:rPr>
              <a:t>ربيع</a:t>
            </a:r>
            <a:r>
              <a:rPr lang="nl-NL" sz="2700" b="1" dirty="0">
                <a:solidFill>
                  <a:srgbClr val="0033CC"/>
                </a:solidFill>
              </a:rPr>
              <a:t>  2023</a:t>
            </a:r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424D7C60-372F-77A9-74FE-8EC8DFF3D7DC}"/>
              </a:ext>
            </a:extLst>
          </p:cNvPr>
          <p:cNvSpPr txBox="1">
            <a:spLocks/>
          </p:cNvSpPr>
          <p:nvPr/>
        </p:nvSpPr>
        <p:spPr>
          <a:xfrm>
            <a:off x="87498" y="5890449"/>
            <a:ext cx="7200800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dirty="0">
                <a:solidFill>
                  <a:srgbClr val="0000FF"/>
                </a:solidFill>
              </a:rPr>
              <a:t>By Sytse and Marlies Tjallingii, Netherlands and Hekmat Bessiso, Ramallah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16B60CD-A745-DA22-16F3-28DCD195F3B4}"/>
              </a:ext>
            </a:extLst>
          </p:cNvPr>
          <p:cNvSpPr txBox="1"/>
          <p:nvPr/>
        </p:nvSpPr>
        <p:spPr>
          <a:xfrm>
            <a:off x="77501" y="6295649"/>
            <a:ext cx="719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b="1" dirty="0">
                <a:solidFill>
                  <a:srgbClr val="0000FF"/>
                </a:solidFill>
              </a:rPr>
              <a:t>تدريب سيتسي ومارليس تجالينجي ، هولندا وحكمت بسيسو ، رام الله</a:t>
            </a:r>
            <a:endParaRPr lang="nl-NL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045"/>
            <a:ext cx="8229600" cy="57864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Brush Script MT" pitchFamily="66" charset="0"/>
                <a:ea typeface="+mn-ea"/>
                <a:cs typeface="+mn-cs"/>
              </a:rPr>
              <a:t>Presupposition 4: The map is not the territory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74" y="1197978"/>
            <a:ext cx="4360465" cy="12003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The words which we use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are NOT the event or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the subject which they represent.</a:t>
            </a:r>
          </a:p>
          <a:p>
            <a:endParaRPr lang="en-US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FE99FAA-CA12-A432-A1C5-6932E849A288}"/>
              </a:ext>
            </a:extLst>
          </p:cNvPr>
          <p:cNvSpPr txBox="1"/>
          <p:nvPr/>
        </p:nvSpPr>
        <p:spPr>
          <a:xfrm>
            <a:off x="-568770" y="619335"/>
            <a:ext cx="7768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4. الخريطة ليست الوضع الحقيقي (ما تراه لا يعكس الحقيقة كاملة)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480F3F-5BD2-91E7-1DD1-8E2DD71B94F9}"/>
              </a:ext>
            </a:extLst>
          </p:cNvPr>
          <p:cNvSpPr txBox="1"/>
          <p:nvPr/>
        </p:nvSpPr>
        <p:spPr>
          <a:xfrm>
            <a:off x="286638" y="2582600"/>
            <a:ext cx="360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4. نستخدم الكلمات لوصف الواقع.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هذه الكلمات ليست الحدث ،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أو الوضع الذي يمثلونه.</a:t>
            </a:r>
            <a:endParaRPr lang="nl-NL" sz="2000" dirty="0">
              <a:solidFill>
                <a:srgbClr val="0000FF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6467A1-524B-A434-965E-050351D1A3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037" y="1204121"/>
            <a:ext cx="3625324" cy="234063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CE7D4DD-A2A0-65BC-D49E-F1A6F9AB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666" y="4005064"/>
            <a:ext cx="4034334" cy="28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0B5216F-4F85-22B1-CFEA-2E9A4F789CC4}"/>
              </a:ext>
            </a:extLst>
          </p:cNvPr>
          <p:cNvSpPr txBox="1"/>
          <p:nvPr/>
        </p:nvSpPr>
        <p:spPr>
          <a:xfrm>
            <a:off x="7773813" y="109397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Map of </a:t>
            </a:r>
          </a:p>
          <a:p>
            <a:r>
              <a:rPr lang="nl-NL" i="1" dirty="0">
                <a:solidFill>
                  <a:srgbClr val="FF0000"/>
                </a:solidFill>
              </a:rPr>
              <a:t>Al </a:t>
            </a:r>
            <a:r>
              <a:rPr lang="nl-NL" i="1" dirty="0" err="1">
                <a:solidFill>
                  <a:srgbClr val="FF0000"/>
                </a:solidFill>
              </a:rPr>
              <a:t>Manarah</a:t>
            </a:r>
            <a:r>
              <a:rPr lang="nl-NL" i="1" dirty="0">
                <a:solidFill>
                  <a:srgbClr val="FF0000"/>
                </a:solidFill>
              </a:rPr>
              <a:t> square Ramallah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B63C07B-81DA-5DCE-B596-0788A15C35EF}"/>
              </a:ext>
            </a:extLst>
          </p:cNvPr>
          <p:cNvSpPr txBox="1"/>
          <p:nvPr/>
        </p:nvSpPr>
        <p:spPr>
          <a:xfrm>
            <a:off x="7580312" y="2374436"/>
            <a:ext cx="1563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FF0000"/>
                </a:solidFill>
              </a:rPr>
              <a:t>هذه خريطة تمثل</a:t>
            </a:r>
          </a:p>
          <a:p>
            <a:pPr algn="r"/>
            <a:r>
              <a:rPr lang="ar-AE" sz="2000" dirty="0">
                <a:solidFill>
                  <a:srgbClr val="FF0000"/>
                </a:solidFill>
              </a:rPr>
              <a:t>ساحة المعمرة ، رام الله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9201812-4504-B3FA-CDEA-7F72E63D1617}"/>
              </a:ext>
            </a:extLst>
          </p:cNvPr>
          <p:cNvSpPr txBox="1"/>
          <p:nvPr/>
        </p:nvSpPr>
        <p:spPr>
          <a:xfrm>
            <a:off x="1695327" y="4500073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This is a photo of </a:t>
            </a:r>
          </a:p>
          <a:p>
            <a:r>
              <a:rPr lang="en-US" i="1" dirty="0">
                <a:solidFill>
                  <a:srgbClr val="FF0000"/>
                </a:solidFill>
              </a:rPr>
              <a:t>Al </a:t>
            </a:r>
            <a:r>
              <a:rPr lang="en-US" i="1" dirty="0" err="1">
                <a:solidFill>
                  <a:srgbClr val="FF0000"/>
                </a:solidFill>
              </a:rPr>
              <a:t>Manarah</a:t>
            </a:r>
            <a:r>
              <a:rPr lang="en-US" i="1" dirty="0">
                <a:solidFill>
                  <a:srgbClr val="FF0000"/>
                </a:solidFill>
              </a:rPr>
              <a:t> square in  Ramallah. </a:t>
            </a:r>
          </a:p>
          <a:p>
            <a:r>
              <a:rPr lang="en-US" i="1" dirty="0">
                <a:solidFill>
                  <a:srgbClr val="FF0000"/>
                </a:solidFill>
              </a:rPr>
              <a:t>This is more close to the reality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2B8DE15-002B-0C11-E976-C40B7C48CFAB}"/>
              </a:ext>
            </a:extLst>
          </p:cNvPr>
          <p:cNvSpPr txBox="1"/>
          <p:nvPr/>
        </p:nvSpPr>
        <p:spPr>
          <a:xfrm>
            <a:off x="2339752" y="5469229"/>
            <a:ext cx="24482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FF0000"/>
                </a:solidFill>
              </a:rPr>
              <a:t>هذه الصورة من</a:t>
            </a:r>
          </a:p>
          <a:p>
            <a:pPr algn="r"/>
            <a:r>
              <a:rPr lang="ar-AE" sz="2000" dirty="0">
                <a:solidFill>
                  <a:srgbClr val="FF0000"/>
                </a:solidFill>
              </a:rPr>
              <a:t>ساحة المنارة في رام الله.</a:t>
            </a:r>
          </a:p>
          <a:p>
            <a:pPr algn="r"/>
            <a:r>
              <a:rPr lang="ar-AE" sz="2000" dirty="0">
                <a:solidFill>
                  <a:srgbClr val="FF0000"/>
                </a:solidFill>
              </a:rPr>
              <a:t>أقرب إلى الواقع.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13" grpId="0"/>
      <p:bldP spid="15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E7216D6-8B5F-CF63-A391-8497D357C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15444"/>
            <a:ext cx="5281264" cy="22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Happy people don't have the best of everything.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i="1" dirty="0">
              <a:solidFill>
                <a:srgbClr val="0000FF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Happy people make the best of everything.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6DA0943-425D-4552-8621-CB52EBAD7D0D}"/>
              </a:ext>
            </a:extLst>
          </p:cNvPr>
          <p:cNvSpPr txBox="1"/>
          <p:nvPr/>
        </p:nvSpPr>
        <p:spPr>
          <a:xfrm>
            <a:off x="755576" y="2821099"/>
            <a:ext cx="5067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0000FF"/>
                </a:solidFill>
              </a:rPr>
              <a:t>الناس السعداء ليس لديهم أفضل ما في كل شيء.</a:t>
            </a:r>
          </a:p>
          <a:p>
            <a:pPr algn="r"/>
            <a:r>
              <a:rPr lang="ar-AE" sz="2400" dirty="0">
                <a:solidFill>
                  <a:srgbClr val="0000FF"/>
                </a:solidFill>
              </a:rPr>
              <a:t>الناس السعداء يصنعون أفضل ما في كل شيء.</a:t>
            </a:r>
          </a:p>
        </p:txBody>
      </p:sp>
      <p:pic>
        <p:nvPicPr>
          <p:cNvPr id="2052" name="Picture 4" descr="Old arabic man by Ahmed Sameer | Fotos de rostro, Rostros humanos ...">
            <a:extLst>
              <a:ext uri="{FF2B5EF4-FFF2-40B4-BE49-F238E27FC236}">
                <a16:creationId xmlns:a16="http://schemas.microsoft.com/office/drawing/2014/main" id="{73D5A04D-054E-8CAE-8C7F-D5D88207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925" y="1700808"/>
            <a:ext cx="295807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AD30421-D66D-38A5-873B-798B315F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480587"/>
            <a:ext cx="5281264" cy="5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There was a 92-year-old man.........</a:t>
            </a:r>
            <a:endParaRPr kumimoji="0" lang="nl-NL" sz="2800" b="1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138EDBD-7409-7D41-D0C0-08FCF7FC13D7}"/>
              </a:ext>
            </a:extLst>
          </p:cNvPr>
          <p:cNvSpPr txBox="1"/>
          <p:nvPr/>
        </p:nvSpPr>
        <p:spPr>
          <a:xfrm>
            <a:off x="590477" y="5229200"/>
            <a:ext cx="5397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dirty="0">
                <a:solidFill>
                  <a:srgbClr val="0000FF"/>
                </a:solidFill>
              </a:rPr>
              <a:t>كان هناك رجل يبلغ من العمر 92 عامًا .........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9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D6A57-E3CF-4BF2-ADCE-2E8B5094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-5514"/>
            <a:ext cx="2078153" cy="792088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rgbClr val="0000FF"/>
                </a:solidFill>
              </a:rPr>
              <a:t>Map</a:t>
            </a:r>
          </a:p>
        </p:txBody>
      </p:sp>
      <p:pic>
        <p:nvPicPr>
          <p:cNvPr id="1026" name="Picture 2" descr="Wat maakt de mens? Een zoon, zijn vader en Alzheimer - De ...">
            <a:extLst>
              <a:ext uri="{FF2B5EF4-FFF2-40B4-BE49-F238E27FC236}">
                <a16:creationId xmlns:a16="http://schemas.microsoft.com/office/drawing/2014/main" id="{91B0626B-9F00-4BC0-952C-7CEB20C60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9" y="2686476"/>
            <a:ext cx="3197062" cy="422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9163418-D1C1-43F9-9163-3B014B749E75}"/>
              </a:ext>
            </a:extLst>
          </p:cNvPr>
          <p:cNvSpPr txBox="1"/>
          <p:nvPr/>
        </p:nvSpPr>
        <p:spPr>
          <a:xfrm>
            <a:off x="3805165" y="3073116"/>
            <a:ext cx="533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A young man taking care of his father who has Alzheimer's disease was asked:</a:t>
            </a:r>
          </a:p>
          <a:p>
            <a:r>
              <a:rPr lang="en-US" sz="2000">
                <a:solidFill>
                  <a:srgbClr val="0000FF"/>
                </a:solidFill>
              </a:rPr>
              <a:t>Does your father remember that you are his son?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00D397-2DA7-4187-AAEC-FC94E60A248E}"/>
              </a:ext>
            </a:extLst>
          </p:cNvPr>
          <p:cNvSpPr txBox="1"/>
          <p:nvPr/>
        </p:nvSpPr>
        <p:spPr>
          <a:xfrm>
            <a:off x="3816947" y="4751013"/>
            <a:ext cx="4427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The young man replied:</a:t>
            </a:r>
          </a:p>
          <a:p>
            <a:r>
              <a:rPr lang="en-US" sz="2000">
                <a:solidFill>
                  <a:srgbClr val="0000FF"/>
                </a:solidFill>
              </a:rPr>
              <a:t>That is not important.</a:t>
            </a:r>
          </a:p>
          <a:p>
            <a:r>
              <a:rPr lang="en-US" sz="2000">
                <a:solidFill>
                  <a:srgbClr val="0000FF"/>
                </a:solidFill>
              </a:rPr>
              <a:t>The important thing is that I know that he is my father!</a:t>
            </a:r>
            <a:endParaRPr lang="nl-NL" sz="2000" dirty="0">
              <a:solidFill>
                <a:srgbClr val="0000FF"/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0AE7F30B-62D9-4C07-BDE6-3E9FB6043A48}"/>
              </a:ext>
            </a:extLst>
          </p:cNvPr>
          <p:cNvGrpSpPr/>
          <p:nvPr/>
        </p:nvGrpSpPr>
        <p:grpSpPr>
          <a:xfrm>
            <a:off x="2764718" y="76064"/>
            <a:ext cx="1080120" cy="792088"/>
            <a:chOff x="6228184" y="1196752"/>
            <a:chExt cx="576064" cy="584837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BA73BEF4-5E56-4185-89A7-A406BC9214F8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1417638"/>
              <a:ext cx="5760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8D986C0B-AD69-4EDB-AF0F-60462A57BB73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1619420"/>
              <a:ext cx="5760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274FBB75-202F-4DDC-A06E-32A4AD915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6607" y="1196752"/>
              <a:ext cx="243625" cy="58483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8D2848F1-6BC0-5407-5838-2C074773F9A8}"/>
              </a:ext>
            </a:extLst>
          </p:cNvPr>
          <p:cNvSpPr txBox="1">
            <a:spLocks/>
          </p:cNvSpPr>
          <p:nvPr/>
        </p:nvSpPr>
        <p:spPr>
          <a:xfrm>
            <a:off x="3895171" y="-99392"/>
            <a:ext cx="3816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rgbClr val="0000FF"/>
                </a:solidFill>
              </a:rPr>
              <a:t> Area / Reality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D08EBD3-7B6C-AD29-7B13-B3D9E96FE1F3}"/>
              </a:ext>
            </a:extLst>
          </p:cNvPr>
          <p:cNvSpPr txBox="1"/>
          <p:nvPr/>
        </p:nvSpPr>
        <p:spPr>
          <a:xfrm>
            <a:off x="5098130" y="1851034"/>
            <a:ext cx="4122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الصورة أو التمثيل الداخلي الذي نقوم به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7262E4F-C086-A503-852D-17DDF9B54156}"/>
              </a:ext>
            </a:extLst>
          </p:cNvPr>
          <p:cNvSpPr txBox="1"/>
          <p:nvPr/>
        </p:nvSpPr>
        <p:spPr>
          <a:xfrm>
            <a:off x="726073" y="735358"/>
            <a:ext cx="2425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image or internal representation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that we make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32F075A-DBBC-8EC0-E66E-1DC7822B6F31}"/>
              </a:ext>
            </a:extLst>
          </p:cNvPr>
          <p:cNvSpPr txBox="1"/>
          <p:nvPr/>
        </p:nvSpPr>
        <p:spPr>
          <a:xfrm>
            <a:off x="4154556" y="704581"/>
            <a:ext cx="23525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is</a:t>
            </a:r>
            <a:r>
              <a:rPr lang="en-US" sz="2400" b="1" u="sng" dirty="0">
                <a:solidFill>
                  <a:srgbClr val="0000FF"/>
                </a:solidFill>
              </a:rPr>
              <a:t> not</a:t>
            </a:r>
            <a:r>
              <a:rPr lang="en-US" sz="2000" dirty="0">
                <a:solidFill>
                  <a:srgbClr val="0000FF"/>
                </a:solidFill>
              </a:rPr>
              <a:t> the region, the territory,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the right truth</a:t>
            </a:r>
            <a:endParaRPr lang="nl-NL" sz="2000" dirty="0">
              <a:solidFill>
                <a:srgbClr val="0000FF"/>
              </a:solidFill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6F99776F-AD5B-0F2C-7B55-D539CBF7F943}"/>
              </a:ext>
            </a:extLst>
          </p:cNvPr>
          <p:cNvGrpSpPr/>
          <p:nvPr/>
        </p:nvGrpSpPr>
        <p:grpSpPr>
          <a:xfrm>
            <a:off x="4345000" y="1753982"/>
            <a:ext cx="587040" cy="594898"/>
            <a:chOff x="6228184" y="1196752"/>
            <a:chExt cx="576064" cy="584837"/>
          </a:xfrm>
        </p:grpSpPr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BA19644A-10DB-D84E-F345-CAF1FB59F32C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1417638"/>
              <a:ext cx="5760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BC1BC620-BBAF-A0B0-2317-BB62C9427B14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1619420"/>
              <a:ext cx="5760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55ECB1D5-D95C-38D3-17FF-A3242578E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6607" y="1196752"/>
              <a:ext cx="243625" cy="58483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BEA2A0D8-DA30-89EF-C2AE-A5568C84E315}"/>
              </a:ext>
            </a:extLst>
          </p:cNvPr>
          <p:cNvSpPr txBox="1"/>
          <p:nvPr/>
        </p:nvSpPr>
        <p:spPr>
          <a:xfrm>
            <a:off x="286109" y="1855480"/>
            <a:ext cx="4122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 ليس المنطقة ، الإقليم</a:t>
            </a:r>
            <a:endParaRPr lang="nl-NL" sz="2400" b="1" dirty="0">
              <a:solidFill>
                <a:srgbClr val="0000FF"/>
              </a:solidFill>
            </a:endParaRPr>
          </a:p>
          <a:p>
            <a:pPr algn="r"/>
            <a:r>
              <a:rPr lang="nl-NL" sz="2400" b="1" dirty="0">
                <a:solidFill>
                  <a:srgbClr val="0000FF"/>
                </a:solidFill>
              </a:rPr>
              <a:t> </a:t>
            </a:r>
            <a:r>
              <a:rPr lang="ar-AE" sz="2400" b="1" dirty="0">
                <a:solidFill>
                  <a:srgbClr val="0000FF"/>
                </a:solidFill>
              </a:rPr>
              <a:t>الحقيقة الصحيحة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B9416D4C-FB67-90E0-3A85-132C6A46AE0B}"/>
              </a:ext>
            </a:extLst>
          </p:cNvPr>
          <p:cNvSpPr txBox="1"/>
          <p:nvPr/>
        </p:nvSpPr>
        <p:spPr>
          <a:xfrm>
            <a:off x="4376738" y="4075134"/>
            <a:ext cx="4767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سئل شاب يعتني بوالده المريض بمرض الزهايمر: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هل يتذكر والدك أنك ابنه؟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E48196A-BECE-F010-A46C-78EEED6D95B8}"/>
              </a:ext>
            </a:extLst>
          </p:cNvPr>
          <p:cNvSpPr txBox="1"/>
          <p:nvPr/>
        </p:nvSpPr>
        <p:spPr>
          <a:xfrm>
            <a:off x="6242956" y="5717178"/>
            <a:ext cx="27108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فأجاب الشاب: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هذا غير مهم.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المهم أن أعرف أنه أبي!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3" grpId="0"/>
      <p:bldP spid="5" grpId="0"/>
      <p:bldP spid="7" grpId="0"/>
      <p:bldP spid="9" grpId="0"/>
      <p:bldP spid="25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1784" y="111341"/>
            <a:ext cx="62552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Temple of a Thousand Mirrors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 descr="D:\Mijn afbeeldingen\bange hond.jpg"/>
          <p:cNvPicPr/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2048" y="1702440"/>
            <a:ext cx="33035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 descr="http://www.dierenhulpzondergrenzen.com/Images/kids/Kleurplaat/BlijeHond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30956"/>
            <a:ext cx="2019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D:\Mijn afbeeldingen\bange hond.jpg"/>
          <p:cNvPicPr/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406" y="908720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D:\Mijn afbeeldingen\bange hond.jpg"/>
          <p:cNvPicPr/>
          <p:nvPr/>
        </p:nvPicPr>
        <p:blipFill>
          <a:blip r:embed="rId4" cstate="email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610" y="2105505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D:\Mijn afbeeldingen\bange hond.jpg"/>
          <p:cNvPicPr/>
          <p:nvPr/>
        </p:nvPicPr>
        <p:blipFill>
          <a:blip r:embed="rId4" cstate="email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001" y="3188454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D:\Mijn afbeeldingen\bange hond.jpg"/>
          <p:cNvPicPr/>
          <p:nvPr/>
        </p:nvPicPr>
        <p:blipFill>
          <a:blip r:embed="rId4" cstate="email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816" y="3819973"/>
            <a:ext cx="1080120" cy="1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http://www.dierenhulpzondergrenzen.com/Images/kids/Kleurplaat/BlijeHond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81615" y="836712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http://www.dierenhulpzondergrenzen.com/Images/kids/Kleurplaat/BlijeHond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94848" y="2044129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 descr="http://www.dierenhulpzondergrenzen.com/Images/kids/Kleurplaat/BlijeHond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39423" y="3302011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://www.dierenhulpzondergrenzen.com/Images/kids/Kleurplaat/BlijeHond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25924" y="4363119"/>
            <a:ext cx="1115616" cy="11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15262E6-8E92-4C4B-848A-AF553788E8C5}"/>
              </a:ext>
            </a:extLst>
          </p:cNvPr>
          <p:cNvSpPr txBox="1"/>
          <p:nvPr/>
        </p:nvSpPr>
        <p:spPr>
          <a:xfrm>
            <a:off x="0" y="5111347"/>
            <a:ext cx="7306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Make a commitment to say hello to everyone you meet during  a whole day.</a:t>
            </a:r>
          </a:p>
          <a:p>
            <a:r>
              <a:rPr lang="en-US" dirty="0">
                <a:solidFill>
                  <a:srgbClr val="0000FF"/>
                </a:solidFill>
              </a:rPr>
              <a:t>What do you get in return?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2AA2DFF-FCB0-A963-CEF7-E6D380A80959}"/>
              </a:ext>
            </a:extLst>
          </p:cNvPr>
          <p:cNvSpPr txBox="1"/>
          <p:nvPr/>
        </p:nvSpPr>
        <p:spPr>
          <a:xfrm>
            <a:off x="6240461" y="132895"/>
            <a:ext cx="254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solidFill>
                  <a:srgbClr val="0000FF"/>
                </a:solidFill>
              </a:rPr>
              <a:t>معبد الألف مرايا</a:t>
            </a:r>
            <a:endParaRPr lang="nl-NL" sz="3200" b="1" dirty="0">
              <a:solidFill>
                <a:srgbClr val="0000FF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B7AD4EC-0A15-CEBC-F410-E9F1FB1E42B2}"/>
              </a:ext>
            </a:extLst>
          </p:cNvPr>
          <p:cNvSpPr txBox="1"/>
          <p:nvPr/>
        </p:nvSpPr>
        <p:spPr>
          <a:xfrm>
            <a:off x="2467818" y="5410375"/>
            <a:ext cx="4695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000" dirty="0">
                <a:solidFill>
                  <a:srgbClr val="0000FF"/>
                </a:solidFill>
              </a:rPr>
              <a:t>التزم بتوجيه التحية لكل من تقابله ليوم كامل.</a:t>
            </a:r>
          </a:p>
          <a:p>
            <a:pPr algn="r"/>
            <a:r>
              <a:rPr lang="ar-AE" sz="2000" dirty="0">
                <a:solidFill>
                  <a:srgbClr val="0000FF"/>
                </a:solidFill>
              </a:rPr>
              <a:t>ماذا تحصل في المقابل؟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765E339-5F62-1570-82DB-C3DD4DDE17FC}"/>
              </a:ext>
            </a:extLst>
          </p:cNvPr>
          <p:cNvSpPr txBox="1"/>
          <p:nvPr/>
        </p:nvSpPr>
        <p:spPr>
          <a:xfrm>
            <a:off x="0" y="6057661"/>
            <a:ext cx="355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Write in the chat what you expect.</a:t>
            </a:r>
            <a:endParaRPr lang="nl-NL" b="1" i="1" dirty="0">
              <a:solidFill>
                <a:srgbClr val="0000FF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D59CB7-4EEB-A2B1-F457-9409686160E3}"/>
              </a:ext>
            </a:extLst>
          </p:cNvPr>
          <p:cNvSpPr txBox="1"/>
          <p:nvPr/>
        </p:nvSpPr>
        <p:spPr>
          <a:xfrm>
            <a:off x="3356283" y="6068986"/>
            <a:ext cx="3005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اكتب في الدردشة ما تتوقعه.</a:t>
            </a:r>
            <a:endParaRPr lang="nl-NL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 build="p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5647054-82D6-862D-970C-C6BDDCF6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610" y="834484"/>
            <a:ext cx="2016187" cy="20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ABA71E7-B976-633E-3816-1C0643D323AE}"/>
              </a:ext>
            </a:extLst>
          </p:cNvPr>
          <p:cNvPicPr/>
          <p:nvPr/>
        </p:nvPicPr>
        <p:blipFill rotWithShape="1">
          <a:blip r:embed="rId3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764704"/>
            <a:ext cx="2285507" cy="5903732"/>
          </a:xfrm>
          <a:prstGeom prst="rect">
            <a:avLst/>
          </a:prstGeom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14990384-88D0-082A-F969-DB675753B901}"/>
              </a:ext>
            </a:extLst>
          </p:cNvPr>
          <p:cNvGrpSpPr>
            <a:grpSpLocks/>
          </p:cNvGrpSpPr>
          <p:nvPr/>
        </p:nvGrpSpPr>
        <p:grpSpPr bwMode="auto">
          <a:xfrm>
            <a:off x="5347495" y="1115866"/>
            <a:ext cx="1492250" cy="4670920"/>
            <a:chOff x="785" y="1843"/>
            <a:chExt cx="2351" cy="7533"/>
          </a:xfrm>
        </p:grpSpPr>
        <p:pic>
          <p:nvPicPr>
            <p:cNvPr id="6" name="Afbeelding 1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B439DFA1-93E1-C07E-507C-521AB4A54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Afbeelding 2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D9EFD433-CA43-9426-1EA3-C8CC2A0CD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Afbeelding 3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7A48DCAE-5353-D41A-FAEF-3F0795E8B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Afbeelding 4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9A110605-4806-77B3-60E9-41E6FC608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Afbeelding 5" descr="http://oefenmateriaalank.weebly.com/uploads/1/5/0/7/15075518/3751682_orig.jpg?1">
              <a:extLst>
                <a:ext uri="{FF2B5EF4-FFF2-40B4-BE49-F238E27FC236}">
                  <a16:creationId xmlns:a16="http://schemas.microsoft.com/office/drawing/2014/main" id="{9846C20C-67A2-AA94-E792-2BFF50E68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8B21C433-4AC2-373E-ACF4-220A3CB34D1A}"/>
              </a:ext>
            </a:extLst>
          </p:cNvPr>
          <p:cNvGrpSpPr>
            <a:grpSpLocks/>
          </p:cNvGrpSpPr>
          <p:nvPr/>
        </p:nvGrpSpPr>
        <p:grpSpPr bwMode="auto">
          <a:xfrm rot="1740156">
            <a:off x="6466954" y="2305652"/>
            <a:ext cx="1892300" cy="1438275"/>
            <a:chOff x="4579" y="1224"/>
            <a:chExt cx="1169" cy="906"/>
          </a:xfrm>
        </p:grpSpPr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0D02157B-143E-F8C4-1CF4-430A083013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WordArt 12">
              <a:extLst>
                <a:ext uri="{FF2B5EF4-FFF2-40B4-BE49-F238E27FC236}">
                  <a16:creationId xmlns:a16="http://schemas.microsoft.com/office/drawing/2014/main" id="{A490EF6E-6155-B3D8-7703-657183DB1682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</a:p>
          </p:txBody>
        </p:sp>
      </p:grpSp>
      <p:sp>
        <p:nvSpPr>
          <p:cNvPr id="14" name="AutoShape 27">
            <a:extLst>
              <a:ext uri="{FF2B5EF4-FFF2-40B4-BE49-F238E27FC236}">
                <a16:creationId xmlns:a16="http://schemas.microsoft.com/office/drawing/2014/main" id="{C67A4417-260E-F654-6787-ECE05AB4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8" y="1842578"/>
            <a:ext cx="2263420" cy="237851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</a:rPr>
              <a:t>Internal</a:t>
            </a:r>
          </a:p>
          <a:p>
            <a:pPr algn="ctr"/>
            <a:r>
              <a:rPr lang="en-US" sz="2800" b="1" dirty="0" err="1">
                <a:solidFill>
                  <a:srgbClr val="3333CC"/>
                </a:solidFill>
              </a:rPr>
              <a:t>Represen</a:t>
            </a:r>
            <a:r>
              <a:rPr lang="en-US" sz="2800" b="1" dirty="0">
                <a:solidFill>
                  <a:srgbClr val="3333CC"/>
                </a:solidFill>
              </a:rPr>
              <a:t>-</a:t>
            </a:r>
          </a:p>
          <a:p>
            <a:pPr algn="ctr"/>
            <a:r>
              <a:rPr lang="en-US" sz="2800" b="1" dirty="0" err="1">
                <a:solidFill>
                  <a:srgbClr val="3333CC"/>
                </a:solidFill>
              </a:rPr>
              <a:t>tation</a:t>
            </a:r>
            <a:endParaRPr lang="en-US" sz="2800" b="1" dirty="0">
              <a:solidFill>
                <a:srgbClr val="3333CC"/>
              </a:solidFill>
            </a:endParaRPr>
          </a:p>
          <a:p>
            <a:pPr algn="ctr"/>
            <a:r>
              <a:rPr lang="ar-AE" sz="2800" b="1" dirty="0">
                <a:solidFill>
                  <a:srgbClr val="0000FF"/>
                </a:solidFill>
              </a:rPr>
              <a:t>التمثيل</a:t>
            </a:r>
            <a:endParaRPr lang="nl-NL" sz="2800" b="1" dirty="0">
              <a:solidFill>
                <a:srgbClr val="0000FF"/>
              </a:solidFill>
            </a:endParaRPr>
          </a:p>
          <a:p>
            <a:pPr algn="ctr"/>
            <a:r>
              <a:rPr lang="ar-AE" sz="2800" b="1" dirty="0">
                <a:solidFill>
                  <a:srgbClr val="0000FF"/>
                </a:solidFill>
              </a:rPr>
              <a:t> الداخلي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16" name="WordArt 13">
            <a:extLst>
              <a:ext uri="{FF2B5EF4-FFF2-40B4-BE49-F238E27FC236}">
                <a16:creationId xmlns:a16="http://schemas.microsoft.com/office/drawing/2014/main" id="{3AA4C4D2-553D-9EF5-34E6-40AA578B9A1A}"/>
              </a:ext>
            </a:extLst>
          </p:cNvPr>
          <p:cNvSpPr>
            <a:spLocks noChangeArrowheads="1" noChangeShapeType="1"/>
          </p:cNvSpPr>
          <p:nvPr/>
        </p:nvSpPr>
        <p:spPr bwMode="auto">
          <a:xfrm rot="16200000">
            <a:off x="2227740" y="2947266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1" name="AutoShape 17">
            <a:extLst>
              <a:ext uri="{FF2B5EF4-FFF2-40B4-BE49-F238E27FC236}">
                <a16:creationId xmlns:a16="http://schemas.microsoft.com/office/drawing/2014/main" id="{8C21DDC0-A832-81C8-4D44-7455E2FF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047" y="2410546"/>
            <a:ext cx="810616" cy="1317706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17">
            <a:extLst>
              <a:ext uri="{FF2B5EF4-FFF2-40B4-BE49-F238E27FC236}">
                <a16:creationId xmlns:a16="http://schemas.microsoft.com/office/drawing/2014/main" id="{4D0A691F-841B-CB28-5E0E-685CD765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987" y="2410546"/>
            <a:ext cx="665056" cy="1317706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ABBF375-91D4-14AE-DF2F-C444A7DE5F3B}"/>
              </a:ext>
            </a:extLst>
          </p:cNvPr>
          <p:cNvSpPr txBox="1"/>
          <p:nvPr/>
        </p:nvSpPr>
        <p:spPr>
          <a:xfrm rot="16200000">
            <a:off x="2772806" y="2886110"/>
            <a:ext cx="2559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5400" dirty="0">
                <a:solidFill>
                  <a:srgbClr val="0000FF"/>
                </a:solidFill>
              </a:rPr>
              <a:t>المرشحات</a:t>
            </a:r>
            <a:endParaRPr lang="nl-NL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/>
      <p:bldP spid="21" grpId="0" animBg="1"/>
      <p:bldP spid="22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vak 26"/>
          <p:cNvSpPr txBox="1"/>
          <p:nvPr/>
        </p:nvSpPr>
        <p:spPr>
          <a:xfrm>
            <a:off x="6599864" y="820516"/>
            <a:ext cx="2573337" cy="5293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The territory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b="1" dirty="0"/>
          </a:p>
        </p:txBody>
      </p:sp>
      <p:sp>
        <p:nvSpPr>
          <p:cNvPr id="26" name="Tekstvak 25"/>
          <p:cNvSpPr txBox="1"/>
          <p:nvPr/>
        </p:nvSpPr>
        <p:spPr>
          <a:xfrm>
            <a:off x="29773" y="761529"/>
            <a:ext cx="2987824" cy="6401753"/>
          </a:xfrm>
          <a:prstGeom prst="rect">
            <a:avLst/>
          </a:prstGeom>
          <a:solidFill>
            <a:srgbClr val="FCAE96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The Map </a:t>
            </a:r>
            <a:r>
              <a:rPr lang="nl-NL" sz="2800" b="1" dirty="0">
                <a:solidFill>
                  <a:srgbClr val="FF0000"/>
                </a:solidFill>
              </a:rPr>
              <a:t>…………..</a:t>
            </a:r>
            <a:endParaRPr lang="nl-NL" sz="2800" b="1" u="sng" dirty="0">
              <a:solidFill>
                <a:srgbClr val="FF0000"/>
              </a:solidFill>
            </a:endParaRPr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b="1" dirty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27984" y="6174107"/>
            <a:ext cx="4716016" cy="621259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Language/Behavior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92300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1984033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</a:p>
            <a:p>
              <a:pPr algn="ctr"/>
              <a:r>
                <a:rPr lang="nl-NL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75150" y="1731590"/>
            <a:ext cx="2855186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200" b="1" dirty="0">
                <a:solidFill>
                  <a:srgbClr val="3333CC"/>
                </a:solidFill>
              </a:rPr>
              <a:t>Internal Representation</a:t>
            </a:r>
          </a:p>
          <a:p>
            <a:pPr algn="ctr"/>
            <a:r>
              <a:rPr lang="ar-AE" sz="2200" b="1" dirty="0">
                <a:solidFill>
                  <a:srgbClr val="3333CC"/>
                </a:solidFill>
              </a:rPr>
              <a:t>التمثيل الداخلي</a:t>
            </a:r>
            <a:endParaRPr lang="nl-NL" sz="2200" b="1" dirty="0">
              <a:solidFill>
                <a:srgbClr val="3333CC"/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780928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38560" y="3626551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>
                <a:solidFill>
                  <a:srgbClr val="3333CC"/>
                </a:solidFill>
              </a:rPr>
              <a:t>Stemming</a:t>
            </a:r>
          </a:p>
          <a:p>
            <a:pPr algn="ctr"/>
            <a:r>
              <a:rPr lang="ar-AE" sz="3200" b="1" dirty="0">
                <a:solidFill>
                  <a:srgbClr val="3333CC"/>
                </a:solidFill>
              </a:rPr>
              <a:t>مزاج</a:t>
            </a:r>
            <a:endParaRPr lang="nl-NL" sz="3200" b="1" dirty="0">
              <a:solidFill>
                <a:srgbClr val="3333CC"/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00002" y="4651794"/>
            <a:ext cx="839788" cy="854075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68300" y="5576026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200" b="1" dirty="0">
                <a:solidFill>
                  <a:srgbClr val="3333CC"/>
                </a:solidFill>
              </a:rPr>
              <a:t>Physiology</a:t>
            </a:r>
          </a:p>
          <a:p>
            <a:pPr algn="ctr"/>
            <a:r>
              <a:rPr lang="ar-AE" sz="2800" b="1" dirty="0">
                <a:solidFill>
                  <a:srgbClr val="3333CC"/>
                </a:solidFill>
              </a:rPr>
              <a:t>علم وظائف الأعضاء</a:t>
            </a:r>
            <a:endParaRPr lang="nl-NL" sz="3200" b="1" dirty="0">
              <a:solidFill>
                <a:srgbClr val="3333CC"/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178146" y="1116806"/>
            <a:ext cx="3014663" cy="4979557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402660" y="1387624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455155" y="2695047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Deleet</a:t>
            </a:r>
            <a:endParaRPr lang="en-US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76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422144" y="370411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Distort</a:t>
            </a: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550513" y="4735931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24293" y="2328302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0" y="-1"/>
            <a:ext cx="9252520" cy="82051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en-US" sz="2200" b="1" dirty="0">
                <a:solidFill>
                  <a:srgbClr val="0000FF"/>
                </a:solidFill>
                <a:latin typeface="Arial" charset="0"/>
                <a:cs typeface="Arial" charset="0"/>
              </a:rPr>
              <a:t>Which internal representation do you create?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2765388" y="54455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--&gt;  ……….. is </a:t>
            </a:r>
            <a:r>
              <a:rPr lang="nl-NL" sz="3200" b="1" u="sng" dirty="0">
                <a:solidFill>
                  <a:srgbClr val="FF0000"/>
                </a:solidFill>
              </a:rPr>
              <a:t>not </a:t>
            </a:r>
            <a:r>
              <a:rPr lang="nl-NL" sz="2400" b="1" dirty="0">
                <a:solidFill>
                  <a:srgbClr val="FF0000"/>
                </a:solidFill>
              </a:rPr>
              <a:t>……………--&gt;</a:t>
            </a:r>
            <a:endParaRPr lang="nl-NL" sz="2400" dirty="0"/>
          </a:p>
        </p:txBody>
      </p:sp>
      <p:grpSp>
        <p:nvGrpSpPr>
          <p:cNvPr id="67598" name="Group 14"/>
          <p:cNvGrpSpPr>
            <a:grpSpLocks/>
          </p:cNvGrpSpPr>
          <p:nvPr/>
        </p:nvGrpSpPr>
        <p:grpSpPr bwMode="auto">
          <a:xfrm>
            <a:off x="6466952" y="1252660"/>
            <a:ext cx="1492250" cy="4670920"/>
            <a:chOff x="785" y="1843"/>
            <a:chExt cx="2351" cy="7533"/>
          </a:xfrm>
        </p:grpSpPr>
        <p:pic>
          <p:nvPicPr>
            <p:cNvPr id="67599" name="Afbeelding 1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0" name="Afbeelding 2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1" name="Afbeelding 3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2" name="Afbeelding 4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603" name="Afbeelding 5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hthoek 63"/>
          <p:cNvSpPr/>
          <p:nvPr/>
        </p:nvSpPr>
        <p:spPr>
          <a:xfrm rot="5400000">
            <a:off x="4930925" y="3245858"/>
            <a:ext cx="477768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>
                <a:ln w="11430"/>
                <a:solidFill>
                  <a:srgbClr val="EAEAE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e n s e s</a:t>
            </a:r>
            <a:endParaRPr lang="nl-NL" sz="5400" b="1" cap="none" spc="50" dirty="0">
              <a:ln w="11430"/>
              <a:solidFill>
                <a:srgbClr val="EAEAE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rot="12866134">
            <a:off x="1976599" y="5038379"/>
            <a:ext cx="3614463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4F65D76C-8910-4AB0-93B3-31C3CBA033F4}"/>
              </a:ext>
            </a:extLst>
          </p:cNvPr>
          <p:cNvPicPr/>
          <p:nvPr/>
        </p:nvPicPr>
        <p:blipFill rotWithShape="1">
          <a:blip r:embed="rId7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870" y="697189"/>
            <a:ext cx="2285507" cy="59037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8A43E4C-BD7E-BE7D-47DF-DD659D5CC5D4}"/>
              </a:ext>
            </a:extLst>
          </p:cNvPr>
          <p:cNvSpPr txBox="1"/>
          <p:nvPr/>
        </p:nvSpPr>
        <p:spPr>
          <a:xfrm>
            <a:off x="1362570" y="1137661"/>
            <a:ext cx="1855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.... </a:t>
            </a:r>
            <a:r>
              <a:rPr lang="ar-AE" sz="2800" b="1" dirty="0">
                <a:solidFill>
                  <a:srgbClr val="FF0000"/>
                </a:solidFill>
              </a:rPr>
              <a:t>الخريطة</a:t>
            </a:r>
            <a:r>
              <a:rPr lang="nl-NL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6FF7FEE-97E4-73CC-924D-9AC145A08811}"/>
              </a:ext>
            </a:extLst>
          </p:cNvPr>
          <p:cNvSpPr txBox="1"/>
          <p:nvPr/>
        </p:nvSpPr>
        <p:spPr>
          <a:xfrm>
            <a:off x="3401626" y="1760708"/>
            <a:ext cx="2559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5400" dirty="0">
                <a:solidFill>
                  <a:srgbClr val="0000FF"/>
                </a:solidFill>
              </a:rPr>
              <a:t>المرشحات</a:t>
            </a:r>
            <a:endParaRPr lang="nl-NL" sz="5400" dirty="0">
              <a:solidFill>
                <a:srgbClr val="0000FF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16499C6-9423-27B0-62D9-1D6F23967232}"/>
              </a:ext>
            </a:extLst>
          </p:cNvPr>
          <p:cNvSpPr txBox="1"/>
          <p:nvPr/>
        </p:nvSpPr>
        <p:spPr>
          <a:xfrm>
            <a:off x="3527091" y="2893305"/>
            <a:ext cx="2146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00FF"/>
                </a:solidFill>
              </a:rPr>
              <a:t>محو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B4C4EC3-90BF-7370-98D8-B1C074011606}"/>
              </a:ext>
            </a:extLst>
          </p:cNvPr>
          <p:cNvSpPr txBox="1"/>
          <p:nvPr/>
        </p:nvSpPr>
        <p:spPr>
          <a:xfrm>
            <a:off x="4670450" y="4148584"/>
            <a:ext cx="1207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solidFill>
                  <a:srgbClr val="0000FF"/>
                </a:solidFill>
              </a:rPr>
              <a:t>تشويه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23B4D8B-F6EE-40EC-5188-2821333A03AC}"/>
              </a:ext>
            </a:extLst>
          </p:cNvPr>
          <p:cNvSpPr txBox="1"/>
          <p:nvPr/>
        </p:nvSpPr>
        <p:spPr>
          <a:xfrm>
            <a:off x="5072791" y="5165739"/>
            <a:ext cx="872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i="0" dirty="0">
                <a:solidFill>
                  <a:srgbClr val="0000FF"/>
                </a:solidFill>
                <a:effectLst/>
                <a:latin typeface="ui-sans-serif"/>
              </a:rPr>
              <a:t>عمم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211B4A-B10D-965A-20B8-27D144DFB5E8}"/>
              </a:ext>
            </a:extLst>
          </p:cNvPr>
          <p:cNvSpPr txBox="1"/>
          <p:nvPr/>
        </p:nvSpPr>
        <p:spPr>
          <a:xfrm>
            <a:off x="7025706" y="6274943"/>
            <a:ext cx="2015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اللغة / السلوك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F455453-BB6D-0F07-BFBB-C394FD945530}"/>
              </a:ext>
            </a:extLst>
          </p:cNvPr>
          <p:cNvSpPr txBox="1"/>
          <p:nvPr/>
        </p:nvSpPr>
        <p:spPr>
          <a:xfrm>
            <a:off x="4354728" y="323918"/>
            <a:ext cx="4762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0000FF"/>
                </a:solidFill>
              </a:rPr>
              <a:t>ما هو التمثيل الداخلي الذي تنشئه؟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405C164-5759-4B74-1BB5-CE8887DD6EF1}"/>
              </a:ext>
            </a:extLst>
          </p:cNvPr>
          <p:cNvSpPr txBox="1"/>
          <p:nvPr/>
        </p:nvSpPr>
        <p:spPr>
          <a:xfrm>
            <a:off x="4407405" y="930299"/>
            <a:ext cx="712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ليس</a:t>
            </a:r>
            <a:endParaRPr lang="nl-NL" sz="2800" b="1" dirty="0">
              <a:solidFill>
                <a:srgbClr val="FF0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EBF533-BD2B-C08A-1126-8B2848D4CCEE}"/>
              </a:ext>
            </a:extLst>
          </p:cNvPr>
          <p:cNvSpPr txBox="1"/>
          <p:nvPr/>
        </p:nvSpPr>
        <p:spPr>
          <a:xfrm>
            <a:off x="7815742" y="1306433"/>
            <a:ext cx="1253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chemeClr val="accent5">
                    <a:lumMod val="75000"/>
                  </a:schemeClr>
                </a:solidFill>
              </a:rPr>
              <a:t>المنطقة</a:t>
            </a:r>
            <a:endParaRPr lang="nl-NL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976D4F19-2DAF-241F-DFB9-C850376358D9}"/>
              </a:ext>
            </a:extLst>
          </p:cNvPr>
          <p:cNvSpPr txBox="1"/>
          <p:nvPr/>
        </p:nvSpPr>
        <p:spPr>
          <a:xfrm rot="5400000">
            <a:off x="7097847" y="3259548"/>
            <a:ext cx="1389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حو</a:t>
            </a:r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r-A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اس</a:t>
            </a: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D08E827-F39C-5582-7EEA-146115C6AD60}"/>
              </a:ext>
            </a:extLst>
          </p:cNvPr>
          <p:cNvSpPr txBox="1"/>
          <p:nvPr/>
        </p:nvSpPr>
        <p:spPr>
          <a:xfrm rot="19845197">
            <a:off x="7275472" y="3240642"/>
            <a:ext cx="2042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إشارة خارجية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3584" grpId="0" animBg="1" autoUpdateAnimBg="0"/>
      <p:bldP spid="23579" grpId="0" animBg="1"/>
      <p:bldP spid="23580" grpId="0" animBg="1"/>
      <p:bldP spid="23581" grpId="0" animBg="1" autoUpdateAnimBg="0"/>
      <p:bldP spid="23582" grpId="0" animBg="1"/>
      <p:bldP spid="23583" grpId="0" animBg="1" autoUpdateAnimBg="0"/>
      <p:bldP spid="26635" grpId="0" animBg="1"/>
      <p:bldP spid="23565" grpId="0" animBg="1"/>
      <p:bldP spid="23566" grpId="0" animBg="1"/>
      <p:bldP spid="23567" grpId="0" animBg="1"/>
      <p:bldP spid="23568" grpId="0" animBg="1"/>
      <p:bldP spid="23578" grpId="0" animBg="1"/>
      <p:bldP spid="29" grpId="0"/>
      <p:bldP spid="64" grpId="0"/>
      <p:bldP spid="23585" grpId="0" animBg="1"/>
      <p:bldP spid="5" grpId="0"/>
      <p:bldP spid="6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Finally    </a:t>
            </a:r>
            <a:r>
              <a:rPr lang="ar-AE" dirty="0">
                <a:solidFill>
                  <a:srgbClr val="0000FF"/>
                </a:solidFill>
              </a:rPr>
              <a:t>أخيراً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040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600" dirty="0">
                <a:solidFill>
                  <a:srgbClr val="0000FF"/>
                </a:solidFill>
              </a:rPr>
              <a:t>Choose one word about what you will take away from this course evening..</a:t>
            </a:r>
            <a:endParaRPr lang="nl-NL" sz="2600" dirty="0">
              <a:solidFill>
                <a:srgbClr val="0000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082D393-234C-593E-8609-E032E38F92EE}"/>
              </a:ext>
            </a:extLst>
          </p:cNvPr>
          <p:cNvSpPr txBox="1"/>
          <p:nvPr/>
        </p:nvSpPr>
        <p:spPr>
          <a:xfrm>
            <a:off x="242564" y="1052412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200" dirty="0">
                <a:solidFill>
                  <a:srgbClr val="0000FF"/>
                </a:solidFill>
              </a:rPr>
              <a:t>اختر كلمة واحدة عما ستأخذه من هذه الدورة المسائية ..</a:t>
            </a:r>
            <a:endParaRPr lang="nl-NL" sz="3200" dirty="0">
              <a:solidFill>
                <a:srgbClr val="0000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4A550B-42B5-47F0-01B0-FE26E94DE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56467"/>
            <a:ext cx="9144000" cy="53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475BC-4C7C-4321-B7FC-93C90A67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98" y="188640"/>
            <a:ext cx="879532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Working together in the youth prison with professionals, volunteers and youth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AE2181-E2C7-4FC6-BE0A-640EDAF06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60848"/>
            <a:ext cx="9156291" cy="479715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744FB18-415C-CD39-AFDF-E30E9EFF5199}"/>
              </a:ext>
            </a:extLst>
          </p:cNvPr>
          <p:cNvSpPr txBox="1"/>
          <p:nvPr/>
        </p:nvSpPr>
        <p:spPr>
          <a:xfrm>
            <a:off x="598208" y="1403856"/>
            <a:ext cx="8358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200" b="1" dirty="0">
                <a:solidFill>
                  <a:srgbClr val="0000FF"/>
                </a:solidFill>
              </a:rPr>
              <a:t>العمل معًا في سجن الشباب مع المهنيين والمتطوعين والشباب</a:t>
            </a:r>
            <a:endParaRPr lang="nl-NL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1A542-160A-41D6-8D9B-4782888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744" y="116632"/>
            <a:ext cx="2701090" cy="61950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33CC"/>
                </a:solidFill>
              </a:rPr>
              <a:t>Who we are?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136F4C-E90A-4C68-8462-CC4BD942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973" y="1689901"/>
            <a:ext cx="1215191" cy="17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3BE8D5A-8192-48A2-AFE6-D1EDEA874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592032"/>
            <a:ext cx="2854850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6C16A61-161A-4C4B-86B5-58FA820A9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8336" y="3592032"/>
            <a:ext cx="4224963" cy="23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F5FE4A16-C199-45BE-84A3-E372A86D26F3}"/>
              </a:ext>
            </a:extLst>
          </p:cNvPr>
          <p:cNvSpPr/>
          <p:nvPr/>
        </p:nvSpPr>
        <p:spPr>
          <a:xfrm>
            <a:off x="114144" y="1897300"/>
            <a:ext cx="171104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l-NL" sz="405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Marlies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3C3A29A-B05E-47B4-B394-7A8A25133A0F}"/>
              </a:ext>
            </a:extLst>
          </p:cNvPr>
          <p:cNvSpPr/>
          <p:nvPr/>
        </p:nvSpPr>
        <p:spPr>
          <a:xfrm>
            <a:off x="6102410" y="1897300"/>
            <a:ext cx="124559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l-NL" sz="405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Sytse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12DC5E-8E58-43ED-9CE7-65EE4B1C9296}"/>
              </a:ext>
            </a:extLst>
          </p:cNvPr>
          <p:cNvSpPr/>
          <p:nvPr/>
        </p:nvSpPr>
        <p:spPr>
          <a:xfrm>
            <a:off x="5940152" y="2664218"/>
            <a:ext cx="187615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nl-NL" sz="405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Tjallingii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B2B3B29-32BD-4D60-A882-4B966CB9EE06}"/>
              </a:ext>
            </a:extLst>
          </p:cNvPr>
          <p:cNvSpPr/>
          <p:nvPr/>
        </p:nvSpPr>
        <p:spPr>
          <a:xfrm>
            <a:off x="983707" y="6255732"/>
            <a:ext cx="285484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nl-NL" sz="2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NLP course  in Gaza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241226A-1291-9B08-B2B0-1C1BDB19A497}"/>
              </a:ext>
            </a:extLst>
          </p:cNvPr>
          <p:cNvSpPr txBox="1"/>
          <p:nvPr/>
        </p:nvSpPr>
        <p:spPr>
          <a:xfrm>
            <a:off x="4674454" y="93916"/>
            <a:ext cx="1944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solidFill>
                  <a:srgbClr val="0000FF"/>
                </a:solidFill>
              </a:rPr>
              <a:t>من نحن؟</a:t>
            </a:r>
            <a:endParaRPr lang="nl-NL" sz="4000" b="1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7E34C81-F739-EEA1-92FE-35610752ACF7}"/>
              </a:ext>
            </a:extLst>
          </p:cNvPr>
          <p:cNvSpPr txBox="1"/>
          <p:nvPr/>
        </p:nvSpPr>
        <p:spPr>
          <a:xfrm>
            <a:off x="355059" y="2710384"/>
            <a:ext cx="1470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00FF"/>
                </a:solidFill>
              </a:rPr>
              <a:t>مارليس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40D6BB8-3189-7CEF-17F7-E9792FFFDA68}"/>
              </a:ext>
            </a:extLst>
          </p:cNvPr>
          <p:cNvSpPr txBox="1"/>
          <p:nvPr/>
        </p:nvSpPr>
        <p:spPr>
          <a:xfrm>
            <a:off x="7590269" y="1943466"/>
            <a:ext cx="1439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600" b="1" dirty="0">
                <a:solidFill>
                  <a:srgbClr val="0000FF"/>
                </a:solidFill>
              </a:rPr>
              <a:t>سيتسي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065D5C-7D23-6BDE-8608-F88E208F4FC3}"/>
              </a:ext>
            </a:extLst>
          </p:cNvPr>
          <p:cNvSpPr txBox="1"/>
          <p:nvPr/>
        </p:nvSpPr>
        <p:spPr>
          <a:xfrm>
            <a:off x="7816308" y="2771939"/>
            <a:ext cx="1450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2800" b="1" dirty="0">
                <a:solidFill>
                  <a:srgbClr val="0000FF"/>
                </a:solidFill>
              </a:rPr>
              <a:t>تجالينجي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B3818B-33AC-8C53-D6A8-3D24EDA7E735}"/>
              </a:ext>
            </a:extLst>
          </p:cNvPr>
          <p:cNvSpPr txBox="1"/>
          <p:nvPr/>
        </p:nvSpPr>
        <p:spPr>
          <a:xfrm>
            <a:off x="3023993" y="6257202"/>
            <a:ext cx="5436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0000FF"/>
                </a:solidFill>
              </a:rPr>
              <a:t>دورة البرمجة اللغوية العصبية في غزة</a:t>
            </a:r>
            <a:endParaRPr lang="nl-NL" sz="2800" b="1" dirty="0">
              <a:solidFill>
                <a:srgbClr val="0000FF"/>
              </a:solidFill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992AD2D-8D93-93E9-90E4-265FFE18C2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964" y="1664510"/>
            <a:ext cx="1245598" cy="17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7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Good and New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C8E5B76-4B31-3E47-635B-3C20F40D53F2}"/>
              </a:ext>
            </a:extLst>
          </p:cNvPr>
          <p:cNvGrpSpPr/>
          <p:nvPr/>
        </p:nvGrpSpPr>
        <p:grpSpPr>
          <a:xfrm>
            <a:off x="0" y="1705974"/>
            <a:ext cx="9180512" cy="5152027"/>
            <a:chOff x="0" y="1705974"/>
            <a:chExt cx="9180512" cy="5152027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00224" y="2492752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81903" y="2636912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18862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33540" y="2667473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Afbeelding 20" descr="blij 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445224"/>
              <a:ext cx="1395966" cy="1412776"/>
            </a:xfrm>
            <a:prstGeom prst="rect">
              <a:avLst/>
            </a:prstGeom>
          </p:spPr>
        </p:pic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68144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1640" y="5445224"/>
              <a:ext cx="1332941" cy="1412776"/>
            </a:xfrm>
            <a:prstGeom prst="rect">
              <a:avLst/>
            </a:prstGeom>
          </p:spPr>
        </p:pic>
        <p:pic>
          <p:nvPicPr>
            <p:cNvPr id="24" name="Afbeelding 23" descr="blij5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35896" y="5445224"/>
              <a:ext cx="1130222" cy="1412776"/>
            </a:xfrm>
            <a:prstGeom prst="rect">
              <a:avLst/>
            </a:prstGeom>
          </p:spPr>
        </p:pic>
        <p:pic>
          <p:nvPicPr>
            <p:cNvPr id="25" name="Afbeelding 24" descr="blij-gezicht 1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784" y="5445224"/>
              <a:ext cx="1061705" cy="1412776"/>
            </a:xfrm>
            <a:prstGeom prst="rect">
              <a:avLst/>
            </a:prstGeom>
          </p:spPr>
        </p:pic>
        <p:sp>
          <p:nvSpPr>
            <p:cNvPr id="27" name="PIJL-OMLAAG 26"/>
            <p:cNvSpPr/>
            <p:nvPr/>
          </p:nvSpPr>
          <p:spPr>
            <a:xfrm rot="18367347">
              <a:off x="4402237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13" name="Afbeelding 12" descr="blij 6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44008" y="5445225"/>
              <a:ext cx="1327958" cy="1412776"/>
            </a:xfrm>
            <a:prstGeom prst="rect">
              <a:avLst/>
            </a:prstGeom>
          </p:spPr>
        </p:pic>
        <p:sp>
          <p:nvSpPr>
            <p:cNvPr id="29" name="PIJL-OMLAAG 28"/>
            <p:cNvSpPr/>
            <p:nvPr/>
          </p:nvSpPr>
          <p:spPr>
            <a:xfrm rot="19567209">
              <a:off x="2696238" y="2217905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1903" y="2450011"/>
            <a:ext cx="781236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</a:rPr>
              <a:t>Write in the chat a summary of a recent experience </a:t>
            </a:r>
          </a:p>
          <a:p>
            <a:pPr>
              <a:buNone/>
            </a:pPr>
            <a:r>
              <a:rPr lang="en-US" sz="2800" dirty="0">
                <a:solidFill>
                  <a:srgbClr val="0000FF"/>
                </a:solidFill>
              </a:rPr>
              <a:t>in which you felt energy, joy or happiness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38D59F8-5A36-A938-4617-EDA9820A5EDD}"/>
              </a:ext>
            </a:extLst>
          </p:cNvPr>
          <p:cNvSpPr txBox="1"/>
          <p:nvPr/>
        </p:nvSpPr>
        <p:spPr>
          <a:xfrm>
            <a:off x="4201007" y="1303170"/>
            <a:ext cx="375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dirty="0">
                <a:solidFill>
                  <a:srgbClr val="0000FF"/>
                </a:solidFill>
              </a:rPr>
              <a:t>جميل وجديد</a:t>
            </a:r>
            <a:endParaRPr lang="nl-NL" sz="4000" dirty="0">
              <a:solidFill>
                <a:srgbClr val="0000FF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3EC1CC1-2380-3E84-5F75-4CF691D5D3C0}"/>
              </a:ext>
            </a:extLst>
          </p:cNvPr>
          <p:cNvSpPr txBox="1"/>
          <p:nvPr/>
        </p:nvSpPr>
        <p:spPr>
          <a:xfrm>
            <a:off x="2265104" y="3803358"/>
            <a:ext cx="59793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dirty="0">
                <a:solidFill>
                  <a:srgbClr val="0000FF"/>
                </a:solidFill>
              </a:rPr>
              <a:t>اكتب في الدردشة ملخصًا لتجربة حديثة</a:t>
            </a:r>
          </a:p>
          <a:p>
            <a:pPr algn="r"/>
            <a:r>
              <a:rPr lang="ar-AE" sz="2800" b="1" dirty="0">
                <a:solidFill>
                  <a:srgbClr val="0000FF"/>
                </a:solidFill>
              </a:rPr>
              <a:t>التي شعرت فيها بالطاقة أو الفرح أو السعادة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4236420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5126" y="1794218"/>
            <a:ext cx="2652255" cy="15696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3333CC"/>
                </a:solidFill>
              </a:rPr>
              <a:t>Questions</a:t>
            </a:r>
          </a:p>
          <a:p>
            <a:r>
              <a:rPr lang="en-US" sz="2000" dirty="0">
                <a:solidFill>
                  <a:srgbClr val="3333CC"/>
                </a:solidFill>
              </a:rPr>
              <a:t>Events</a:t>
            </a:r>
          </a:p>
          <a:p>
            <a:r>
              <a:rPr lang="en-US" sz="2000" dirty="0">
                <a:solidFill>
                  <a:srgbClr val="3333CC"/>
                </a:solidFill>
              </a:rPr>
              <a:t>Short story's</a:t>
            </a:r>
          </a:p>
          <a:p>
            <a:pPr marL="0" indent="0"/>
            <a:r>
              <a:rPr lang="en-US" sz="2000" dirty="0">
                <a:solidFill>
                  <a:srgbClr val="3333CC"/>
                </a:solidFill>
              </a:rPr>
              <a:t>   Life experiences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553772-E9E6-BFD1-6687-EC76BC47E78E}"/>
              </a:ext>
            </a:extLst>
          </p:cNvPr>
          <p:cNvSpPr txBox="1"/>
          <p:nvPr/>
        </p:nvSpPr>
        <p:spPr>
          <a:xfrm>
            <a:off x="2843808" y="2321585"/>
            <a:ext cx="1824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أسئلة</a:t>
            </a:r>
            <a:endParaRPr lang="nl-NL" sz="2000" b="1" dirty="0">
              <a:solidFill>
                <a:srgbClr val="0000FF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الأحداث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قصص قصيرة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تجارب الحياة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E41BFE-454D-9F2E-0DB5-AC6038826878}"/>
              </a:ext>
            </a:extLst>
          </p:cNvPr>
          <p:cNvSpPr txBox="1"/>
          <p:nvPr/>
        </p:nvSpPr>
        <p:spPr>
          <a:xfrm>
            <a:off x="6147019" y="2306973"/>
            <a:ext cx="2095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إيضاح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الحكايات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تجارب جميلة</a:t>
            </a:r>
            <a:endParaRPr lang="nl-NL" sz="2000" b="1" dirty="0">
              <a:solidFill>
                <a:srgbClr val="0000FF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AE" sz="2000" b="1" dirty="0">
                <a:solidFill>
                  <a:srgbClr val="0000FF"/>
                </a:solidFill>
              </a:rPr>
              <a:t>قد تطلب التوضيح</a:t>
            </a:r>
            <a:endParaRPr lang="nl-NL" sz="2000" b="1" dirty="0">
              <a:solidFill>
                <a:srgbClr val="0000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AB7AA10-E9E4-3778-92A0-C28509577DC5}"/>
              </a:ext>
            </a:extLst>
          </p:cNvPr>
          <p:cNvSpPr txBox="1"/>
          <p:nvPr/>
        </p:nvSpPr>
        <p:spPr>
          <a:xfrm>
            <a:off x="4730038" y="1820774"/>
            <a:ext cx="33132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Illustrations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Anecdotes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Nice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You may ask for clarification</a:t>
            </a:r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892F6CE-6842-EC48-C10E-AD38186113C4}"/>
              </a:ext>
            </a:extLst>
          </p:cNvPr>
          <p:cNvSpPr txBox="1"/>
          <p:nvPr/>
        </p:nvSpPr>
        <p:spPr>
          <a:xfrm>
            <a:off x="3970728" y="3821691"/>
            <a:ext cx="4236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400" b="1" dirty="0">
                <a:solidFill>
                  <a:srgbClr val="0000FF"/>
                </a:solidFill>
              </a:rPr>
              <a:t>الهدف: تطبيق البرمجة اللغوية العصبية</a:t>
            </a:r>
          </a:p>
          <a:p>
            <a:pPr algn="r"/>
            <a:r>
              <a:rPr lang="ar-AE" sz="2400" b="1" dirty="0">
                <a:solidFill>
                  <a:srgbClr val="0000FF"/>
                </a:solidFill>
              </a:rPr>
              <a:t>في واقعك الخاص.</a:t>
            </a:r>
            <a:endParaRPr lang="nl-NL" sz="2400" b="1" dirty="0">
              <a:solidFill>
                <a:srgbClr val="0000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65F4F0-57A6-31DB-95B7-1223E79054F7}"/>
              </a:ext>
            </a:extLst>
          </p:cNvPr>
          <p:cNvSpPr txBox="1"/>
          <p:nvPr/>
        </p:nvSpPr>
        <p:spPr>
          <a:xfrm>
            <a:off x="1185670" y="3867934"/>
            <a:ext cx="2785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Purpose: NLP application</a:t>
            </a:r>
          </a:p>
          <a:p>
            <a:r>
              <a:rPr lang="en-US" sz="2000">
                <a:solidFill>
                  <a:srgbClr val="0000FF"/>
                </a:solidFill>
              </a:rPr>
              <a:t>in your own reality.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69F1F1E-4A96-5496-C21B-618BD1D92493}"/>
              </a:ext>
            </a:extLst>
          </p:cNvPr>
          <p:cNvSpPr txBox="1">
            <a:spLocks/>
          </p:cNvSpPr>
          <p:nvPr/>
        </p:nvSpPr>
        <p:spPr>
          <a:xfrm>
            <a:off x="5292080" y="980728"/>
            <a:ext cx="304502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ar-AE" b="1" dirty="0">
                <a:solidFill>
                  <a:srgbClr val="3333CC"/>
                </a:solidFill>
              </a:rPr>
              <a:t>إطار مفتوح</a:t>
            </a:r>
            <a:endParaRPr lang="nl-NL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build="p"/>
      <p:bldP spid="9" grpId="0" build="p"/>
      <p:bldP spid="11" grpId="0" uiExpand="1" build="p"/>
      <p:bldP spid="13" grpId="0" build="p"/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k wil minder oordelen - Newstart.nl - Geluk en Succes">
            <a:extLst>
              <a:ext uri="{FF2B5EF4-FFF2-40B4-BE49-F238E27FC236}">
                <a16:creationId xmlns:a16="http://schemas.microsoft.com/office/drawing/2014/main" id="{607E188E-9E1A-4B76-B8A5-C14540062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99392"/>
            <a:ext cx="9281004" cy="6957392"/>
          </a:xfrm>
          <a:prstGeom prst="rect">
            <a:avLst/>
          </a:prstGeom>
          <a:noFill/>
        </p:spPr>
      </p:pic>
      <p:pic>
        <p:nvPicPr>
          <p:cNvPr id="41986" name="Picture 2" descr="Ik wil minder oordelen - Newstart.nl - Geluk en Suc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779912" cy="5661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4" y="-17297"/>
            <a:ext cx="4993921" cy="124385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To condemn someone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or to judge someone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5EA31CA-427E-464F-8325-3DC29B7B7E30}"/>
              </a:ext>
            </a:extLst>
          </p:cNvPr>
          <p:cNvSpPr/>
          <p:nvPr/>
        </p:nvSpPr>
        <p:spPr>
          <a:xfrm>
            <a:off x="-22476" y="1599279"/>
            <a:ext cx="60713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“If you judge people,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46DB57A-539D-4814-94BA-483A19762ED1}"/>
              </a:ext>
            </a:extLst>
          </p:cNvPr>
          <p:cNvSpPr/>
          <p:nvPr/>
        </p:nvSpPr>
        <p:spPr>
          <a:xfrm>
            <a:off x="117581" y="2412850"/>
            <a:ext cx="5644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you have no time to love them.”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159C782-83AE-43EB-96BE-CA9CF1AD573A}"/>
              </a:ext>
            </a:extLst>
          </p:cNvPr>
          <p:cNvSpPr/>
          <p:nvPr/>
        </p:nvSpPr>
        <p:spPr>
          <a:xfrm>
            <a:off x="146181" y="6033680"/>
            <a:ext cx="3456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Mother Teresa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E150B4-F8AB-4D12-27C8-96EE36902256}"/>
              </a:ext>
            </a:extLst>
          </p:cNvPr>
          <p:cNvSpPr txBox="1"/>
          <p:nvPr/>
        </p:nvSpPr>
        <p:spPr>
          <a:xfrm>
            <a:off x="4562538" y="37045"/>
            <a:ext cx="4581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solidFill>
                  <a:schemeClr val="bg1"/>
                </a:solidFill>
              </a:rPr>
              <a:t>لإدانة شخص ما أو الحكم على شخص ما</a:t>
            </a:r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834769-6123-0A88-2D8F-BCBCDD5EEA04}"/>
              </a:ext>
            </a:extLst>
          </p:cNvPr>
          <p:cNvSpPr txBox="1"/>
          <p:nvPr/>
        </p:nvSpPr>
        <p:spPr>
          <a:xfrm>
            <a:off x="393493" y="4095565"/>
            <a:ext cx="4838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4000" dirty="0">
                <a:solidFill>
                  <a:schemeClr val="bg1"/>
                </a:solidFill>
              </a:rPr>
              <a:t>"إذا حكمت على الناس ، فليس لديك وقت لتحبهم"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6FE99A6-4EBC-0910-7294-EFD192C414B1}"/>
              </a:ext>
            </a:extLst>
          </p:cNvPr>
          <p:cNvSpPr txBox="1"/>
          <p:nvPr/>
        </p:nvSpPr>
        <p:spPr>
          <a:xfrm>
            <a:off x="2982394" y="5957329"/>
            <a:ext cx="2472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solidFill>
                  <a:schemeClr val="bg1"/>
                </a:solidFill>
              </a:rPr>
              <a:t>تيريزا الأم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A5A48D0-2394-4C37-03FE-925F13F245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52" y="429"/>
            <a:ext cx="6596924" cy="594885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ABC7940-C008-DD4C-037F-DD15459ECFFE}"/>
              </a:ext>
            </a:extLst>
          </p:cNvPr>
          <p:cNvSpPr/>
          <p:nvPr/>
        </p:nvSpPr>
        <p:spPr>
          <a:xfrm>
            <a:off x="539552" y="5805264"/>
            <a:ext cx="838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Better: </a:t>
            </a:r>
            <a:r>
              <a:rPr lang="en-US" sz="3200" b="1" dirty="0">
                <a:solidFill>
                  <a:srgbClr val="FF0000"/>
                </a:solidFill>
              </a:rPr>
              <a:t>Set your opinion aside and ask questions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D2A37A-902B-9060-8DFD-360C8DA011E9}"/>
              </a:ext>
            </a:extLst>
          </p:cNvPr>
          <p:cNvSpPr txBox="1"/>
          <p:nvPr/>
        </p:nvSpPr>
        <p:spPr>
          <a:xfrm>
            <a:off x="1907704" y="3340302"/>
            <a:ext cx="4667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0000FF"/>
                </a:solidFill>
              </a:rPr>
              <a:t>في كل قضية رأيان:</a:t>
            </a:r>
          </a:p>
          <a:p>
            <a:pPr marL="742950" indent="-742950" algn="r">
              <a:buFont typeface="+mj-lt"/>
              <a:buAutoNum type="arabicPeriod"/>
            </a:pPr>
            <a:r>
              <a:rPr lang="ar-AE" sz="3600" b="1" dirty="0">
                <a:solidFill>
                  <a:srgbClr val="0000FF"/>
                </a:solidFill>
              </a:rPr>
              <a:t>الرأي الخاطئ</a:t>
            </a:r>
          </a:p>
          <a:p>
            <a:pPr marL="742950" indent="-742950" algn="r">
              <a:buFont typeface="+mj-lt"/>
              <a:buAutoNum type="arabicPeriod"/>
            </a:pPr>
            <a:r>
              <a:rPr lang="ar-AE" sz="3600" b="1" dirty="0">
                <a:solidFill>
                  <a:srgbClr val="0000FF"/>
                </a:solidFill>
              </a:rPr>
              <a:t>ورأيي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1BC1978-4BE5-8373-7E08-075E8C09AE94}"/>
              </a:ext>
            </a:extLst>
          </p:cNvPr>
          <p:cNvSpPr txBox="1"/>
          <p:nvPr/>
        </p:nvSpPr>
        <p:spPr>
          <a:xfrm>
            <a:off x="2159731" y="1287724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About every question there are two opinions: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00FF"/>
                </a:solidFill>
              </a:rPr>
              <a:t>the wrong opinion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00FF"/>
                </a:solidFill>
              </a:rPr>
              <a:t>and my opinion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FE6A46D-0CCC-0E15-D109-57A0730B700C}"/>
              </a:ext>
            </a:extLst>
          </p:cNvPr>
          <p:cNvSpPr txBox="1"/>
          <p:nvPr/>
        </p:nvSpPr>
        <p:spPr>
          <a:xfrm>
            <a:off x="2159731" y="6300640"/>
            <a:ext cx="466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</a:rPr>
              <a:t>ضع رأيك جانبًا واطرح الأسئلة</a:t>
            </a:r>
            <a:endParaRPr lang="nl-N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8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289262C-4DF8-6F17-105A-19AF09B9CF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80" y="1034233"/>
            <a:ext cx="4095238" cy="56190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CB4B479-0F32-8DF5-E436-B4576B4963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567" y="1072472"/>
            <a:ext cx="2359666" cy="502114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74B7F74-EBC8-574E-8D2F-2DB05056D3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244141"/>
            <a:ext cx="3817065" cy="561817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1F91F91-9010-2663-A561-B387D31E9F71}"/>
              </a:ext>
            </a:extLst>
          </p:cNvPr>
          <p:cNvSpPr/>
          <p:nvPr/>
        </p:nvSpPr>
        <p:spPr>
          <a:xfrm>
            <a:off x="683568" y="277197"/>
            <a:ext cx="21435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Advices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C988D88-1EE4-AD24-855C-B7E50CF622C9}"/>
              </a:ext>
            </a:extLst>
          </p:cNvPr>
          <p:cNvSpPr/>
          <p:nvPr/>
        </p:nvSpPr>
        <p:spPr>
          <a:xfrm rot="19548437">
            <a:off x="4232137" y="4334073"/>
            <a:ext cx="2576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اترك هذا وشأنه!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958EB9-F969-FCDA-B041-1D1F6E2178C9}"/>
              </a:ext>
            </a:extLst>
          </p:cNvPr>
          <p:cNvSpPr/>
          <p:nvPr/>
        </p:nvSpPr>
        <p:spPr>
          <a:xfrm rot="2122160">
            <a:off x="4912678" y="1526112"/>
            <a:ext cx="3365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not be </a:t>
            </a:r>
            <a:r>
              <a:rPr lang="nl-NL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afraid</a:t>
            </a:r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C2111E4-0A6C-5B43-EE80-9AB71A3E3427}"/>
              </a:ext>
            </a:extLst>
          </p:cNvPr>
          <p:cNvSpPr/>
          <p:nvPr/>
        </p:nvSpPr>
        <p:spPr>
          <a:xfrm rot="19548437">
            <a:off x="2516616" y="3520592"/>
            <a:ext cx="3291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not too bad!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24BCF1C-8ECB-1AEF-7FC0-C17886175401}"/>
              </a:ext>
            </a:extLst>
          </p:cNvPr>
          <p:cNvSpPr/>
          <p:nvPr/>
        </p:nvSpPr>
        <p:spPr>
          <a:xfrm>
            <a:off x="-37314" y="5860073"/>
            <a:ext cx="7177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Better: What seems to you the best?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95C782-4C80-F52A-DC31-33992E768CA3}"/>
              </a:ext>
            </a:extLst>
          </p:cNvPr>
          <p:cNvSpPr txBox="1"/>
          <p:nvPr/>
        </p:nvSpPr>
        <p:spPr>
          <a:xfrm>
            <a:off x="3346715" y="364586"/>
            <a:ext cx="180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solidFill>
                  <a:srgbClr val="FF0000"/>
                </a:solidFill>
              </a:rPr>
              <a:t>النصائح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285C166-06C9-CDCE-9078-96C8050085C4}"/>
              </a:ext>
            </a:extLst>
          </p:cNvPr>
          <p:cNvSpPr txBox="1"/>
          <p:nvPr/>
        </p:nvSpPr>
        <p:spPr>
          <a:xfrm rot="2182874">
            <a:off x="6018223" y="939965"/>
            <a:ext cx="1948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dirty="0">
                <a:solidFill>
                  <a:srgbClr val="FF0000"/>
                </a:solidFill>
              </a:rPr>
              <a:t>لا تخاف!</a:t>
            </a:r>
            <a:endParaRPr lang="nl-NL" sz="3600" dirty="0">
              <a:solidFill>
                <a:srgbClr val="FF0000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7865F64-500D-3F24-F92D-D2FDB4572FD9}"/>
              </a:ext>
            </a:extLst>
          </p:cNvPr>
          <p:cNvSpPr txBox="1"/>
          <p:nvPr/>
        </p:nvSpPr>
        <p:spPr>
          <a:xfrm rot="2179442">
            <a:off x="2267772" y="4424261"/>
            <a:ext cx="3647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you must do that!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BD949C3-B428-583A-FBF8-97BD1194B531}"/>
              </a:ext>
            </a:extLst>
          </p:cNvPr>
          <p:cNvSpPr txBox="1"/>
          <p:nvPr/>
        </p:nvSpPr>
        <p:spPr>
          <a:xfrm rot="2161882">
            <a:off x="521771" y="4197278"/>
            <a:ext cx="483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</a:rPr>
              <a:t>يجب أن تفعل ذلك!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D2B9387-8FED-70B2-A55B-EDEC783E3B0E}"/>
              </a:ext>
            </a:extLst>
          </p:cNvPr>
          <p:cNvSpPr txBox="1"/>
          <p:nvPr/>
        </p:nvSpPr>
        <p:spPr>
          <a:xfrm rot="19490411">
            <a:off x="1650816" y="4270873"/>
            <a:ext cx="483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</a:rPr>
              <a:t>انها ليست سيئة للغاية!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43A97E95-5DE8-F016-468C-510524ABBEE9}"/>
              </a:ext>
            </a:extLst>
          </p:cNvPr>
          <p:cNvSpPr txBox="1"/>
          <p:nvPr/>
        </p:nvSpPr>
        <p:spPr>
          <a:xfrm rot="19885484">
            <a:off x="3301089" y="4115151"/>
            <a:ext cx="3196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Leave that alone!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0FB0D7B-9943-1CFD-A132-5E7F908E9E23}"/>
              </a:ext>
            </a:extLst>
          </p:cNvPr>
          <p:cNvSpPr txBox="1"/>
          <p:nvPr/>
        </p:nvSpPr>
        <p:spPr>
          <a:xfrm>
            <a:off x="2267744" y="6309320"/>
            <a:ext cx="6374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3200" b="1" dirty="0">
                <a:solidFill>
                  <a:srgbClr val="0000FF"/>
                </a:solidFill>
              </a:rPr>
              <a:t>الأفضل: ما رأيك هو الأفضل بالنسبة لك؟</a:t>
            </a:r>
            <a:endParaRPr lang="nl-NL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11" grpId="0"/>
      <p:bldP spid="13" grpId="0"/>
      <p:bldP spid="15" grpId="0"/>
      <p:bldP spid="19" grpId="0"/>
      <p:bldP spid="21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12796</TotalTime>
  <Words>1738</Words>
  <Application>Microsoft Office PowerPoint</Application>
  <PresentationFormat>Diavoorstelling (4:3)</PresentationFormat>
  <Paragraphs>367</Paragraphs>
  <Slides>26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Brush Script MT</vt:lpstr>
      <vt:lpstr>Calibri</vt:lpstr>
      <vt:lpstr>Cambria</vt:lpstr>
      <vt:lpstr>Cavolini</vt:lpstr>
      <vt:lpstr>Lucida Handwriting</vt:lpstr>
      <vt:lpstr>Times New Roman</vt:lpstr>
      <vt:lpstr>ui-sans-serif</vt:lpstr>
      <vt:lpstr>Office-thema</vt:lpstr>
      <vt:lpstr>“Your unknown potential”</vt:lpstr>
      <vt:lpstr>PowerPoint-presentatie</vt:lpstr>
      <vt:lpstr>Working together in the youth prison with professionals, volunteers and youth</vt:lpstr>
      <vt:lpstr>Who we are?</vt:lpstr>
      <vt:lpstr>Good and New</vt:lpstr>
      <vt:lpstr>Open Frame</vt:lpstr>
      <vt:lpstr> To condemn someone or to judge someone</vt:lpstr>
      <vt:lpstr>PowerPoint-presentatie</vt:lpstr>
      <vt:lpstr>PowerPoint-presentatie</vt:lpstr>
      <vt:lpstr>PowerPoint-presentatie</vt:lpstr>
      <vt:lpstr>Presuppositions of NLP</vt:lpstr>
      <vt:lpstr>An example of a presupposition</vt:lpstr>
      <vt:lpstr>Presuppositions of NLP </vt:lpstr>
      <vt:lpstr>1. احترم النموذج العالمي للآخرين ونموذج العالم الخاص بك.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Presupposition 4: The map is not the territory</vt:lpstr>
      <vt:lpstr>PowerPoint-presentatie</vt:lpstr>
      <vt:lpstr>Map</vt:lpstr>
      <vt:lpstr>PowerPoint-presentatie</vt:lpstr>
      <vt:lpstr>PowerPoint-presentatie</vt:lpstr>
      <vt:lpstr>PowerPoint-presentatie</vt:lpstr>
      <vt:lpstr>Finally    أخيراً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toolkit van NLP:Neuro Linguïstisch Programmeren</dc:title>
  <dc:creator>Sytse</dc:creator>
  <cp:lastModifiedBy>sytse tjallingii</cp:lastModifiedBy>
  <cp:revision>268</cp:revision>
  <dcterms:created xsi:type="dcterms:W3CDTF">2011-10-04T15:00:10Z</dcterms:created>
  <dcterms:modified xsi:type="dcterms:W3CDTF">2023-02-25T10:36:41Z</dcterms:modified>
</cp:coreProperties>
</file>