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9"/>
  </p:notesMasterIdLst>
  <p:sldIdLst>
    <p:sldId id="423" r:id="rId2"/>
    <p:sldId id="718" r:id="rId3"/>
    <p:sldId id="730" r:id="rId4"/>
    <p:sldId id="731" r:id="rId5"/>
    <p:sldId id="734" r:id="rId6"/>
    <p:sldId id="726" r:id="rId7"/>
    <p:sldId id="733" r:id="rId8"/>
    <p:sldId id="732" r:id="rId9"/>
    <p:sldId id="729" r:id="rId10"/>
    <p:sldId id="725" r:id="rId11"/>
    <p:sldId id="735" r:id="rId12"/>
    <p:sldId id="727" r:id="rId13"/>
    <p:sldId id="728" r:id="rId14"/>
    <p:sldId id="538" r:id="rId15"/>
    <p:sldId id="539" r:id="rId16"/>
    <p:sldId id="540" r:id="rId17"/>
    <p:sldId id="471" r:id="rId18"/>
    <p:sldId id="719" r:id="rId19"/>
    <p:sldId id="504" r:id="rId20"/>
    <p:sldId id="649" r:id="rId21"/>
    <p:sldId id="720" r:id="rId22"/>
    <p:sldId id="721" r:id="rId23"/>
    <p:sldId id="493" r:id="rId24"/>
    <p:sldId id="472" r:id="rId25"/>
    <p:sldId id="722" r:id="rId26"/>
    <p:sldId id="715" r:id="rId27"/>
    <p:sldId id="716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CC0000"/>
    <a:srgbClr val="D11709"/>
    <a:srgbClr val="FF9F9F"/>
    <a:srgbClr val="C4E59F"/>
    <a:srgbClr val="007434"/>
    <a:srgbClr val="A27B00"/>
    <a:srgbClr val="00008A"/>
    <a:srgbClr val="F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E47F-7498-4B23-A796-BBDDC1B6237C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D072-2C5B-4FA1-A750-3F292DDBBB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64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ED072-2C5B-4FA1-A750-3F292DDBBB0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02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F2FD-8D51-446F-8212-0B1399B5208A}" type="datetimeFigureOut">
              <a:rPr lang="nl-NL" smtClean="0"/>
              <a:pPr/>
              <a:t>8-10-2020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EB5-7D11-45B9-B063-D4FFF1F97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039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688739" y="327005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Every behavior has a positive intention</a:t>
            </a:r>
            <a:endParaRPr lang="en-US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140082" y="5560271"/>
            <a:ext cx="5976664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“Create more choices with NLP”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656184" y="6492309"/>
            <a:ext cx="7236296" cy="322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0000FF"/>
                </a:solidFill>
              </a:rPr>
              <a:t>organizer, translator and co-trainer: Hekmat Bessiso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410980">
            <a:off x="-27846" y="2414120"/>
            <a:ext cx="8856984" cy="21308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Creating Choices</a:t>
            </a:r>
            <a:endParaRPr kumimoji="0" lang="en-US" sz="6000" b="1" i="1" u="none" strike="noStrike" kern="1200" cap="none" spc="0" normalizeH="0" baseline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 descr="Afbeelding met man, glimlachen, ouder, vasthouden&#10;&#10;Automatisch gegenereerde beschrijving">
            <a:extLst>
              <a:ext uri="{FF2B5EF4-FFF2-40B4-BE49-F238E27FC236}">
                <a16:creationId xmlns:a16="http://schemas.microsoft.com/office/drawing/2014/main" id="{B595BF1A-FB02-4E5B-A2F7-3DC3321C6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8124"/>
            <a:ext cx="2374969" cy="1559876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FB536641-03CD-4569-B9F8-FA4118C2201B}"/>
              </a:ext>
            </a:extLst>
          </p:cNvPr>
          <p:cNvSpPr txBox="1">
            <a:spLocks/>
          </p:cNvSpPr>
          <p:nvPr/>
        </p:nvSpPr>
        <p:spPr>
          <a:xfrm>
            <a:off x="1709050" y="6052448"/>
            <a:ext cx="6967406" cy="40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>
                <a:solidFill>
                  <a:srgbClr val="0000FF"/>
                </a:solidFill>
              </a:rPr>
              <a:t>Palestine Online workshop 7 Oct 2020, 20.30 – 22.00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Afbeelding 3" descr="Afbeelding met persoon, person, kijken, vasthouden&#10;&#10;Automatisch gegenereerde beschrijving">
            <a:extLst>
              <a:ext uri="{FF2B5EF4-FFF2-40B4-BE49-F238E27FC236}">
                <a16:creationId xmlns:a16="http://schemas.microsoft.com/office/drawing/2014/main" id="{E3A1995D-6C9F-4182-A68A-E911F17AB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0" y="5342650"/>
            <a:ext cx="1083390" cy="151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5" grpId="0"/>
      <p:bldP spid="6" grpId="0" build="p"/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D632A6A-87BB-4D42-A271-9BD1EE40D50C}"/>
              </a:ext>
            </a:extLst>
          </p:cNvPr>
          <p:cNvSpPr txBox="1">
            <a:spLocks/>
          </p:cNvSpPr>
          <p:nvPr/>
        </p:nvSpPr>
        <p:spPr>
          <a:xfrm>
            <a:off x="179512" y="1297137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7.	Every behaviour has a positive intention.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421E746-DB54-425D-A998-590869D5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More NLP presuppositions:</a:t>
            </a:r>
          </a:p>
        </p:txBody>
      </p:sp>
      <p:pic>
        <p:nvPicPr>
          <p:cNvPr id="4098" name="Picture 2" descr="Breaking habits and keeping the benefits">
            <a:extLst>
              <a:ext uri="{FF2B5EF4-FFF2-40B4-BE49-F238E27FC236}">
                <a16:creationId xmlns:a16="http://schemas.microsoft.com/office/drawing/2014/main" id="{65BF86B6-E858-49B7-A1D0-6FB423EF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184576" cy="28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9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46AC873-9CB9-4C33-BD32-ECC729780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3212976"/>
            <a:ext cx="540060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426E1E1-4A2E-4DDF-B179-C01FD4CE504C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0000FF"/>
                </a:solidFill>
              </a:rPr>
              <a:t>More NLP presuppositions: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A4F35A2-AD79-417F-87E6-A511F5C6ED99}"/>
              </a:ext>
            </a:extLst>
          </p:cNvPr>
          <p:cNvSpPr txBox="1">
            <a:spLocks/>
          </p:cNvSpPr>
          <p:nvPr/>
        </p:nvSpPr>
        <p:spPr>
          <a:xfrm>
            <a:off x="251520" y="1444209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9.	Everyone has all the resources s/he needs.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057659B-0074-4CA1-982A-550C1E51B292}"/>
              </a:ext>
            </a:extLst>
          </p:cNvPr>
          <p:cNvSpPr txBox="1"/>
          <p:nvPr/>
        </p:nvSpPr>
        <p:spPr>
          <a:xfrm>
            <a:off x="467544" y="6021288"/>
            <a:ext cx="286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Resources in the community</a:t>
            </a:r>
          </a:p>
          <a:p>
            <a:r>
              <a:rPr lang="en-US" dirty="0">
                <a:solidFill>
                  <a:srgbClr val="0000FF"/>
                </a:solidFill>
              </a:rPr>
              <a:t>Resources in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973DE2C-B341-440B-BBF8-B179659FA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3163"/>
            <a:ext cx="3657600" cy="5181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C0D958-DE2C-431B-8469-5F11B0ED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56176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The ‘impossible’ choice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7B4FE-CFB9-4989-A8BD-1292FD91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204"/>
            <a:ext cx="6588224" cy="2049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Once upon a time there was a mother who lost her child. She went to Buddha and ask to revive her child.</a:t>
            </a:r>
          </a:p>
        </p:txBody>
      </p:sp>
      <p:pic>
        <p:nvPicPr>
          <p:cNvPr id="8" name="Afbeelding 7" descr="Afbeelding met jurk, vasthouden&#10;&#10;Automatisch gegenereerde beschrijving">
            <a:extLst>
              <a:ext uri="{FF2B5EF4-FFF2-40B4-BE49-F238E27FC236}">
                <a16:creationId xmlns:a16="http://schemas.microsoft.com/office/drawing/2014/main" id="{34E0AFF2-4061-45D2-9C6F-CD653D36D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930">
            <a:off x="2123728" y="2531441"/>
            <a:ext cx="3657600" cy="3029528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1B08308-1A33-4064-841F-BFD39680ABFC}"/>
              </a:ext>
            </a:extLst>
          </p:cNvPr>
          <p:cNvSpPr txBox="1">
            <a:spLocks/>
          </p:cNvSpPr>
          <p:nvPr/>
        </p:nvSpPr>
        <p:spPr>
          <a:xfrm>
            <a:off x="-11678" y="5661248"/>
            <a:ext cx="912018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What do you think the Buddha said to her to make the impossible choice?</a:t>
            </a:r>
          </a:p>
        </p:txBody>
      </p:sp>
    </p:spTree>
    <p:extLst>
      <p:ext uri="{BB962C8B-B14F-4D97-AF65-F5344CB8AC3E}">
        <p14:creationId xmlns:p14="http://schemas.microsoft.com/office/powerpoint/2010/main" val="24960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14317E-1206-4CE9-B290-57BF89D1C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the Buddha said: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“I ask you to find only one family who never had such a tragedy.”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45A4CE1-D6F9-4061-99AA-2273EF71D1E5}"/>
              </a:ext>
            </a:extLst>
          </p:cNvPr>
          <p:cNvSpPr txBox="1">
            <a:spLocks/>
          </p:cNvSpPr>
          <p:nvPr/>
        </p:nvSpPr>
        <p:spPr>
          <a:xfrm>
            <a:off x="477556" y="220486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The women went through the entire city and asked all the families this question.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D1BEBDF-A851-46B7-8F9C-E5F0EB0B5C1B}"/>
              </a:ext>
            </a:extLst>
          </p:cNvPr>
          <p:cNvSpPr txBox="1">
            <a:spLocks/>
          </p:cNvSpPr>
          <p:nvPr/>
        </p:nvSpPr>
        <p:spPr>
          <a:xfrm>
            <a:off x="3203848" y="3668680"/>
            <a:ext cx="5454352" cy="278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</a:rPr>
              <a:t>Then she came back to the Buddha and said: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“All the people I met, gave me compassion.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Now I can </a:t>
            </a:r>
            <a:r>
              <a:rPr lang="en-GB" dirty="0">
                <a:solidFill>
                  <a:srgbClr val="0000FF"/>
                </a:solidFill>
              </a:rPr>
              <a:t>endure my grief</a:t>
            </a:r>
            <a:r>
              <a:rPr lang="en-US" dirty="0">
                <a:solidFill>
                  <a:srgbClr val="0000FF"/>
                </a:solidFill>
              </a:rPr>
              <a:t>”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FD5823-2F89-46FB-9928-AA213EE68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73334"/>
            <a:ext cx="2912779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Afbeelding 25" descr="frame 3"/>
          <p:cNvPicPr>
            <a:picLocks noChangeAspect="1" noChangeArrowheads="1"/>
          </p:cNvPicPr>
          <p:nvPr/>
        </p:nvPicPr>
        <p:blipFill>
          <a:blip r:embed="rId2" cstate="print">
            <a:lum bright="10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Afbeelding 24" descr="frame1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-74379"/>
            <a:ext cx="5364088" cy="693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79512" y="1988840"/>
            <a:ext cx="2987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What is your choice to think about the bigger picture?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B4DF5D8-3256-4854-AFF0-4DF211B25CC2}"/>
              </a:ext>
            </a:extLst>
          </p:cNvPr>
          <p:cNvSpPr/>
          <p:nvPr/>
        </p:nvSpPr>
        <p:spPr>
          <a:xfrm>
            <a:off x="1223780" y="2060267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en-GB" sz="2800" b="1" i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And life gave me obstacles to overcome.</a:t>
            </a:r>
            <a:endParaRPr lang="nl-NL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9B0F497-1005-4807-9049-B663BF92837D}"/>
              </a:ext>
            </a:extLst>
          </p:cNvPr>
          <p:cNvSpPr/>
          <p:nvPr/>
        </p:nvSpPr>
        <p:spPr>
          <a:xfrm>
            <a:off x="1247622" y="40466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en-GB" sz="2800" b="1" i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I choose to ask the impossible, </a:t>
            </a:r>
          </a:p>
        </p:txBody>
      </p:sp>
      <p:pic>
        <p:nvPicPr>
          <p:cNvPr id="5" name="Afbeelding 4" descr="Afbeelding met vogel, buiten, staand, kip&#10;&#10;Automatisch gegenereerde beschrijving">
            <a:extLst>
              <a:ext uri="{FF2B5EF4-FFF2-40B4-BE49-F238E27FC236}">
                <a16:creationId xmlns:a16="http://schemas.microsoft.com/office/drawing/2014/main" id="{8657B28C-3854-47EE-B853-79287AB3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39" y="3284984"/>
            <a:ext cx="6570921" cy="357301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9AF6709-52A1-4437-8768-A8E618EDC0A2}"/>
              </a:ext>
            </a:extLst>
          </p:cNvPr>
          <p:cNvSpPr/>
          <p:nvPr/>
        </p:nvSpPr>
        <p:spPr>
          <a:xfrm>
            <a:off x="1236426" y="1186299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en-GB" sz="2800" b="1" i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I asked to be able to fly ...</a:t>
            </a:r>
            <a:endParaRPr lang="nl-NL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Afbeelding 23" descr="watstaathie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682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Afbeelding 23" descr="watstaathie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5538" y="692696"/>
            <a:ext cx="190456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3131840" y="3791141"/>
            <a:ext cx="5400600" cy="792088"/>
          </a:xfrm>
          <a:prstGeom prst="rect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16E6D95-067A-4A27-AFB3-F19958F6C81B}"/>
              </a:ext>
            </a:extLst>
          </p:cNvPr>
          <p:cNvSpPr txBox="1"/>
          <p:nvPr/>
        </p:nvSpPr>
        <p:spPr>
          <a:xfrm>
            <a:off x="2915816" y="387477"/>
            <a:ext cx="543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Make a choice about what you see.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4DD0CBE-F819-498E-85DD-CE035AEA67E0}"/>
              </a:ext>
            </a:extLst>
          </p:cNvPr>
          <p:cNvSpPr/>
          <p:nvPr/>
        </p:nvSpPr>
        <p:spPr>
          <a:xfrm>
            <a:off x="3119652" y="1671323"/>
            <a:ext cx="5400600" cy="792088"/>
          </a:xfrm>
          <a:prstGeom prst="rect">
            <a:avLst/>
          </a:prstGeom>
          <a:solidFill>
            <a:srgbClr val="A5002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reframing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79874" name="Picture 2" descr="http://drlisachristiansen.files.wordpress.com/2012/05/reframe-nlp-fra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79512" y="0"/>
            <a:ext cx="36724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Making more choices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e Illusie: Vrouw Of Meisje + Visuele Illusi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64725"/>
            <a:ext cx="5328592" cy="5920659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251520" y="188640"/>
            <a:ext cx="7012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Reframing: Look at it from another side.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72000"/>
            <a:ext cx="268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8D7DED0-F2DB-49E7-AC89-32D88FF60E86}"/>
              </a:ext>
            </a:extLst>
          </p:cNvPr>
          <p:cNvSpPr txBox="1"/>
          <p:nvPr/>
        </p:nvSpPr>
        <p:spPr>
          <a:xfrm>
            <a:off x="251520" y="260648"/>
            <a:ext cx="5778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Making more choices: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1DEE1DD-67F3-469B-899D-5BD01F241608}"/>
              </a:ext>
            </a:extLst>
          </p:cNvPr>
          <p:cNvSpPr txBox="1"/>
          <p:nvPr/>
        </p:nvSpPr>
        <p:spPr>
          <a:xfrm>
            <a:off x="456383" y="1481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5B98DC-F99C-417D-A449-AA1658D7DB24}"/>
              </a:ext>
            </a:extLst>
          </p:cNvPr>
          <p:cNvSpPr txBox="1"/>
          <p:nvPr/>
        </p:nvSpPr>
        <p:spPr>
          <a:xfrm>
            <a:off x="907703" y="1999641"/>
            <a:ext cx="337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Chance to learn better.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055DAA-1A51-4D56-A198-25E2B597F255}"/>
              </a:ext>
            </a:extLst>
          </p:cNvPr>
          <p:cNvSpPr txBox="1"/>
          <p:nvPr/>
        </p:nvSpPr>
        <p:spPr>
          <a:xfrm>
            <a:off x="907703" y="1502868"/>
            <a:ext cx="4466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Punishment of the examinator?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A36D62A-49AE-4905-AA27-06536850F674}"/>
              </a:ext>
            </a:extLst>
          </p:cNvPr>
          <p:cNvSpPr txBox="1"/>
          <p:nvPr/>
        </p:nvSpPr>
        <p:spPr>
          <a:xfrm>
            <a:off x="367248" y="2665608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 Dar Al Amal, Ramallah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BF31F2-5182-4125-9DC2-21B880A940BD}"/>
              </a:ext>
            </a:extLst>
          </p:cNvPr>
          <p:cNvSpPr txBox="1"/>
          <p:nvPr/>
        </p:nvSpPr>
        <p:spPr>
          <a:xfrm>
            <a:off x="467544" y="394757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Youth prison to protect the society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FB58953-D089-47EB-BAA7-6CA49CDB6A99}"/>
              </a:ext>
            </a:extLst>
          </p:cNvPr>
          <p:cNvSpPr txBox="1"/>
          <p:nvPr/>
        </p:nvSpPr>
        <p:spPr>
          <a:xfrm>
            <a:off x="500755" y="3159088"/>
            <a:ext cx="347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Youth prison, to punish for what they did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7B846E3-8765-4CA1-9C77-2C850F3520A9}"/>
              </a:ext>
            </a:extLst>
          </p:cNvPr>
          <p:cNvSpPr/>
          <p:nvPr/>
        </p:nvSpPr>
        <p:spPr>
          <a:xfrm>
            <a:off x="367248" y="1038106"/>
            <a:ext cx="3469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 Failed for an exam?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368F997-73FE-4179-A268-8C9A8F7EF375}"/>
              </a:ext>
            </a:extLst>
          </p:cNvPr>
          <p:cNvSpPr txBox="1"/>
          <p:nvPr/>
        </p:nvSpPr>
        <p:spPr>
          <a:xfrm>
            <a:off x="467544" y="466573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Home for young boys to give them  a chance,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to create a  better life for themselves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and  to  contribute for the society.</a:t>
            </a:r>
          </a:p>
        </p:txBody>
      </p:sp>
      <p:pic>
        <p:nvPicPr>
          <p:cNvPr id="10" name="Afbeelding 9" descr="Afbeelding met gebouw, buiten, steen, straat&#10;&#10;Automatisch gegenereerde beschrijving">
            <a:extLst>
              <a:ext uri="{FF2B5EF4-FFF2-40B4-BE49-F238E27FC236}">
                <a16:creationId xmlns:a16="http://schemas.microsoft.com/office/drawing/2014/main" id="{71E241BF-10B2-4261-BF00-7B7005A52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91" y="3001974"/>
            <a:ext cx="4485777" cy="29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4240C8-64D0-4634-9E5F-2A7E37151B9A}"/>
              </a:ext>
            </a:extLst>
          </p:cNvPr>
          <p:cNvSpPr/>
          <p:nvPr/>
        </p:nvSpPr>
        <p:spPr>
          <a:xfrm>
            <a:off x="1259632" y="4539"/>
            <a:ext cx="64899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you think 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 there is only one choice..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5E54B521-2A94-4698-A6C4-9236A7FADB87}"/>
              </a:ext>
            </a:extLst>
          </p:cNvPr>
          <p:cNvGrpSpPr/>
          <p:nvPr/>
        </p:nvGrpSpPr>
        <p:grpSpPr>
          <a:xfrm>
            <a:off x="262215" y="1628800"/>
            <a:ext cx="8372619" cy="4425094"/>
            <a:chOff x="323528" y="4150965"/>
            <a:chExt cx="8372619" cy="2831000"/>
          </a:xfrm>
        </p:grpSpPr>
        <p:pic>
          <p:nvPicPr>
            <p:cNvPr id="1026" name="Picture 2" descr="The Power of Choice written by Ellae Maisch - Paradigm Shift">
              <a:extLst>
                <a:ext uri="{FF2B5EF4-FFF2-40B4-BE49-F238E27FC236}">
                  <a16:creationId xmlns:a16="http://schemas.microsoft.com/office/drawing/2014/main" id="{11B5F0E8-B622-4C2A-95F7-C6288FF4B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5935" y="4156008"/>
              <a:ext cx="4700212" cy="143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The Power of Choice written by Ellae Maisch - Paradigm Shift">
              <a:extLst>
                <a:ext uri="{FF2B5EF4-FFF2-40B4-BE49-F238E27FC236}">
                  <a16:creationId xmlns:a16="http://schemas.microsoft.com/office/drawing/2014/main" id="{38260CA7-C2EC-4E94-8BD1-634A1785C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67944" y="5548732"/>
              <a:ext cx="216024" cy="143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790FE3D-3711-47F0-8B8A-30E1053C8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528" y="4150965"/>
              <a:ext cx="3744416" cy="2830999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8E6D835-B0D2-4A49-8888-CD12DB78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022" y="5589241"/>
              <a:ext cx="4429125" cy="1392724"/>
            </a:xfrm>
            <a:prstGeom prst="rect">
              <a:avLst/>
            </a:prstGeom>
          </p:spPr>
        </p:pic>
      </p:grpSp>
      <p:sp>
        <p:nvSpPr>
          <p:cNvPr id="15" name="Rechthoek 14">
            <a:extLst>
              <a:ext uri="{FF2B5EF4-FFF2-40B4-BE49-F238E27FC236}">
                <a16:creationId xmlns:a16="http://schemas.microsoft.com/office/drawing/2014/main" id="{72EB46A7-52CB-4F73-9E51-7C541AA45DE2}"/>
              </a:ext>
            </a:extLst>
          </p:cNvPr>
          <p:cNvSpPr/>
          <p:nvPr/>
        </p:nvSpPr>
        <p:spPr>
          <a:xfrm>
            <a:off x="1539140" y="6091177"/>
            <a:ext cx="7422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4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 will not look for other choices</a:t>
            </a:r>
          </a:p>
        </p:txBody>
      </p:sp>
    </p:spTree>
    <p:extLst>
      <p:ext uri="{BB962C8B-B14F-4D97-AF65-F5344CB8AC3E}">
        <p14:creationId xmlns:p14="http://schemas.microsoft.com/office/powerpoint/2010/main" val="717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7517861" y="788144"/>
            <a:ext cx="1559302" cy="6069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800" b="1" dirty="0" err="1">
                <a:solidFill>
                  <a:srgbClr val="FF0000"/>
                </a:solidFill>
              </a:rPr>
              <a:t>Territory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0" y="777429"/>
            <a:ext cx="3707460" cy="56759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nl-NL" sz="2100" b="1" dirty="0">
              <a:solidFill>
                <a:srgbClr val="FF0000"/>
              </a:solidFill>
            </a:endParaRPr>
          </a:p>
          <a:p>
            <a:pPr algn="ctr"/>
            <a:endParaRPr lang="nl-NL" sz="2100" b="1" dirty="0">
              <a:solidFill>
                <a:srgbClr val="FF0000"/>
              </a:solidFill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</a:rPr>
              <a:t>Map</a:t>
            </a:r>
            <a:endParaRPr lang="nl-NL" sz="1600" b="1" dirty="0">
              <a:solidFill>
                <a:srgbClr val="FF0000"/>
              </a:solidFill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786654" y="1970837"/>
            <a:ext cx="1934746" cy="7060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700" b="1" dirty="0" err="1">
                <a:solidFill>
                  <a:srgbClr val="3333CC"/>
                </a:solidFill>
                <a:latin typeface="Calibri" pitchFamily="34" charset="0"/>
              </a:rPr>
              <a:t>Internal</a:t>
            </a:r>
            <a:endParaRPr lang="nl-NL" sz="2700" b="1" dirty="0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r>
              <a:rPr lang="nl-NL" sz="2100" b="1" dirty="0" err="1">
                <a:solidFill>
                  <a:srgbClr val="3333CC"/>
                </a:solidFill>
                <a:latin typeface="Calibri" pitchFamily="34" charset="0"/>
              </a:rPr>
              <a:t>Representation</a:t>
            </a:r>
            <a:endParaRPr lang="nl-NL" sz="2700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426418" y="2744333"/>
            <a:ext cx="723246" cy="455836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779109" y="3217029"/>
            <a:ext cx="1933936" cy="54116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100" b="1">
                <a:solidFill>
                  <a:srgbClr val="3333CC"/>
                </a:solidFill>
                <a:latin typeface="Calibri" pitchFamily="34" charset="0"/>
              </a:rPr>
              <a:t>State, emotions</a:t>
            </a:r>
            <a:endParaRPr lang="nl-NL" sz="27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392403" y="3823072"/>
            <a:ext cx="723247" cy="455836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737485" y="4324621"/>
            <a:ext cx="2033081" cy="53361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700" b="1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3197943" y="788145"/>
            <a:ext cx="3034274" cy="5665192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  <a:p>
            <a:pPr eaLnBrk="0" hangingPunct="0"/>
            <a:endParaRPr lang="nl-NL" sz="900">
              <a:latin typeface="Calibri" pitchFamily="34" charset="0"/>
            </a:endParaRP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 rot="16200000">
            <a:off x="2224840" y="3301698"/>
            <a:ext cx="3725713" cy="745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 rot="16200000">
            <a:off x="3777855" y="3429931"/>
            <a:ext cx="197762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700" kern="10" spc="54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 rot="16200000">
            <a:off x="4143190" y="3505373"/>
            <a:ext cx="1981200" cy="31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27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 rot="16200000">
            <a:off x="4637260" y="3492190"/>
            <a:ext cx="1831181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10257" name="Rectangle 6"/>
          <p:cNvSpPr>
            <a:spLocks noChangeArrowheads="1"/>
          </p:cNvSpPr>
          <p:nvPr/>
        </p:nvSpPr>
        <p:spPr bwMode="auto">
          <a:xfrm>
            <a:off x="0" y="18198"/>
            <a:ext cx="9144000" cy="769946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>
                <a:solidFill>
                  <a:srgbClr val="0000FF"/>
                </a:solidFill>
              </a:rPr>
              <a:t>How do we Communicate?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13739327">
            <a:off x="2514357" y="4621686"/>
            <a:ext cx="3228667" cy="519113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1611520">
            <a:off x="2747729" y="2391375"/>
            <a:ext cx="861937" cy="797719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350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744893" y="2271155"/>
            <a:ext cx="825104" cy="2491008"/>
            <a:chOff x="3836" y="1814"/>
            <a:chExt cx="693" cy="1092"/>
          </a:xfrm>
        </p:grpSpPr>
        <p:sp>
          <p:nvSpPr>
            <p:cNvPr id="10263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0264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0265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A7A814B-EFED-42ED-B20F-3990653E82FC}"/>
              </a:ext>
            </a:extLst>
          </p:cNvPr>
          <p:cNvSpPr/>
          <p:nvPr/>
        </p:nvSpPr>
        <p:spPr>
          <a:xfrm>
            <a:off x="-1" y="723937"/>
            <a:ext cx="6232217" cy="553998"/>
          </a:xfrm>
          <a:prstGeom prst="rect">
            <a:avLst/>
          </a:prstGeom>
          <a:solidFill>
            <a:srgbClr val="FF9F9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 r  a  i  n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5195775" y="6304164"/>
            <a:ext cx="1889522" cy="5381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700" b="1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A864A158-AF12-41CD-8BAC-CFDF4DE9B3F7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286" y="828460"/>
            <a:ext cx="2285507" cy="5903732"/>
          </a:xfrm>
          <a:prstGeom prst="rect">
            <a:avLst/>
          </a:prstGeom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183946" y="2280618"/>
            <a:ext cx="1391840" cy="1078706"/>
            <a:chOff x="4579" y="1224"/>
            <a:chExt cx="1169" cy="906"/>
          </a:xfrm>
        </p:grpSpPr>
        <p:sp>
          <p:nvSpPr>
            <p:cNvPr id="10275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350">
                <a:latin typeface="Calibri" pitchFamily="34" charset="0"/>
              </a:endParaRPr>
            </a:p>
          </p:txBody>
        </p:sp>
        <p:sp>
          <p:nvSpPr>
            <p:cNvPr id="10276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319E2A9A-7536-454D-A960-BC66CAE7A773}"/>
              </a:ext>
            </a:extLst>
          </p:cNvPr>
          <p:cNvSpPr/>
          <p:nvPr/>
        </p:nvSpPr>
        <p:spPr>
          <a:xfrm>
            <a:off x="7061839" y="3512081"/>
            <a:ext cx="933926" cy="310991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161925" algn="l"/>
              </a:tabLst>
            </a:pPr>
            <a:r>
              <a:rPr lang="en-GB" b="1" i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Observe</a:t>
            </a:r>
            <a:endParaRPr lang="nl-NL" sz="863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27D5885B-2E87-4327-AA8F-79E4187E1E30}"/>
              </a:ext>
            </a:extLst>
          </p:cNvPr>
          <p:cNvPicPr/>
          <p:nvPr/>
        </p:nvPicPr>
        <p:blipFill rotWithShape="1"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05273">
            <a:off x="3587159" y="5738232"/>
            <a:ext cx="2338576" cy="997721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F339BF56-98C6-41A8-AA36-E23559400801}"/>
              </a:ext>
            </a:extLst>
          </p:cNvPr>
          <p:cNvPicPr/>
          <p:nvPr/>
        </p:nvPicPr>
        <p:blipFill rotWithShape="1"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484" y="635927"/>
            <a:ext cx="2658066" cy="390527"/>
          </a:xfrm>
          <a:prstGeom prst="rect">
            <a:avLst/>
          </a:prstGeom>
        </p:spPr>
      </p:pic>
      <p:pic>
        <p:nvPicPr>
          <p:cNvPr id="1026" name="Picture 2" descr="Coronavirus Disease 2019 (COVID-19) | FDA">
            <a:extLst>
              <a:ext uri="{FF2B5EF4-FFF2-40B4-BE49-F238E27FC236}">
                <a16:creationId xmlns:a16="http://schemas.microsoft.com/office/drawing/2014/main" id="{322AAB1B-920A-4EFC-89AC-230C703CD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3172" y="1235158"/>
            <a:ext cx="1257370" cy="11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avirus Disease 2019 (COVID-19) | FDA">
            <a:extLst>
              <a:ext uri="{FF2B5EF4-FFF2-40B4-BE49-F238E27FC236}">
                <a16:creationId xmlns:a16="http://schemas.microsoft.com/office/drawing/2014/main" id="{D8DEF3D6-D47B-43A9-8977-BE7632420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065" y="970101"/>
            <a:ext cx="980639" cy="13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85" grpId="0" animBg="1"/>
      <p:bldP spid="23578" grpId="0" animBg="1"/>
      <p:bldP spid="23584" grpId="0" animBg="1" autoUpdateAnimBg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00FF"/>
                </a:solidFill>
              </a:rPr>
              <a:t>More choices: choose an other filter</a:t>
            </a:r>
          </a:p>
        </p:txBody>
      </p:sp>
      <p:pic>
        <p:nvPicPr>
          <p:cNvPr id="1026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1944216" cy="2952328"/>
          </a:xfrm>
          <a:prstGeom prst="rect">
            <a:avLst/>
          </a:prstGeom>
          <a:noFill/>
        </p:spPr>
      </p:pic>
      <p:pic>
        <p:nvPicPr>
          <p:cNvPr id="6" name="Picture 2" descr="Afbeeldingsresultaat voor filter in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016224" cy="2996952"/>
          </a:xfrm>
          <a:prstGeom prst="rect">
            <a:avLst/>
          </a:prstGeom>
          <a:noFill/>
        </p:spPr>
      </p:pic>
      <p:sp>
        <p:nvSpPr>
          <p:cNvPr id="23" name="PIJL-RECHTS 22"/>
          <p:cNvSpPr/>
          <p:nvPr/>
        </p:nvSpPr>
        <p:spPr>
          <a:xfrm rot="19093375">
            <a:off x="890845" y="4142141"/>
            <a:ext cx="1827132" cy="5154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FILTER 1</a:t>
            </a:r>
          </a:p>
        </p:txBody>
      </p:sp>
      <p:grpSp>
        <p:nvGrpSpPr>
          <p:cNvPr id="25" name="Groep 24"/>
          <p:cNvGrpSpPr/>
          <p:nvPr/>
        </p:nvGrpSpPr>
        <p:grpSpPr>
          <a:xfrm>
            <a:off x="5580112" y="4365104"/>
            <a:ext cx="432048" cy="1872208"/>
            <a:chOff x="2339752" y="1196752"/>
            <a:chExt cx="432048" cy="2267962"/>
          </a:xfrm>
        </p:grpSpPr>
        <p:sp>
          <p:nvSpPr>
            <p:cNvPr id="26" name="Tekstvak 25"/>
            <p:cNvSpPr txBox="1"/>
            <p:nvPr/>
          </p:nvSpPr>
          <p:spPr>
            <a:xfrm>
              <a:off x="2339752" y="119675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2411760" y="162880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2483768" y="198884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483768" y="2780928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483768" y="306896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483768" y="335699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5580112" y="5805264"/>
            <a:ext cx="432048" cy="1872208"/>
            <a:chOff x="2339752" y="1196752"/>
            <a:chExt cx="432048" cy="2267962"/>
          </a:xfrm>
        </p:grpSpPr>
        <p:sp>
          <p:nvSpPr>
            <p:cNvPr id="33" name="Tekstvak 32"/>
            <p:cNvSpPr txBox="1"/>
            <p:nvPr/>
          </p:nvSpPr>
          <p:spPr>
            <a:xfrm>
              <a:off x="2339752" y="119675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2411760" y="162880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483768" y="198884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2483768" y="2780928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483768" y="3068960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2483768" y="3356992"/>
              <a:ext cx="288032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nl-NL" sz="100" dirty="0"/>
            </a:p>
          </p:txBody>
        </p:sp>
      </p:grpSp>
      <p:sp>
        <p:nvSpPr>
          <p:cNvPr id="40" name="PIJL-RECHTS 39"/>
          <p:cNvSpPr/>
          <p:nvPr/>
        </p:nvSpPr>
        <p:spPr>
          <a:xfrm rot="7813166" flipV="1">
            <a:off x="5612456" y="2732076"/>
            <a:ext cx="1827132" cy="55525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FILTER 2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2E92D92-DBD8-43D4-9F42-DF656C894664}"/>
              </a:ext>
            </a:extLst>
          </p:cNvPr>
          <p:cNvCxnSpPr/>
          <p:nvPr/>
        </p:nvCxnSpPr>
        <p:spPr>
          <a:xfrm>
            <a:off x="2657389" y="1124744"/>
            <a:ext cx="0" cy="2474271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jl: rechts 6">
            <a:extLst>
              <a:ext uri="{FF2B5EF4-FFF2-40B4-BE49-F238E27FC236}">
                <a16:creationId xmlns:a16="http://schemas.microsoft.com/office/drawing/2014/main" id="{22B5C725-D27E-45D9-8139-1D8D3C905676}"/>
              </a:ext>
            </a:extLst>
          </p:cNvPr>
          <p:cNvSpPr/>
          <p:nvPr/>
        </p:nvSpPr>
        <p:spPr>
          <a:xfrm>
            <a:off x="2339752" y="1916832"/>
            <a:ext cx="648068" cy="792088"/>
          </a:xfrm>
          <a:prstGeom prst="rightArrow">
            <a:avLst>
              <a:gd name="adj1" fmla="val 50000"/>
              <a:gd name="adj2" fmla="val 32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E89A88-D9A9-456A-81BA-679FEEA891B8}"/>
              </a:ext>
            </a:extLst>
          </p:cNvPr>
          <p:cNvSpPr txBox="1"/>
          <p:nvPr/>
        </p:nvSpPr>
        <p:spPr>
          <a:xfrm>
            <a:off x="229696" y="5003594"/>
            <a:ext cx="26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Presupposition 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86D1052-8C8E-4671-9B83-136892EE9FA2}"/>
              </a:ext>
            </a:extLst>
          </p:cNvPr>
          <p:cNvSpPr txBox="1"/>
          <p:nvPr/>
        </p:nvSpPr>
        <p:spPr>
          <a:xfrm>
            <a:off x="5796136" y="1739396"/>
            <a:ext cx="26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Presupposition 2</a:t>
            </a:r>
          </a:p>
        </p:txBody>
      </p: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1FDAA6F1-6D81-4F4D-8363-7040FC225C12}"/>
              </a:ext>
            </a:extLst>
          </p:cNvPr>
          <p:cNvCxnSpPr/>
          <p:nvPr/>
        </p:nvCxnSpPr>
        <p:spPr>
          <a:xfrm>
            <a:off x="5897749" y="3999265"/>
            <a:ext cx="0" cy="2474271"/>
          </a:xfrm>
          <a:prstGeom prst="line">
            <a:avLst/>
          </a:prstGeom>
          <a:ln w="762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ijl: rechts 46">
            <a:extLst>
              <a:ext uri="{FF2B5EF4-FFF2-40B4-BE49-F238E27FC236}">
                <a16:creationId xmlns:a16="http://schemas.microsoft.com/office/drawing/2014/main" id="{E5D9AADE-4A2D-49F6-809F-0E3C24EFB0D4}"/>
              </a:ext>
            </a:extLst>
          </p:cNvPr>
          <p:cNvSpPr/>
          <p:nvPr/>
        </p:nvSpPr>
        <p:spPr>
          <a:xfrm>
            <a:off x="5580112" y="4791353"/>
            <a:ext cx="648068" cy="792088"/>
          </a:xfrm>
          <a:prstGeom prst="rightArrow">
            <a:avLst>
              <a:gd name="adj1" fmla="val 50000"/>
              <a:gd name="adj2" fmla="val 3289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B7B08F-8238-4FD7-9C99-CE67F3644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87" y="762972"/>
            <a:ext cx="1981200" cy="2952750"/>
          </a:xfrm>
          <a:prstGeom prst="rect">
            <a:avLst/>
          </a:prstGeom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77530E88-783B-4C27-9D83-71A5079574BE}"/>
              </a:ext>
            </a:extLst>
          </p:cNvPr>
          <p:cNvGrpSpPr/>
          <p:nvPr/>
        </p:nvGrpSpPr>
        <p:grpSpPr>
          <a:xfrm>
            <a:off x="6300192" y="3973438"/>
            <a:ext cx="2234183" cy="2660965"/>
            <a:chOff x="6300192" y="3973438"/>
            <a:chExt cx="2234183" cy="2660965"/>
          </a:xfrm>
        </p:grpSpPr>
        <p:grpSp>
          <p:nvGrpSpPr>
            <p:cNvPr id="39" name="Groep 38"/>
            <p:cNvGrpSpPr/>
            <p:nvPr/>
          </p:nvGrpSpPr>
          <p:grpSpPr>
            <a:xfrm>
              <a:off x="6300192" y="3973438"/>
              <a:ext cx="2234183" cy="1937178"/>
              <a:chOff x="6300192" y="3973438"/>
              <a:chExt cx="2234183" cy="219377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3973438"/>
                <a:ext cx="21717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4261470"/>
                <a:ext cx="2171700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4725144"/>
                <a:ext cx="21621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4941168"/>
                <a:ext cx="21621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5445224"/>
                <a:ext cx="20478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5805264"/>
                <a:ext cx="2047875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3" name="Afbeelding 42">
              <a:extLst>
                <a:ext uri="{FF2B5EF4-FFF2-40B4-BE49-F238E27FC236}">
                  <a16:creationId xmlns:a16="http://schemas.microsoft.com/office/drawing/2014/main" id="{FF0DADA4-1977-4815-9672-DF0C3219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B"/>
                </a:clrFrom>
                <a:clrTo>
                  <a:srgbClr val="FE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17" y="6206939"/>
              <a:ext cx="2009775" cy="21907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171F7949-EBE5-4340-95DE-C5377468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7FC"/>
                </a:clrFrom>
                <a:clrTo>
                  <a:srgbClr val="FFF7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481" y="6415328"/>
              <a:ext cx="2009775" cy="219075"/>
            </a:xfrm>
            <a:prstGeom prst="rect">
              <a:avLst/>
            </a:prstGeom>
          </p:spPr>
        </p:pic>
      </p:grpSp>
      <p:sp>
        <p:nvSpPr>
          <p:cNvPr id="55" name="Tekstvak 54">
            <a:extLst>
              <a:ext uri="{FF2B5EF4-FFF2-40B4-BE49-F238E27FC236}">
                <a16:creationId xmlns:a16="http://schemas.microsoft.com/office/drawing/2014/main" id="{19CE7AFF-3854-4FFC-8142-3F46F06A4C90}"/>
              </a:ext>
            </a:extLst>
          </p:cNvPr>
          <p:cNvSpPr txBox="1"/>
          <p:nvPr/>
        </p:nvSpPr>
        <p:spPr>
          <a:xfrm>
            <a:off x="67908" y="524874"/>
            <a:ext cx="3963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Information from outside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 animBg="1"/>
      <p:bldP spid="7" grpId="0" animBg="1"/>
      <p:bldP spid="8" grpId="0"/>
      <p:bldP spid="9" grpId="0"/>
      <p:bldP spid="47" grpId="0" animBg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rkaderen-con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923928" cy="3456384"/>
          </a:xfrm>
          <a:prstGeom prst="rect">
            <a:avLst/>
          </a:prstGeom>
          <a:noFill/>
        </p:spPr>
      </p:pic>
      <p:pic>
        <p:nvPicPr>
          <p:cNvPr id="6" name="Picture 2" descr="herkaderen-con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068960" cy="36004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FB6AEE1-5888-4908-B638-28DD8D835138}"/>
              </a:ext>
            </a:extLst>
          </p:cNvPr>
          <p:cNvSpPr txBox="1"/>
          <p:nvPr/>
        </p:nvSpPr>
        <p:spPr>
          <a:xfrm>
            <a:off x="1139009" y="300703"/>
            <a:ext cx="686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Choosing to change the context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DB35BD5-C996-44F7-8E90-7E36D3FF5F4D}"/>
              </a:ext>
            </a:extLst>
          </p:cNvPr>
          <p:cNvSpPr/>
          <p:nvPr/>
        </p:nvSpPr>
        <p:spPr>
          <a:xfrm>
            <a:off x="611560" y="6134526"/>
            <a:ext cx="2373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Awful it rains</a:t>
            </a:r>
            <a:endParaRPr lang="en-US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66194C8-622F-4912-871D-8627844F7287}"/>
              </a:ext>
            </a:extLst>
          </p:cNvPr>
          <p:cNvSpPr/>
          <p:nvPr/>
        </p:nvSpPr>
        <p:spPr>
          <a:xfrm>
            <a:off x="4046064" y="6109583"/>
            <a:ext cx="4433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Wonderful for the garden</a:t>
            </a:r>
            <a:endParaRPr lang="en-US" sz="3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erkaderen-beteke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096344" cy="2736304"/>
          </a:xfrm>
          <a:prstGeom prst="rect">
            <a:avLst/>
          </a:prstGeom>
          <a:noFill/>
        </p:spPr>
      </p:pic>
      <p:pic>
        <p:nvPicPr>
          <p:cNvPr id="3" name="Picture 2" descr="herkaderen-beteken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1154"/>
            <a:ext cx="4032448" cy="288032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79512" y="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err="1">
                <a:solidFill>
                  <a:srgbClr val="0000FF"/>
                </a:solidFill>
              </a:rPr>
              <a:t>Choosing</a:t>
            </a:r>
            <a:r>
              <a:rPr lang="nl-NL" sz="4800" b="1" dirty="0">
                <a:solidFill>
                  <a:srgbClr val="0000FF"/>
                </a:solidFill>
              </a:rPr>
              <a:t> to change the </a:t>
            </a:r>
            <a:r>
              <a:rPr lang="nl-NL" sz="4800" b="1" dirty="0" err="1">
                <a:solidFill>
                  <a:srgbClr val="0000FF"/>
                </a:solidFill>
              </a:rPr>
              <a:t>Meaning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7504" y="764704"/>
            <a:ext cx="903649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  <a:tabLst>
                <a:tab pos="449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Separate behaviour and </a:t>
            </a:r>
            <a:r>
              <a:rPr lang="nl-NL" sz="2000" dirty="0" err="1">
                <a:solidFill>
                  <a:srgbClr val="0000FF"/>
                </a:solidFill>
              </a:rPr>
              <a:t>intention</a:t>
            </a:r>
            <a:r>
              <a:rPr lang="nl-NL" sz="2000" dirty="0">
                <a:solidFill>
                  <a:srgbClr val="0000FF"/>
                </a:solidFill>
              </a:rPr>
              <a:t>: </a:t>
            </a:r>
            <a:r>
              <a:rPr lang="nl-NL" sz="2000" i="1" dirty="0">
                <a:solidFill>
                  <a:srgbClr val="0000FF"/>
                </a:solidFill>
              </a:rPr>
              <a:t>‘</a:t>
            </a:r>
            <a:r>
              <a:rPr lang="nl-NL" sz="2000" i="1" dirty="0" err="1">
                <a:solidFill>
                  <a:srgbClr val="0000FF"/>
                </a:solidFill>
              </a:rPr>
              <a:t>what</a:t>
            </a:r>
            <a:r>
              <a:rPr lang="nl-NL" sz="2000" i="1" dirty="0">
                <a:solidFill>
                  <a:srgbClr val="0000FF"/>
                </a:solidFill>
              </a:rPr>
              <a:t> do you </a:t>
            </a:r>
            <a:r>
              <a:rPr lang="nl-NL" sz="2000" i="1" dirty="0" err="1">
                <a:solidFill>
                  <a:srgbClr val="0000FF"/>
                </a:solidFill>
              </a:rPr>
              <a:t>really</a:t>
            </a:r>
            <a:r>
              <a:rPr lang="nl-NL" sz="2000" i="1" dirty="0">
                <a:solidFill>
                  <a:srgbClr val="0000FF"/>
                </a:solidFill>
              </a:rPr>
              <a:t> want?’</a:t>
            </a:r>
          </a:p>
          <a:p>
            <a:pPr marL="361950" indent="-361950">
              <a:lnSpc>
                <a:spcPct val="150000"/>
              </a:lnSpc>
              <a:buFont typeface="Arial" pitchFamily="34" charset="0"/>
              <a:buChar char="•"/>
              <a:tabLst>
                <a:tab pos="449263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Separate behaviour and </a:t>
            </a:r>
            <a:r>
              <a:rPr lang="nl-NL" sz="2000" dirty="0" err="1">
                <a:solidFill>
                  <a:srgbClr val="0000FF"/>
                </a:solidFill>
              </a:rPr>
              <a:t>identity</a:t>
            </a:r>
            <a:r>
              <a:rPr lang="nl-NL" sz="2000" dirty="0">
                <a:solidFill>
                  <a:srgbClr val="0000FF"/>
                </a:solidFill>
              </a:rPr>
              <a:t>: </a:t>
            </a:r>
            <a:r>
              <a:rPr lang="nl-NL" sz="2000" i="1" dirty="0">
                <a:solidFill>
                  <a:srgbClr val="0000FF"/>
                </a:solidFill>
              </a:rPr>
              <a:t>‘</a:t>
            </a:r>
            <a:r>
              <a:rPr lang="nl-NL" sz="2000" i="1" dirty="0" err="1">
                <a:solidFill>
                  <a:srgbClr val="0000FF"/>
                </a:solidFill>
              </a:rPr>
              <a:t>what</a:t>
            </a:r>
            <a:r>
              <a:rPr lang="nl-NL" sz="2000" i="1" dirty="0">
                <a:solidFill>
                  <a:srgbClr val="0000FF"/>
                </a:solidFill>
              </a:rPr>
              <a:t> do you do? ≠ </a:t>
            </a:r>
            <a:r>
              <a:rPr lang="nl-NL" sz="2000" i="1" dirty="0" err="1">
                <a:solidFill>
                  <a:srgbClr val="0000FF"/>
                </a:solidFill>
              </a:rPr>
              <a:t>who</a:t>
            </a:r>
            <a:r>
              <a:rPr lang="nl-NL" sz="2000" i="1" dirty="0">
                <a:solidFill>
                  <a:srgbClr val="0000FF"/>
                </a:solidFill>
              </a:rPr>
              <a:t> are you </a:t>
            </a:r>
            <a:r>
              <a:rPr lang="nl-NL" sz="2000" i="1" dirty="0" err="1">
                <a:solidFill>
                  <a:srgbClr val="0000FF"/>
                </a:solidFill>
              </a:rPr>
              <a:t>really</a:t>
            </a:r>
            <a:r>
              <a:rPr lang="nl-NL" sz="2000" i="1" dirty="0">
                <a:solidFill>
                  <a:srgbClr val="0000FF"/>
                </a:solidFill>
              </a:rPr>
              <a:t>??’  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nl-NL" sz="2000" dirty="0" err="1">
                <a:solidFill>
                  <a:srgbClr val="0000FF"/>
                </a:solidFill>
              </a:rPr>
              <a:t>Choose</a:t>
            </a:r>
            <a:r>
              <a:rPr lang="nl-NL" sz="2000" dirty="0">
                <a:solidFill>
                  <a:srgbClr val="0000FF"/>
                </a:solidFill>
              </a:rPr>
              <a:t> to look at the benefits in </a:t>
            </a:r>
            <a:r>
              <a:rPr lang="nl-NL" sz="2000" dirty="0" err="1">
                <a:solidFill>
                  <a:srgbClr val="0000FF"/>
                </a:solidFill>
              </a:rPr>
              <a:t>stead</a:t>
            </a:r>
            <a:r>
              <a:rPr lang="nl-NL" sz="2000" dirty="0">
                <a:solidFill>
                  <a:srgbClr val="0000FF"/>
                </a:solidFill>
              </a:rPr>
              <a:t> of the </a:t>
            </a:r>
            <a:r>
              <a:rPr lang="nl-NL" sz="2000" dirty="0" err="1">
                <a:solidFill>
                  <a:srgbClr val="0000FF"/>
                </a:solidFill>
              </a:rPr>
              <a:t>disadvantages</a:t>
            </a:r>
            <a:r>
              <a:rPr lang="nl-NL" sz="2000" dirty="0">
                <a:solidFill>
                  <a:srgbClr val="0000FF"/>
                </a:solidFill>
              </a:rPr>
              <a:t>:</a:t>
            </a:r>
            <a:endParaRPr lang="nl-NL" sz="2000" i="1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594928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>
                <a:solidFill>
                  <a:srgbClr val="0000FF"/>
                </a:solidFill>
              </a:rPr>
              <a:t>‘I </a:t>
            </a:r>
            <a:r>
              <a:rPr lang="nl-NL" sz="2000" i="1" dirty="0" err="1">
                <a:solidFill>
                  <a:srgbClr val="0000FF"/>
                </a:solidFill>
              </a:rPr>
              <a:t>am</a:t>
            </a:r>
            <a:r>
              <a:rPr lang="nl-NL" sz="2000" i="1" dirty="0">
                <a:solidFill>
                  <a:srgbClr val="0000FF"/>
                </a:solidFill>
              </a:rPr>
              <a:t> </a:t>
            </a:r>
            <a:r>
              <a:rPr lang="nl-NL" sz="2000" i="1" dirty="0" err="1">
                <a:solidFill>
                  <a:srgbClr val="0000FF"/>
                </a:solidFill>
              </a:rPr>
              <a:t>ill</a:t>
            </a:r>
            <a:r>
              <a:rPr lang="nl-NL" sz="2000" i="1" dirty="0">
                <a:solidFill>
                  <a:srgbClr val="0000FF"/>
                </a:solidFill>
              </a:rPr>
              <a:t>, </a:t>
            </a:r>
            <a:r>
              <a:rPr lang="nl-NL" sz="2000" i="1" dirty="0" err="1">
                <a:solidFill>
                  <a:srgbClr val="0000FF"/>
                </a:solidFill>
              </a:rPr>
              <a:t>so</a:t>
            </a:r>
            <a:r>
              <a:rPr lang="nl-NL" sz="2000" i="1" dirty="0">
                <a:solidFill>
                  <a:srgbClr val="0000FF"/>
                </a:solidFill>
              </a:rPr>
              <a:t> I can </a:t>
            </a:r>
            <a:r>
              <a:rPr lang="nl-NL" sz="2000" i="1" dirty="0" err="1">
                <a:solidFill>
                  <a:srgbClr val="0000FF"/>
                </a:solidFill>
              </a:rPr>
              <a:t>not</a:t>
            </a:r>
            <a:r>
              <a:rPr lang="nl-NL" sz="2000" i="1" dirty="0">
                <a:solidFill>
                  <a:srgbClr val="0000FF"/>
                </a:solidFill>
              </a:rPr>
              <a:t> </a:t>
            </a:r>
            <a:r>
              <a:rPr lang="nl-NL" sz="2000" i="1" dirty="0" err="1">
                <a:solidFill>
                  <a:srgbClr val="0000FF"/>
                </a:solidFill>
              </a:rPr>
              <a:t>work</a:t>
            </a:r>
            <a:r>
              <a:rPr lang="nl-NL" sz="2800" i="1" dirty="0">
                <a:solidFill>
                  <a:srgbClr val="0000FF"/>
                </a:solidFill>
              </a:rPr>
              <a:t>’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70440" y="6033482"/>
            <a:ext cx="3698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>
                <a:solidFill>
                  <a:srgbClr val="0000FF"/>
                </a:solidFill>
              </a:rPr>
              <a:t>‘I </a:t>
            </a:r>
            <a:r>
              <a:rPr lang="nl-NL" sz="2000" i="1" dirty="0" err="1">
                <a:solidFill>
                  <a:srgbClr val="0000FF"/>
                </a:solidFill>
              </a:rPr>
              <a:t>am</a:t>
            </a:r>
            <a:r>
              <a:rPr lang="nl-NL" sz="2000" i="1" dirty="0">
                <a:solidFill>
                  <a:srgbClr val="0000FF"/>
                </a:solidFill>
              </a:rPr>
              <a:t> </a:t>
            </a:r>
            <a:r>
              <a:rPr lang="nl-NL" sz="2000" i="1" dirty="0" err="1">
                <a:solidFill>
                  <a:srgbClr val="0000FF"/>
                </a:solidFill>
              </a:rPr>
              <a:t>ill</a:t>
            </a:r>
            <a:r>
              <a:rPr lang="nl-NL" sz="2000" i="1" dirty="0">
                <a:solidFill>
                  <a:srgbClr val="0000FF"/>
                </a:solidFill>
              </a:rPr>
              <a:t>, </a:t>
            </a:r>
            <a:r>
              <a:rPr lang="nl-NL" sz="2000" i="1" dirty="0" err="1">
                <a:solidFill>
                  <a:srgbClr val="0000FF"/>
                </a:solidFill>
              </a:rPr>
              <a:t>so</a:t>
            </a:r>
            <a:r>
              <a:rPr lang="nl-NL" sz="2000" i="1" dirty="0">
                <a:solidFill>
                  <a:srgbClr val="0000FF"/>
                </a:solidFill>
              </a:rPr>
              <a:t> this a perfect moment </a:t>
            </a:r>
          </a:p>
          <a:p>
            <a:r>
              <a:rPr lang="nl-NL" sz="2000" i="1" dirty="0">
                <a:solidFill>
                  <a:srgbClr val="0000FF"/>
                </a:solidFill>
              </a:rPr>
              <a:t>to give </a:t>
            </a:r>
            <a:r>
              <a:rPr lang="nl-NL" sz="2000" i="1" dirty="0" err="1">
                <a:solidFill>
                  <a:srgbClr val="0000FF"/>
                </a:solidFill>
              </a:rPr>
              <a:t>my</a:t>
            </a:r>
            <a:r>
              <a:rPr lang="nl-NL" sz="2000" i="1" dirty="0">
                <a:solidFill>
                  <a:srgbClr val="0000FF"/>
                </a:solidFill>
              </a:rPr>
              <a:t> body some rest’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DCEE507A-8E75-4838-81E2-D8ADD0592811}"/>
              </a:ext>
            </a:extLst>
          </p:cNvPr>
          <p:cNvSpPr/>
          <p:nvPr/>
        </p:nvSpPr>
        <p:spPr>
          <a:xfrm>
            <a:off x="3401616" y="4077072"/>
            <a:ext cx="1224136" cy="1008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fbeeldingsresultaat voor helikopter teke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71286"/>
            <a:ext cx="2160240" cy="1750068"/>
          </a:xfrm>
          <a:prstGeom prst="rect">
            <a:avLst/>
          </a:prstGeom>
          <a:noFill/>
        </p:spPr>
      </p:pic>
      <p:pic>
        <p:nvPicPr>
          <p:cNvPr id="4" name="Picture 2" descr="Afbeeldingsresultaat voor refram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76" y="2852936"/>
            <a:ext cx="3632762" cy="400506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51520" y="116632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FF"/>
                </a:solidFill>
              </a:rPr>
              <a:t>Making other </a:t>
            </a:r>
            <a:r>
              <a:rPr lang="nl-NL" sz="3600" dirty="0" err="1">
                <a:solidFill>
                  <a:srgbClr val="0000FF"/>
                </a:solidFill>
              </a:rPr>
              <a:t>choices</a:t>
            </a:r>
            <a:r>
              <a:rPr lang="nl-NL" sz="36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07904" y="76470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0000FF"/>
                </a:solidFill>
              </a:rPr>
              <a:t>Looking</a:t>
            </a:r>
            <a:r>
              <a:rPr lang="nl-NL" sz="2800" dirty="0">
                <a:solidFill>
                  <a:srgbClr val="0000FF"/>
                </a:solidFill>
              </a:rPr>
              <a:t> from the </a:t>
            </a:r>
            <a:r>
              <a:rPr lang="nl-NL" sz="2800" dirty="0" err="1">
                <a:solidFill>
                  <a:srgbClr val="0000FF"/>
                </a:solidFill>
              </a:rPr>
              <a:t>position</a:t>
            </a:r>
            <a:r>
              <a:rPr lang="nl-NL" sz="2800" dirty="0">
                <a:solidFill>
                  <a:srgbClr val="0000FF"/>
                </a:solidFill>
              </a:rPr>
              <a:t> of the other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804248" y="555597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From the </a:t>
            </a:r>
            <a:r>
              <a:rPr lang="nl-NL" sz="2800" dirty="0" err="1">
                <a:solidFill>
                  <a:srgbClr val="0000FF"/>
                </a:solidFill>
              </a:rPr>
              <a:t>helicopter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</a:p>
          <a:p>
            <a:r>
              <a:rPr lang="nl-NL" sz="2800" dirty="0" err="1">
                <a:solidFill>
                  <a:srgbClr val="0000FF"/>
                </a:solidFill>
              </a:rPr>
              <a:t>position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020272" y="386104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May </a:t>
            </a:r>
            <a:r>
              <a:rPr lang="nl-NL" dirty="0" err="1">
                <a:solidFill>
                  <a:srgbClr val="0000FF"/>
                </a:solidFill>
              </a:rPr>
              <a:t>be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they</a:t>
            </a:r>
            <a:r>
              <a:rPr lang="nl-NL" dirty="0">
                <a:solidFill>
                  <a:srgbClr val="0000FF"/>
                </a:solidFill>
              </a:rPr>
              <a:t> can support </a:t>
            </a:r>
            <a:r>
              <a:rPr lang="nl-NL" dirty="0" err="1">
                <a:solidFill>
                  <a:srgbClr val="0000FF"/>
                </a:solidFill>
              </a:rPr>
              <a:t>each</a:t>
            </a:r>
            <a:r>
              <a:rPr lang="nl-NL" dirty="0">
                <a:solidFill>
                  <a:srgbClr val="0000FF"/>
                </a:solidFill>
              </a:rPr>
              <a:t> other.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020272" y="49679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They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need</a:t>
            </a:r>
            <a:r>
              <a:rPr lang="nl-NL" dirty="0">
                <a:solidFill>
                  <a:srgbClr val="0000FF"/>
                </a:solidFill>
              </a:rPr>
              <a:t> a </a:t>
            </a:r>
            <a:r>
              <a:rPr lang="nl-NL" dirty="0" err="1">
                <a:solidFill>
                  <a:srgbClr val="0000FF"/>
                </a:solidFill>
              </a:rPr>
              <a:t>third</a:t>
            </a:r>
            <a:r>
              <a:rPr lang="nl-NL" dirty="0">
                <a:solidFill>
                  <a:srgbClr val="0000FF"/>
                </a:solidFill>
              </a:rPr>
              <a:t> person to save </a:t>
            </a:r>
            <a:r>
              <a:rPr lang="nl-NL" dirty="0" err="1">
                <a:solidFill>
                  <a:srgbClr val="0000FF"/>
                </a:solidFill>
              </a:rPr>
              <a:t>them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222"/>
            <a:ext cx="3396342" cy="411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er, insect, bloem&#10;&#10;Automatisch gegenereerde beschrijving">
            <a:extLst>
              <a:ext uri="{FF2B5EF4-FFF2-40B4-BE49-F238E27FC236}">
                <a16:creationId xmlns:a16="http://schemas.microsoft.com/office/drawing/2014/main" id="{EF6A031C-1C29-4627-BC01-14B0BCEA3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384928" cy="5239782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8188334-2371-4303-94B0-22EB68E950A2}"/>
              </a:ext>
            </a:extLst>
          </p:cNvPr>
          <p:cNvSpPr txBox="1"/>
          <p:nvPr/>
        </p:nvSpPr>
        <p:spPr>
          <a:xfrm>
            <a:off x="5292080" y="6237312"/>
            <a:ext cx="353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What can </a:t>
            </a:r>
            <a:r>
              <a:rPr lang="nl-NL" b="1" dirty="0" err="1">
                <a:solidFill>
                  <a:srgbClr val="0000FF"/>
                </a:solidFill>
              </a:rPr>
              <a:t>they</a:t>
            </a:r>
            <a:r>
              <a:rPr lang="nl-NL" b="1" dirty="0">
                <a:solidFill>
                  <a:srgbClr val="0000FF"/>
                </a:solidFill>
              </a:rPr>
              <a:t> do at this </a:t>
            </a:r>
            <a:r>
              <a:rPr lang="nl-NL" b="1" dirty="0" err="1">
                <a:solidFill>
                  <a:srgbClr val="0000FF"/>
                </a:solidFill>
              </a:rPr>
              <a:t>distance</a:t>
            </a:r>
            <a:r>
              <a:rPr lang="nl-NL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807B6A9-0937-4261-949E-74F947CEFADA}"/>
              </a:ext>
            </a:extLst>
          </p:cNvPr>
          <p:cNvSpPr txBox="1"/>
          <p:nvPr/>
        </p:nvSpPr>
        <p:spPr>
          <a:xfrm>
            <a:off x="0" y="179348"/>
            <a:ext cx="294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Relation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too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much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distance</a:t>
            </a:r>
            <a:r>
              <a:rPr lang="nl-NL" b="1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199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22945" y="-53661"/>
            <a:ext cx="8821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What do I choose?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381262" y="1552181"/>
            <a:ext cx="476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feel powerless because the corona crisis ….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548692" y="5301208"/>
            <a:ext cx="3382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feel good because I …..</a:t>
            </a:r>
          </a:p>
          <a:p>
            <a:r>
              <a:rPr lang="en-US" b="1" dirty="0">
                <a:solidFill>
                  <a:srgbClr val="0000FF"/>
                </a:solidFill>
              </a:rPr>
              <a:t>study online, </a:t>
            </a:r>
          </a:p>
          <a:p>
            <a:r>
              <a:rPr lang="en-US" b="1" dirty="0">
                <a:solidFill>
                  <a:srgbClr val="0000FF"/>
                </a:solidFill>
              </a:rPr>
              <a:t>clean the house, write to people, </a:t>
            </a:r>
          </a:p>
          <a:p>
            <a:r>
              <a:rPr lang="en-US" b="1" dirty="0">
                <a:solidFill>
                  <a:srgbClr val="0000FF"/>
                </a:solidFill>
              </a:rPr>
              <a:t>phone beloved friends</a:t>
            </a:r>
            <a:endParaRPr lang="nl-NL" b="1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0000FF"/>
                </a:solidFill>
              </a:rPr>
              <a:t>take a course in NLP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8FC370-4022-4E92-8FF4-DBB14CF3555B}"/>
              </a:ext>
            </a:extLst>
          </p:cNvPr>
          <p:cNvSpPr txBox="1"/>
          <p:nvPr/>
        </p:nvSpPr>
        <p:spPr>
          <a:xfrm>
            <a:off x="322945" y="3908998"/>
            <a:ext cx="8821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do I take initiatives, create possibilities?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79E6B8-ED07-4180-8582-DD481683C1DC}"/>
              </a:ext>
            </a:extLst>
          </p:cNvPr>
          <p:cNvSpPr txBox="1"/>
          <p:nvPr/>
        </p:nvSpPr>
        <p:spPr>
          <a:xfrm>
            <a:off x="395536" y="642427"/>
            <a:ext cx="8821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Being a victim, complain and  blame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41AA40-091D-4274-9DE8-DD64879373E7}"/>
              </a:ext>
            </a:extLst>
          </p:cNvPr>
          <p:cNvSpPr txBox="1"/>
          <p:nvPr/>
        </p:nvSpPr>
        <p:spPr>
          <a:xfrm>
            <a:off x="322945" y="2362385"/>
            <a:ext cx="1296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>
                <a:solidFill>
                  <a:srgbClr val="0000FF"/>
                </a:solidFill>
              </a:rPr>
              <a:t>or</a:t>
            </a:r>
            <a:endParaRPr lang="nl-NL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5" grpId="0" build="p"/>
      <p:bldP spid="6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851D0E-03E3-4642-B86F-D0DB2B1CD207}"/>
              </a:ext>
            </a:extLst>
          </p:cNvPr>
          <p:cNvSpPr txBox="1"/>
          <p:nvPr/>
        </p:nvSpPr>
        <p:spPr>
          <a:xfrm>
            <a:off x="755576" y="260648"/>
            <a:ext cx="7875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Even in corona-time: Choose to live fully</a:t>
            </a:r>
          </a:p>
        </p:txBody>
      </p:sp>
      <p:pic>
        <p:nvPicPr>
          <p:cNvPr id="1026" name="Picture 2" descr="Marianne Williamson Quotes on Our Deepest Fears &amp;amp; Love To ...">
            <a:extLst>
              <a:ext uri="{FF2B5EF4-FFF2-40B4-BE49-F238E27FC236}">
                <a16:creationId xmlns:a16="http://schemas.microsoft.com/office/drawing/2014/main" id="{279E81FB-CBCB-41BC-9AA0-9C2EE4740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3" y="1124744"/>
            <a:ext cx="8383534" cy="58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9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114A-366C-4B26-842C-3EA2C277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93" y="49189"/>
            <a:ext cx="4767047" cy="7875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NLP Presupposition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A0BA0-2AC0-433C-A513-D5C60478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3019"/>
            <a:ext cx="9216008" cy="1143000"/>
          </a:xfrm>
        </p:spPr>
        <p:txBody>
          <a:bodyPr>
            <a:normAutofit lnSpcReduction="10000"/>
          </a:bodyPr>
          <a:lstStyle/>
          <a:p>
            <a:pPr marL="628650" indent="-628650">
              <a:buNone/>
            </a:pPr>
            <a:r>
              <a:rPr lang="en-US" dirty="0">
                <a:solidFill>
                  <a:srgbClr val="0000FF"/>
                </a:solidFill>
              </a:rPr>
              <a:t>The person with the greatest number of choices </a:t>
            </a:r>
          </a:p>
          <a:p>
            <a:pPr marL="628650" indent="-628650" algn="r">
              <a:buNone/>
            </a:pPr>
            <a:r>
              <a:rPr lang="en-US" dirty="0">
                <a:solidFill>
                  <a:srgbClr val="0000FF"/>
                </a:solidFill>
              </a:rPr>
              <a:t>is likely to get the best outcome.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4240C8-64D0-4634-9E5F-2A7E37151B9A}"/>
              </a:ext>
            </a:extLst>
          </p:cNvPr>
          <p:cNvSpPr/>
          <p:nvPr/>
        </p:nvSpPr>
        <p:spPr>
          <a:xfrm>
            <a:off x="0" y="940145"/>
            <a:ext cx="44999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more choices, 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5E54B521-2A94-4698-A6C4-9236A7FADB87}"/>
              </a:ext>
            </a:extLst>
          </p:cNvPr>
          <p:cNvGrpSpPr/>
          <p:nvPr/>
        </p:nvGrpSpPr>
        <p:grpSpPr>
          <a:xfrm>
            <a:off x="314181" y="3140968"/>
            <a:ext cx="8372619" cy="3705014"/>
            <a:chOff x="323528" y="4150965"/>
            <a:chExt cx="8372619" cy="2831000"/>
          </a:xfrm>
        </p:grpSpPr>
        <p:pic>
          <p:nvPicPr>
            <p:cNvPr id="1026" name="Picture 2" descr="The Power of Choice written by Ellae Maisch - Paradigm Shift">
              <a:extLst>
                <a:ext uri="{FF2B5EF4-FFF2-40B4-BE49-F238E27FC236}">
                  <a16:creationId xmlns:a16="http://schemas.microsoft.com/office/drawing/2014/main" id="{11B5F0E8-B622-4C2A-95F7-C6288FF4B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5935" y="4156008"/>
              <a:ext cx="4700212" cy="143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The Power of Choice written by Ellae Maisch - Paradigm Shift">
              <a:extLst>
                <a:ext uri="{FF2B5EF4-FFF2-40B4-BE49-F238E27FC236}">
                  <a16:creationId xmlns:a16="http://schemas.microsoft.com/office/drawing/2014/main" id="{38260CA7-C2EC-4E94-8BD1-634A1785C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67944" y="5548732"/>
              <a:ext cx="216024" cy="143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9790FE3D-3711-47F0-8B8A-30E1053C8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528" y="4150965"/>
              <a:ext cx="3744416" cy="2830999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8E6D835-B0D2-4A49-8888-CD12DB78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022" y="5589241"/>
              <a:ext cx="4429125" cy="1392724"/>
            </a:xfrm>
            <a:prstGeom prst="rect">
              <a:avLst/>
            </a:prstGeom>
          </p:spPr>
        </p:pic>
      </p:grpSp>
      <p:pic>
        <p:nvPicPr>
          <p:cNvPr id="1028" name="Picture 4" descr="The Power of Choice written by Ellae Maisch - Paradigm Shift">
            <a:extLst>
              <a:ext uri="{FF2B5EF4-FFF2-40B4-BE49-F238E27FC236}">
                <a16:creationId xmlns:a16="http://schemas.microsoft.com/office/drawing/2014/main" id="{9CBE74BC-E3DB-4FF2-89AA-47927476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1" y="3147566"/>
            <a:ext cx="83726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418F10C-728F-48D8-A349-7AFFFC048A33}"/>
              </a:ext>
            </a:extLst>
          </p:cNvPr>
          <p:cNvSpPr/>
          <p:nvPr/>
        </p:nvSpPr>
        <p:spPr>
          <a:xfrm>
            <a:off x="4211960" y="940145"/>
            <a:ext cx="48245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more success</a:t>
            </a:r>
          </a:p>
        </p:txBody>
      </p:sp>
    </p:spTree>
    <p:extLst>
      <p:ext uri="{BB962C8B-B14F-4D97-AF65-F5344CB8AC3E}">
        <p14:creationId xmlns:p14="http://schemas.microsoft.com/office/powerpoint/2010/main" val="32724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06464-4287-49DE-8159-239126ED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Presupposition about Corona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22423-6915-43D4-85BD-B112BAF3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 you say: ‘Corona is bad’.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will you probably focus on?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(write one in the chat)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 you say: ‘Corona may have good sides’.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will you probably focus on?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(write them all in the chat)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05546-5A3F-46E5-9E89-F963D79C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850106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Have you more?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61BDD08-07F8-49C1-AC33-99E0B3A4D184}"/>
              </a:ext>
            </a:extLst>
          </p:cNvPr>
          <p:cNvSpPr txBox="1"/>
          <p:nvPr/>
        </p:nvSpPr>
        <p:spPr>
          <a:xfrm>
            <a:off x="179512" y="2532712"/>
            <a:ext cx="78488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more time for myself,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more time for my family,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pay more attention to solidarity to less privileged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more time for praying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more time for thinking about the meaning of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I learned to study online NLP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I take the opportunity to read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……</a:t>
            </a: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520023-A948-4408-A4E2-BCDD5CC1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7996-F3F2-40F5-86C7-9DAC9CA7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79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‘Be realistic, think (choose for) the impossible’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58AD2A-738F-4F60-9AD1-EB68D70B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706091"/>
          </a:xfrm>
        </p:spPr>
        <p:txBody>
          <a:bodyPr/>
          <a:lstStyle/>
          <a:p>
            <a:pPr marL="0" indent="0" algn="r">
              <a:buNone/>
            </a:pPr>
            <a:r>
              <a:rPr lang="en-GB" sz="2800" i="1" dirty="0">
                <a:solidFill>
                  <a:srgbClr val="0000FF"/>
                </a:solidFill>
              </a:rPr>
              <a:t>quote from the German philosopher Ernst Bloch.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7" name="Afbeelding 6" descr="Afbeelding met boot&#10;&#10;Automatisch gegenereerde beschrijving">
            <a:extLst>
              <a:ext uri="{FF2B5EF4-FFF2-40B4-BE49-F238E27FC236}">
                <a16:creationId xmlns:a16="http://schemas.microsoft.com/office/drawing/2014/main" id="{0EB7C5D1-E90C-4F8E-8925-35AAC3614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5" y="2151155"/>
            <a:ext cx="9144000" cy="4648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180997-9F8C-4A01-8F20-75CF4A4E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296"/>
            <a:ext cx="9144000" cy="46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man, rijden, teken, straat&#10;&#10;Automatisch gegenereerde beschrijving">
            <a:extLst>
              <a:ext uri="{FF2B5EF4-FFF2-40B4-BE49-F238E27FC236}">
                <a16:creationId xmlns:a16="http://schemas.microsoft.com/office/drawing/2014/main" id="{415BFE03-3B73-4EE0-80E9-4E62BDF78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0" y="2146250"/>
            <a:ext cx="9144000" cy="47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5B877-D7F9-40C9-8581-CCAD1697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Is the world dark?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872285-5A2D-45F6-9D00-383E0F40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wolken, groot, vliegtuig&#10;&#10;Automatisch gegenereerde beschrijving">
            <a:extLst>
              <a:ext uri="{FF2B5EF4-FFF2-40B4-BE49-F238E27FC236}">
                <a16:creationId xmlns:a16="http://schemas.microsoft.com/office/drawing/2014/main" id="{B9D49782-7680-4E25-BED4-1109B6BAD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846"/>
            <a:ext cx="9144000" cy="5471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CE1099-63A0-4FA9-8169-6CEAF9C3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261" y="-99392"/>
            <a:ext cx="9309606" cy="118637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NLP presupposition:</a:t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You can change your world!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0A30E7-CF28-47B2-AB8E-212CDD358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45" y="932090"/>
            <a:ext cx="2518975" cy="59560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53FF6A-EBE5-4738-8A2C-2C42230A23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89">
            <a:off x="2365987" y="2217964"/>
            <a:ext cx="34671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5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E3049-FD65-4147-BB4B-D9788EC8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Presuppositions (</a:t>
            </a:r>
            <a:r>
              <a:rPr lang="ar-AE" sz="4800" b="1" dirty="0">
                <a:solidFill>
                  <a:srgbClr val="0000FF"/>
                </a:solidFill>
              </a:rPr>
              <a:t>الافتراض الضمني</a:t>
            </a:r>
            <a:r>
              <a:rPr lang="nl-NL" sz="4800" b="1" dirty="0">
                <a:solidFill>
                  <a:srgbClr val="0000FF"/>
                </a:solidFill>
              </a:rPr>
              <a:t>)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D92784-5B6D-4001-A925-9B7831A8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532731"/>
            <a:ext cx="5456278" cy="28803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Example: </a:t>
            </a: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If you say: ‘There is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</a:rPr>
              <a:t>no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choice in this situation’, then you will not look for possibilities.</a:t>
            </a:r>
          </a:p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But if you say: ‘There is always a choice’, then you will look for all kind of possibilities.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06A986F-041D-4BAA-8C21-549AF9744C4A}"/>
              </a:ext>
            </a:extLst>
          </p:cNvPr>
          <p:cNvSpPr txBox="1">
            <a:spLocks/>
          </p:cNvSpPr>
          <p:nvPr/>
        </p:nvSpPr>
        <p:spPr>
          <a:xfrm>
            <a:off x="259904" y="1417638"/>
            <a:ext cx="5185154" cy="208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Is an ’implicit assumption’: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If you take it as a fact it works for you.</a:t>
            </a:r>
          </a:p>
        </p:txBody>
      </p:sp>
      <p:pic>
        <p:nvPicPr>
          <p:cNvPr id="3074" name="Picture 2" descr="Coral Springs Commissioners Say “No Choice For Voters ...">
            <a:extLst>
              <a:ext uri="{FF2B5EF4-FFF2-40B4-BE49-F238E27FC236}">
                <a16:creationId xmlns:a16="http://schemas.microsoft.com/office/drawing/2014/main" id="{AEB8436A-444D-46AB-9FAA-4AE1B1A4B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5938" y="1629988"/>
            <a:ext cx="3353990" cy="38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781</Words>
  <Application>Microsoft Office PowerPoint</Application>
  <PresentationFormat>Diavoorstelling (4:3)</PresentationFormat>
  <Paragraphs>137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Brush Script MT</vt:lpstr>
      <vt:lpstr>Calibri</vt:lpstr>
      <vt:lpstr>Times New Roman</vt:lpstr>
      <vt:lpstr>Office-thema</vt:lpstr>
      <vt:lpstr>“Create more choices with NLP”</vt:lpstr>
      <vt:lpstr>PowerPoint-presentatie</vt:lpstr>
      <vt:lpstr>NLP Presupposition </vt:lpstr>
      <vt:lpstr>Presupposition about Corona</vt:lpstr>
      <vt:lpstr>Have you more?</vt:lpstr>
      <vt:lpstr>‘Be realistic, think (choose for) the impossible’</vt:lpstr>
      <vt:lpstr>Is the world dark?</vt:lpstr>
      <vt:lpstr>NLP presupposition: You can change your world!</vt:lpstr>
      <vt:lpstr>Presuppositions (الافتراض الضمني)</vt:lpstr>
      <vt:lpstr>More NLP presuppositions:</vt:lpstr>
      <vt:lpstr>PowerPoint-presentatie</vt:lpstr>
      <vt:lpstr>The ‘impossible’ choice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More choices: choose an other filter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126</cp:revision>
  <dcterms:created xsi:type="dcterms:W3CDTF">2013-10-31T15:25:59Z</dcterms:created>
  <dcterms:modified xsi:type="dcterms:W3CDTF">2020-10-08T08:17:22Z</dcterms:modified>
</cp:coreProperties>
</file>