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9"/>
  </p:notesMasterIdLst>
  <p:sldIdLst>
    <p:sldId id="423" r:id="rId2"/>
    <p:sldId id="712" r:id="rId3"/>
    <p:sldId id="497" r:id="rId4"/>
    <p:sldId id="494" r:id="rId5"/>
    <p:sldId id="495" r:id="rId6"/>
    <p:sldId id="649" r:id="rId7"/>
    <p:sldId id="499" r:id="rId8"/>
    <p:sldId id="501" r:id="rId9"/>
    <p:sldId id="505" r:id="rId10"/>
    <p:sldId id="506" r:id="rId11"/>
    <p:sldId id="645" r:id="rId12"/>
    <p:sldId id="646" r:id="rId13"/>
    <p:sldId id="700" r:id="rId14"/>
    <p:sldId id="715" r:id="rId15"/>
    <p:sldId id="718" r:id="rId16"/>
    <p:sldId id="719" r:id="rId17"/>
    <p:sldId id="716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9EB53"/>
    <a:srgbClr val="F9F973"/>
    <a:srgbClr val="FF9F9F"/>
    <a:srgbClr val="C4E59F"/>
    <a:srgbClr val="007434"/>
    <a:srgbClr val="A27B00"/>
    <a:srgbClr val="00008A"/>
    <a:srgbClr val="FFC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E47F-7498-4B23-A796-BBDDC1B6237C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ED072-2C5B-4FA1-A750-3F292DDBBB0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64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F2FD-8D51-446F-8212-0B1399B5208A}" type="datetimeFigureOut">
              <a:rPr lang="nl-NL" smtClean="0"/>
              <a:pPr/>
              <a:t>30-9-2020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http://media-cache-ec4.pinterest.com/upload/232498399483799621_vgEAtrDH_c.jpg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../../../../videos/basis%20essencieel/I%20Love%20Living%20Life.%20I%20Am%20Happy.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9917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619672" y="327004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MT"/>
              </a:rPr>
              <a:t>To a valuable </a:t>
            </a:r>
            <a:r>
              <a:rPr lang="en-US" sz="36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model of your world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-324544" y="5538838"/>
            <a:ext cx="9144000" cy="6480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“Surviving Coronavirus Powerfully with NLP”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0" y="6055872"/>
            <a:ext cx="9144000" cy="645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srgbClr val="0000FF"/>
                </a:solidFill>
              </a:rPr>
              <a:t>Palestine Online workshop 30 September 2020,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srgbClr val="0000FF"/>
                </a:solidFill>
              </a:rPr>
              <a:t>organizer, translator and co-trainer: Hekmat Bessiso</a:t>
            </a:r>
            <a:endParaRPr kumimoji="0" lang="en-US" sz="16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55576" y="1103699"/>
            <a:ext cx="6192688" cy="34563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  <a:r>
              <a:rPr kumimoji="0" lang="en-US" sz="96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6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Afbeelding 2" descr="Afbeelding met person, glimlachen, ouder, vasthouden&#10;&#10;Automatisch gegenereerde beschrijving">
            <a:extLst>
              <a:ext uri="{FF2B5EF4-FFF2-40B4-BE49-F238E27FC236}">
                <a16:creationId xmlns:a16="http://schemas.microsoft.com/office/drawing/2014/main" id="{E994EA88-5E51-4631-A082-CAE14C321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111362"/>
            <a:ext cx="2339752" cy="153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Nick-Vujicic_I-Love-Living-Life.-I-am-hap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043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7451725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Nick-Vujicic-Kanae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088" y="1557338"/>
            <a:ext cx="336391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Nick met kin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0" y="4508500"/>
            <a:ext cx="441325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1438" y="401638"/>
            <a:ext cx="8964612" cy="5794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What is he focusing 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337700" y="2652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  <a:latin typeface="+mn-lt"/>
              </a:rPr>
              <a:t>The three life questions</a:t>
            </a:r>
            <a:br>
              <a:rPr lang="en-US" b="1" dirty="0">
                <a:solidFill>
                  <a:srgbClr val="0000FF"/>
                </a:solidFill>
                <a:latin typeface="+mn-lt"/>
              </a:rPr>
            </a:br>
            <a:r>
              <a:rPr lang="ar-SA" sz="4900" b="1" dirty="0">
                <a:solidFill>
                  <a:srgbClr val="FF0000"/>
                </a:solidFill>
              </a:rPr>
              <a:t>أسئلة الحياة الثلاثة</a:t>
            </a:r>
            <a:endParaRPr lang="nl-NL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4221088"/>
            <a:ext cx="6734657" cy="720080"/>
          </a:xfrm>
        </p:spPr>
        <p:txBody>
          <a:bodyPr>
            <a:noAutofit/>
          </a:bodyPr>
          <a:lstStyle/>
          <a:p>
            <a:pPr marL="514350" lvl="0" indent="-514350" algn="r" rtl="1">
              <a:buFont typeface="+mj-lt"/>
              <a:buAutoNum type="arabicPeriod"/>
            </a:pPr>
            <a:r>
              <a:rPr lang="ar-SA" sz="4000" b="1" dirty="0">
                <a:solidFill>
                  <a:srgbClr val="FF0000"/>
                </a:solidFill>
              </a:rPr>
              <a:t>ما الذي تركز عليه ؟   </a:t>
            </a:r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BC5493E-FAF8-46CA-9EC3-D20D3FA35D5E}"/>
              </a:ext>
            </a:extLst>
          </p:cNvPr>
          <p:cNvSpPr txBox="1">
            <a:spLocks/>
          </p:cNvSpPr>
          <p:nvPr/>
        </p:nvSpPr>
        <p:spPr>
          <a:xfrm>
            <a:off x="395536" y="1432403"/>
            <a:ext cx="6734657" cy="844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sz="3600" dirty="0">
                <a:solidFill>
                  <a:srgbClr val="0000FF"/>
                </a:solidFill>
              </a:rPr>
              <a:t>1 What do I focus on?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0D2F998-9AA9-496C-B43D-2528BB343BCF}"/>
              </a:ext>
            </a:extLst>
          </p:cNvPr>
          <p:cNvSpPr txBox="1">
            <a:spLocks/>
          </p:cNvSpPr>
          <p:nvPr/>
        </p:nvSpPr>
        <p:spPr>
          <a:xfrm>
            <a:off x="395536" y="2288917"/>
            <a:ext cx="6734657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sz="3600" dirty="0">
                <a:solidFill>
                  <a:srgbClr val="0000FF"/>
                </a:solidFill>
              </a:rPr>
              <a:t>2 What meaning do I give it?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7E363E8-4C06-433E-A4E1-313B8A26C354}"/>
              </a:ext>
            </a:extLst>
          </p:cNvPr>
          <p:cNvSpPr txBox="1">
            <a:spLocks/>
          </p:cNvSpPr>
          <p:nvPr/>
        </p:nvSpPr>
        <p:spPr>
          <a:xfrm>
            <a:off x="395536" y="3237067"/>
            <a:ext cx="6734657" cy="98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150000"/>
              </a:lnSpc>
              <a:buFont typeface="Arial" pitchFamily="34" charset="0"/>
              <a:buNone/>
            </a:pPr>
            <a:r>
              <a:rPr lang="en-US" sz="3600" dirty="0">
                <a:solidFill>
                  <a:srgbClr val="0000FF"/>
                </a:solidFill>
              </a:rPr>
              <a:t>3 What do I do?</a:t>
            </a:r>
            <a:endParaRPr lang="nl-NL" sz="3600" dirty="0">
              <a:solidFill>
                <a:srgbClr val="0000FF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CECA659-B715-42B6-B3B5-EB5F69FBD9F7}"/>
              </a:ext>
            </a:extLst>
          </p:cNvPr>
          <p:cNvSpPr txBox="1">
            <a:spLocks/>
          </p:cNvSpPr>
          <p:nvPr/>
        </p:nvSpPr>
        <p:spPr>
          <a:xfrm>
            <a:off x="1619671" y="5954197"/>
            <a:ext cx="6734657" cy="822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nl-NL" sz="4000" b="1" dirty="0">
                <a:solidFill>
                  <a:srgbClr val="FF0000"/>
                </a:solidFill>
              </a:rPr>
              <a:t> .3</a:t>
            </a:r>
            <a:r>
              <a:rPr lang="ar-SA" sz="4000" b="1" dirty="0">
                <a:solidFill>
                  <a:srgbClr val="FF0000"/>
                </a:solidFill>
              </a:rPr>
              <a:t>ماذا تفعل ؟</a:t>
            </a:r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73EABD3-F908-4F50-9475-41141DBDCC62}"/>
              </a:ext>
            </a:extLst>
          </p:cNvPr>
          <p:cNvSpPr txBox="1">
            <a:spLocks/>
          </p:cNvSpPr>
          <p:nvPr/>
        </p:nvSpPr>
        <p:spPr>
          <a:xfrm>
            <a:off x="4788024" y="5093069"/>
            <a:ext cx="3494297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nl-NL" sz="4000" b="1" dirty="0">
                <a:solidFill>
                  <a:srgbClr val="FF0000"/>
                </a:solidFill>
              </a:rPr>
              <a:t> .2</a:t>
            </a:r>
            <a:r>
              <a:rPr lang="ar-SA" sz="4000" b="1" dirty="0">
                <a:solidFill>
                  <a:srgbClr val="FF0000"/>
                </a:solidFill>
              </a:rPr>
              <a:t>ي معنى تعطيه ؟</a:t>
            </a:r>
            <a:endParaRPr lang="nl-NL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Afbeelding 3" descr="neurollevels.jpg"/>
          <p:cNvPicPr>
            <a:picLocks noChangeAspect="1" noChangeArrowheads="1"/>
          </p:cNvPicPr>
          <p:nvPr/>
        </p:nvPicPr>
        <p:blipFill rotWithShape="1"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5292" y="824491"/>
            <a:ext cx="4658708" cy="541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9"/>
          <p:cNvSpPr>
            <a:spLocks noGrp="1"/>
          </p:cNvSpPr>
          <p:nvPr>
            <p:ph idx="1"/>
          </p:nvPr>
        </p:nvSpPr>
        <p:spPr>
          <a:xfrm>
            <a:off x="199250" y="1164646"/>
            <a:ext cx="3976250" cy="3794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1. What are they focusing on?</a:t>
            </a:r>
          </a:p>
        </p:txBody>
      </p:sp>
      <p:sp>
        <p:nvSpPr>
          <p:cNvPr id="9" name="Tijdelijke aanduiding voor inhoud 9"/>
          <p:cNvSpPr txBox="1">
            <a:spLocks/>
          </p:cNvSpPr>
          <p:nvPr/>
        </p:nvSpPr>
        <p:spPr bwMode="auto">
          <a:xfrm>
            <a:off x="154327" y="3060674"/>
            <a:ext cx="4244109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indent="-257175"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</a:rPr>
              <a:t>2. What meaning do they give it?</a:t>
            </a:r>
            <a:endParaRPr lang="en-US" sz="2400" b="1" dirty="0"/>
          </a:p>
        </p:txBody>
      </p:sp>
      <p:sp>
        <p:nvSpPr>
          <p:cNvPr id="10" name="Tijdelijke aanduiding voor inhoud 9"/>
          <p:cNvSpPr txBox="1">
            <a:spLocks/>
          </p:cNvSpPr>
          <p:nvPr/>
        </p:nvSpPr>
        <p:spPr bwMode="auto">
          <a:xfrm>
            <a:off x="257567" y="5553610"/>
            <a:ext cx="4140869" cy="4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indent="-257175"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FF"/>
                </a:solidFill>
              </a:rPr>
              <a:t>3. What are they going to do?</a:t>
            </a:r>
            <a:endParaRPr lang="en-US" sz="24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04654D4-2362-43FE-98B0-964F4F5F44EA}"/>
              </a:ext>
            </a:extLst>
          </p:cNvPr>
          <p:cNvSpPr txBox="1"/>
          <p:nvPr/>
        </p:nvSpPr>
        <p:spPr>
          <a:xfrm>
            <a:off x="2580108" y="0"/>
            <a:ext cx="39837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NLP in Ramallah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E3BEE97-5B27-41AE-8E0E-CF470D0BCA9A}"/>
              </a:ext>
            </a:extLst>
          </p:cNvPr>
          <p:cNvSpPr txBox="1">
            <a:spLocks/>
          </p:cNvSpPr>
          <p:nvPr/>
        </p:nvSpPr>
        <p:spPr>
          <a:xfrm>
            <a:off x="147686" y="1544133"/>
            <a:ext cx="4244109" cy="766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Font typeface="+mj-lt"/>
              <a:buAutoNum type="arabicPeriod"/>
            </a:pPr>
            <a:r>
              <a:rPr lang="ar-SA" sz="4000" b="1" dirty="0">
                <a:solidFill>
                  <a:srgbClr val="FF0000"/>
                </a:solidFill>
              </a:rPr>
              <a:t>ما الذي تركز عليه ؟   </a:t>
            </a:r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AEFE9472-C99B-4953-AE5C-E6D25D932AE3}"/>
              </a:ext>
            </a:extLst>
          </p:cNvPr>
          <p:cNvSpPr txBox="1">
            <a:spLocks/>
          </p:cNvSpPr>
          <p:nvPr/>
        </p:nvSpPr>
        <p:spPr>
          <a:xfrm>
            <a:off x="-68609" y="3789040"/>
            <a:ext cx="4244109" cy="99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nl-NL" sz="4000" b="1" dirty="0">
                <a:solidFill>
                  <a:srgbClr val="FF0000"/>
                </a:solidFill>
              </a:rPr>
              <a:t> .2</a:t>
            </a:r>
            <a:r>
              <a:rPr lang="ar-SA" sz="4000" b="1" dirty="0">
                <a:solidFill>
                  <a:srgbClr val="FF0000"/>
                </a:solidFill>
              </a:rPr>
              <a:t>أي معنى تعطيه ؟ </a:t>
            </a:r>
            <a:endParaRPr lang="nl-NL" sz="4000" b="1" dirty="0">
              <a:solidFill>
                <a:srgbClr val="FF000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nl-NL" sz="4400" b="1" dirty="0">
              <a:solidFill>
                <a:srgbClr val="FF0000"/>
              </a:solidFill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DA9D932-B92F-4717-80DA-C04C18B17A27}"/>
              </a:ext>
            </a:extLst>
          </p:cNvPr>
          <p:cNvSpPr txBox="1">
            <a:spLocks/>
          </p:cNvSpPr>
          <p:nvPr/>
        </p:nvSpPr>
        <p:spPr>
          <a:xfrm>
            <a:off x="315422" y="6000750"/>
            <a:ext cx="4244109" cy="794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nl-NL" sz="4000" b="1" dirty="0">
                <a:solidFill>
                  <a:srgbClr val="FF0000"/>
                </a:solidFill>
              </a:rPr>
              <a:t> .3</a:t>
            </a:r>
            <a:r>
              <a:rPr lang="ar-SA" sz="4000" b="1" dirty="0">
                <a:solidFill>
                  <a:srgbClr val="FF0000"/>
                </a:solidFill>
              </a:rPr>
              <a:t>ماذا تفعل ؟</a:t>
            </a:r>
            <a:endParaRPr lang="nl-N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 build="p"/>
      <p:bldP spid="8" grpId="0" build="p"/>
      <p:bldP spid="11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19492-9F8C-43AB-AE97-1CDD4481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674181"/>
          </a:xfrm>
        </p:spPr>
        <p:txBody>
          <a:bodyPr>
            <a:normAutofit/>
          </a:bodyPr>
          <a:lstStyle/>
          <a:p>
            <a:pPr algn="ctr"/>
            <a:r>
              <a:rPr lang="en-GB" altLang="nl-NL" sz="3600" b="1" dirty="0" bmk="_Toc443508107">
                <a:solidFill>
                  <a:srgbClr val="0000FF"/>
                </a:solidFill>
                <a:latin typeface="Arial" panose="020B0604020202020204" pitchFamily="34" charset="0"/>
              </a:rPr>
              <a:t>Practice Three </a:t>
            </a:r>
            <a:r>
              <a:rPr lang="en-GB" altLang="nl-NL" sz="3600" b="1" dirty="0" bmk="_Toc443508107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Life Questions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488A2BF-CA45-49E2-B755-6AC1C9536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492220"/>
              </p:ext>
            </p:extLst>
          </p:nvPr>
        </p:nvGraphicFramePr>
        <p:xfrm>
          <a:off x="244827" y="2596529"/>
          <a:ext cx="2526973" cy="2056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6973">
                  <a:extLst>
                    <a:ext uri="{9D8B030D-6E8A-4147-A177-3AD203B41FA5}">
                      <a16:colId xmlns:a16="http://schemas.microsoft.com/office/drawing/2014/main" val="951530715"/>
                    </a:ext>
                  </a:extLst>
                </a:gridCol>
              </a:tblGrid>
              <a:tr h="22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</a:rPr>
                        <a:t>1 My focus on the negative side</a:t>
                      </a:r>
                      <a:endParaRPr lang="nl-NL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311180"/>
                  </a:ext>
                </a:extLst>
              </a:tr>
              <a:tr h="478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nl-NL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982192"/>
                  </a:ext>
                </a:extLst>
              </a:tr>
              <a:tr h="22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</a:rPr>
                        <a:t>2 The meaning I give it</a:t>
                      </a:r>
                      <a:endParaRPr lang="nl-NL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032352"/>
                  </a:ext>
                </a:extLst>
              </a:tr>
              <a:tr h="478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</a:rPr>
                        <a:t>  </a:t>
                      </a:r>
                      <a:endParaRPr lang="nl-NL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519213"/>
                  </a:ext>
                </a:extLst>
              </a:tr>
              <a:tr h="22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</a:rPr>
                        <a:t>3 The action I want to take</a:t>
                      </a:r>
                      <a:endParaRPr lang="nl-NL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892300"/>
                  </a:ext>
                </a:extLst>
              </a:tr>
              <a:tr h="440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nl-NL" sz="9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37763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7BE006D-0DAC-43B7-862E-F34100A8A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396094"/>
            <a:ext cx="8208912" cy="95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2529" tIns="34290" rIns="6858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02406" indent="-202406" defTabSz="685800">
              <a:buFont typeface="+mj-lt"/>
              <a:buAutoNum type="arabicPeriod"/>
              <a:tabLst>
                <a:tab pos="161925" algn="l"/>
              </a:tabLst>
            </a:pPr>
            <a:r>
              <a:rPr lang="en-GB" altLang="nl-NL" sz="2000" dirty="0">
                <a:solidFill>
                  <a:srgbClr val="0000FF"/>
                </a:solidFill>
                <a:ea typeface="Times New Roman" panose="02020603050405020304" pitchFamily="18" charset="0"/>
              </a:rPr>
              <a:t>Take an actual situation  in your personal life</a:t>
            </a:r>
            <a:endParaRPr lang="nl-NL" altLang="nl-NL" sz="1100" dirty="0">
              <a:solidFill>
                <a:srgbClr val="0000FF"/>
              </a:solidFill>
            </a:endParaRPr>
          </a:p>
          <a:p>
            <a:pPr marL="202406" indent="-202406" defTabSz="685800">
              <a:buFont typeface="+mj-lt"/>
              <a:buAutoNum type="arabicPeriod"/>
              <a:tabLst>
                <a:tab pos="161925" algn="l"/>
              </a:tabLst>
            </a:pPr>
            <a:r>
              <a:rPr lang="en-GB" altLang="nl-NL" sz="2000" dirty="0">
                <a:solidFill>
                  <a:srgbClr val="0000FF"/>
                </a:solidFill>
                <a:ea typeface="Times New Roman" panose="02020603050405020304" pitchFamily="18" charset="0"/>
              </a:rPr>
              <a:t> If you are able to focus on empowering thoughts, you might become more successful.</a:t>
            </a:r>
            <a:endParaRPr lang="en-GB" altLang="nl-NL" sz="3600" dirty="0">
              <a:solidFill>
                <a:srgbClr val="0000FF"/>
              </a:solidFill>
            </a:endParaRP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D3C84BB-8889-4DC9-B3D9-78DA57730C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958827"/>
              </p:ext>
            </p:extLst>
          </p:nvPr>
        </p:nvGraphicFramePr>
        <p:xfrm>
          <a:off x="2915816" y="2596528"/>
          <a:ext cx="5988014" cy="4261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8014">
                  <a:extLst>
                    <a:ext uri="{9D8B030D-6E8A-4147-A177-3AD203B41FA5}">
                      <a16:colId xmlns:a16="http://schemas.microsoft.com/office/drawing/2014/main" val="951530715"/>
                    </a:ext>
                  </a:extLst>
                </a:gridCol>
              </a:tblGrid>
              <a:tr h="279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</a:rPr>
                        <a:t>1 My focus on the positive side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311180"/>
                  </a:ext>
                </a:extLst>
              </a:tr>
              <a:tr h="866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982192"/>
                  </a:ext>
                </a:extLst>
              </a:tr>
              <a:tr h="279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</a:rPr>
                        <a:t>2 The meaning I give it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032352"/>
                  </a:ext>
                </a:extLst>
              </a:tr>
              <a:tr h="866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519213"/>
                  </a:ext>
                </a:extLst>
              </a:tr>
              <a:tr h="279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</a:rPr>
                        <a:t>3 The action I want to take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892300"/>
                  </a:ext>
                </a:extLst>
              </a:tr>
              <a:tr h="1406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10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10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1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377631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30039FA-AD6A-4634-B0EA-3C8BF3256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020664"/>
            <a:ext cx="8208912" cy="34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2529" tIns="34290" rIns="6858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161925" algn="l"/>
              </a:tabLst>
            </a:pPr>
            <a:r>
              <a:rPr lang="en-GB" altLang="nl-NL" sz="2000" dirty="0">
                <a:solidFill>
                  <a:srgbClr val="0000FF"/>
                </a:solidFill>
                <a:ea typeface="Times New Roman" panose="02020603050405020304" pitchFamily="18" charset="0"/>
              </a:rPr>
              <a:t>We work in break-out-rooms, 15 minutes, fill in the positive frame.</a:t>
            </a:r>
            <a:endParaRPr lang="en-GB" altLang="nl-NL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7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322945" y="-53661"/>
            <a:ext cx="8821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What do I choose?</a:t>
            </a:r>
          </a:p>
          <a:p>
            <a:pPr algn="ctr"/>
            <a:endParaRPr lang="en-US" sz="4400" b="1" dirty="0">
              <a:solidFill>
                <a:srgbClr val="0000FF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I feel a victim, I complain, and I blame</a:t>
            </a:r>
          </a:p>
          <a:p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22945" y="2154182"/>
            <a:ext cx="476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 feel powerless because the corona crisis ….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619672" y="5061519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 feel good because I 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go study online,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clean the house, write to people,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phone beloved friends</a:t>
            </a:r>
            <a:endParaRPr lang="nl-NL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FF0000"/>
                </a:solidFill>
              </a:rPr>
              <a:t>take a course in NLP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07F4C6B-62C1-40DD-BB23-A8772431C9D9}"/>
              </a:ext>
            </a:extLst>
          </p:cNvPr>
          <p:cNvSpPr txBox="1"/>
          <p:nvPr/>
        </p:nvSpPr>
        <p:spPr>
          <a:xfrm>
            <a:off x="215441" y="2780928"/>
            <a:ext cx="8821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or</a:t>
            </a:r>
          </a:p>
          <a:p>
            <a:endParaRPr lang="en-US" sz="4400" b="1" dirty="0"/>
          </a:p>
          <a:p>
            <a:r>
              <a:rPr lang="en-US" sz="4000" b="1" dirty="0">
                <a:solidFill>
                  <a:srgbClr val="0000FF"/>
                </a:solidFill>
              </a:rPr>
              <a:t>I take initiatives, I create possibilities</a:t>
            </a:r>
            <a:r>
              <a:rPr lang="en-US" sz="4400" b="1" dirty="0">
                <a:solidFill>
                  <a:srgbClr val="0000FF"/>
                </a:solidFill>
              </a:rPr>
              <a:t>?</a:t>
            </a:r>
            <a:endParaRPr lang="nl-NL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al 11">
            <a:extLst>
              <a:ext uri="{FF2B5EF4-FFF2-40B4-BE49-F238E27FC236}">
                <a16:creationId xmlns:a16="http://schemas.microsoft.com/office/drawing/2014/main" id="{94C16A1C-AC29-4CC9-AA85-96DF3A6E7103}"/>
              </a:ext>
            </a:extLst>
          </p:cNvPr>
          <p:cNvSpPr/>
          <p:nvPr/>
        </p:nvSpPr>
        <p:spPr>
          <a:xfrm>
            <a:off x="5652120" y="1412776"/>
            <a:ext cx="2664296" cy="2592288"/>
          </a:xfrm>
          <a:prstGeom prst="ellipse">
            <a:avLst/>
          </a:prstGeom>
          <a:solidFill>
            <a:srgbClr val="F9F9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Circle of concern</a:t>
            </a:r>
          </a:p>
          <a:p>
            <a:pPr algn="ctr"/>
            <a:endParaRPr lang="nl-NL" dirty="0">
              <a:solidFill>
                <a:srgbClr val="0000FF"/>
              </a:solidFill>
            </a:endParaRPr>
          </a:p>
          <a:p>
            <a:pPr algn="ctr"/>
            <a:endParaRPr lang="nl-NL" dirty="0">
              <a:solidFill>
                <a:srgbClr val="0000FF"/>
              </a:solidFill>
            </a:endParaRPr>
          </a:p>
          <a:p>
            <a:pPr algn="ctr"/>
            <a:endParaRPr lang="nl-NL" dirty="0">
              <a:solidFill>
                <a:srgbClr val="0000FF"/>
              </a:solidFill>
            </a:endParaRPr>
          </a:p>
          <a:p>
            <a:pPr algn="ctr"/>
            <a:endParaRPr lang="nl-NL" dirty="0">
              <a:solidFill>
                <a:srgbClr val="0000FF"/>
              </a:solidFill>
            </a:endParaRPr>
          </a:p>
          <a:p>
            <a:pPr algn="ctr"/>
            <a:endParaRPr lang="nl-NL" dirty="0">
              <a:solidFill>
                <a:srgbClr val="0000FF"/>
              </a:solidFill>
            </a:endParaRPr>
          </a:p>
          <a:p>
            <a:pPr algn="ctr"/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7B5513D-65B1-4D3D-9A6B-69CD4B0C4D69}"/>
              </a:ext>
            </a:extLst>
          </p:cNvPr>
          <p:cNvSpPr txBox="1"/>
          <p:nvPr/>
        </p:nvSpPr>
        <p:spPr>
          <a:xfrm>
            <a:off x="610691" y="51516"/>
            <a:ext cx="7922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How do I enlarge my circle of influence? 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75875AF-FE2B-4763-A073-B76C15CC1C1B}"/>
              </a:ext>
            </a:extLst>
          </p:cNvPr>
          <p:cNvSpPr/>
          <p:nvPr/>
        </p:nvSpPr>
        <p:spPr>
          <a:xfrm>
            <a:off x="1425254" y="1398507"/>
            <a:ext cx="2664296" cy="2592288"/>
          </a:xfrm>
          <a:prstGeom prst="ellipse">
            <a:avLst/>
          </a:prstGeom>
          <a:solidFill>
            <a:srgbClr val="F9F9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Circle of concern</a:t>
            </a:r>
          </a:p>
          <a:p>
            <a:pPr algn="ctr"/>
            <a:endParaRPr lang="nl-NL" dirty="0">
              <a:solidFill>
                <a:srgbClr val="0000FF"/>
              </a:solidFill>
            </a:endParaRPr>
          </a:p>
          <a:p>
            <a:pPr algn="ctr"/>
            <a:endParaRPr lang="nl-NL" dirty="0">
              <a:solidFill>
                <a:srgbClr val="0000FF"/>
              </a:solidFill>
            </a:endParaRPr>
          </a:p>
          <a:p>
            <a:pPr algn="ctr"/>
            <a:endParaRPr lang="nl-NL" dirty="0">
              <a:solidFill>
                <a:srgbClr val="0000FF"/>
              </a:solidFill>
            </a:endParaRPr>
          </a:p>
          <a:p>
            <a:pPr algn="ctr"/>
            <a:endParaRPr lang="nl-NL" dirty="0">
              <a:solidFill>
                <a:srgbClr val="0000FF"/>
              </a:solidFill>
            </a:endParaRPr>
          </a:p>
          <a:p>
            <a:pPr algn="ctr"/>
            <a:endParaRPr lang="nl-NL" dirty="0">
              <a:solidFill>
                <a:srgbClr val="0000FF"/>
              </a:solidFill>
            </a:endParaRPr>
          </a:p>
          <a:p>
            <a:pPr algn="ctr"/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0BAA42FA-074F-4785-BCE9-74ECC3EFA173}"/>
              </a:ext>
            </a:extLst>
          </p:cNvPr>
          <p:cNvSpPr/>
          <p:nvPr/>
        </p:nvSpPr>
        <p:spPr>
          <a:xfrm>
            <a:off x="2267515" y="2404159"/>
            <a:ext cx="947929" cy="827174"/>
          </a:xfrm>
          <a:prstGeom prst="ellipse">
            <a:avLst/>
          </a:prstGeom>
          <a:solidFill>
            <a:srgbClr val="89EB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</a:rPr>
              <a:t>Circle of influence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094E5ADE-3671-423B-80F8-6A625078976A}"/>
              </a:ext>
            </a:extLst>
          </p:cNvPr>
          <p:cNvSpPr/>
          <p:nvPr/>
        </p:nvSpPr>
        <p:spPr>
          <a:xfrm>
            <a:off x="6319301" y="2122264"/>
            <a:ext cx="1411684" cy="1426142"/>
          </a:xfrm>
          <a:prstGeom prst="ellipse">
            <a:avLst/>
          </a:prstGeom>
          <a:solidFill>
            <a:srgbClr val="89EB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</a:rPr>
              <a:t>Circle of influence</a:t>
            </a:r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1B1254DD-5DDA-458C-BCE4-9E2BC5BEBF1E}"/>
              </a:ext>
            </a:extLst>
          </p:cNvPr>
          <p:cNvSpPr/>
          <p:nvPr/>
        </p:nvSpPr>
        <p:spPr>
          <a:xfrm rot="3344534">
            <a:off x="3291343" y="2021131"/>
            <a:ext cx="216024" cy="514648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omlaag 14">
            <a:extLst>
              <a:ext uri="{FF2B5EF4-FFF2-40B4-BE49-F238E27FC236}">
                <a16:creationId xmlns:a16="http://schemas.microsoft.com/office/drawing/2014/main" id="{2D1E18CE-FE10-4944-A9CF-E15DF0CB118D}"/>
              </a:ext>
            </a:extLst>
          </p:cNvPr>
          <p:cNvSpPr/>
          <p:nvPr/>
        </p:nvSpPr>
        <p:spPr>
          <a:xfrm rot="19019296">
            <a:off x="2035491" y="1997240"/>
            <a:ext cx="216024" cy="514648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omlaag 16">
            <a:extLst>
              <a:ext uri="{FF2B5EF4-FFF2-40B4-BE49-F238E27FC236}">
                <a16:creationId xmlns:a16="http://schemas.microsoft.com/office/drawing/2014/main" id="{7EF730F3-E169-45DD-8C54-941E747AA36F}"/>
              </a:ext>
            </a:extLst>
          </p:cNvPr>
          <p:cNvSpPr/>
          <p:nvPr/>
        </p:nvSpPr>
        <p:spPr>
          <a:xfrm rot="14203738">
            <a:off x="1948222" y="2940153"/>
            <a:ext cx="216024" cy="514648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: omlaag 18">
            <a:extLst>
              <a:ext uri="{FF2B5EF4-FFF2-40B4-BE49-F238E27FC236}">
                <a16:creationId xmlns:a16="http://schemas.microsoft.com/office/drawing/2014/main" id="{4C5DF116-5EBC-4A6F-AF8D-677F4639529C}"/>
              </a:ext>
            </a:extLst>
          </p:cNvPr>
          <p:cNvSpPr/>
          <p:nvPr/>
        </p:nvSpPr>
        <p:spPr>
          <a:xfrm rot="8500228">
            <a:off x="3220326" y="3047635"/>
            <a:ext cx="221350" cy="423654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: omlaag 20">
            <a:extLst>
              <a:ext uri="{FF2B5EF4-FFF2-40B4-BE49-F238E27FC236}">
                <a16:creationId xmlns:a16="http://schemas.microsoft.com/office/drawing/2014/main" id="{207DF2AE-48DB-4372-9CAF-5BC649021803}"/>
              </a:ext>
            </a:extLst>
          </p:cNvPr>
          <p:cNvSpPr/>
          <p:nvPr/>
        </p:nvSpPr>
        <p:spPr>
          <a:xfrm rot="14319425">
            <a:off x="7634455" y="2108325"/>
            <a:ext cx="258399" cy="374229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: omlaag 28">
            <a:extLst>
              <a:ext uri="{FF2B5EF4-FFF2-40B4-BE49-F238E27FC236}">
                <a16:creationId xmlns:a16="http://schemas.microsoft.com/office/drawing/2014/main" id="{8CC8B23E-A744-493C-A193-A5EE158C6E9E}"/>
              </a:ext>
            </a:extLst>
          </p:cNvPr>
          <p:cNvSpPr/>
          <p:nvPr/>
        </p:nvSpPr>
        <p:spPr>
          <a:xfrm rot="18405333">
            <a:off x="7589547" y="3259702"/>
            <a:ext cx="258399" cy="374229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Pijl: omlaag 30">
            <a:extLst>
              <a:ext uri="{FF2B5EF4-FFF2-40B4-BE49-F238E27FC236}">
                <a16:creationId xmlns:a16="http://schemas.microsoft.com/office/drawing/2014/main" id="{A083F177-9094-45B8-8E94-1C7F89B9EB28}"/>
              </a:ext>
            </a:extLst>
          </p:cNvPr>
          <p:cNvSpPr/>
          <p:nvPr/>
        </p:nvSpPr>
        <p:spPr>
          <a:xfrm rot="2946630">
            <a:off x="6150008" y="3149305"/>
            <a:ext cx="258399" cy="374229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: omlaag 32">
            <a:extLst>
              <a:ext uri="{FF2B5EF4-FFF2-40B4-BE49-F238E27FC236}">
                <a16:creationId xmlns:a16="http://schemas.microsoft.com/office/drawing/2014/main" id="{131B7070-D10F-4FBA-8FEA-3A296765E2C3}"/>
              </a:ext>
            </a:extLst>
          </p:cNvPr>
          <p:cNvSpPr/>
          <p:nvPr/>
        </p:nvSpPr>
        <p:spPr>
          <a:xfrm rot="7284687">
            <a:off x="6107904" y="2139926"/>
            <a:ext cx="258399" cy="374229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69396822-3DBC-46A5-A569-CC7E8034E3A7}"/>
              </a:ext>
            </a:extLst>
          </p:cNvPr>
          <p:cNvSpPr txBox="1"/>
          <p:nvPr/>
        </p:nvSpPr>
        <p:spPr>
          <a:xfrm>
            <a:off x="5420010" y="4797152"/>
            <a:ext cx="26991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Pro-active: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I take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I look for possibilities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I can do different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I take responsibility. 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BD4D4FF5-0A85-4CEF-9417-89CDFE25210A}"/>
              </a:ext>
            </a:extLst>
          </p:cNvPr>
          <p:cNvSpPr txBox="1"/>
          <p:nvPr/>
        </p:nvSpPr>
        <p:spPr>
          <a:xfrm>
            <a:off x="4688726" y="4086075"/>
            <a:ext cx="445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Go stand at the side of the cause!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AD95C74-B7C1-422D-83A8-F62A55D3D764}"/>
              </a:ext>
            </a:extLst>
          </p:cNvPr>
          <p:cNvSpPr txBox="1"/>
          <p:nvPr/>
        </p:nvSpPr>
        <p:spPr>
          <a:xfrm>
            <a:off x="1029537" y="4819625"/>
            <a:ext cx="23014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Passive: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I blame the others,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I blame the corona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I can’t do anything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Why I?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A69CBC11-5E17-4FE7-87FF-93A9EFEFFD02}"/>
              </a:ext>
            </a:extLst>
          </p:cNvPr>
          <p:cNvSpPr txBox="1"/>
          <p:nvPr/>
        </p:nvSpPr>
        <p:spPr>
          <a:xfrm>
            <a:off x="683568" y="4080075"/>
            <a:ext cx="386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Stay at the side of the result!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29F4B7B1-1FFF-4BAC-86F2-5D2C62A9B355}"/>
              </a:ext>
            </a:extLst>
          </p:cNvPr>
          <p:cNvSpPr/>
          <p:nvPr/>
        </p:nvSpPr>
        <p:spPr>
          <a:xfrm>
            <a:off x="1831061" y="593240"/>
            <a:ext cx="2026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Victim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21B4BD86-B684-4625-973F-F44B47EB2D03}"/>
              </a:ext>
            </a:extLst>
          </p:cNvPr>
          <p:cNvSpPr/>
          <p:nvPr/>
        </p:nvSpPr>
        <p:spPr>
          <a:xfrm>
            <a:off x="5983711" y="596073"/>
            <a:ext cx="1747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Actor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F2C3AF12-9F33-4F8C-850A-33102F122BB2}"/>
              </a:ext>
            </a:extLst>
          </p:cNvPr>
          <p:cNvSpPr txBox="1"/>
          <p:nvPr/>
        </p:nvSpPr>
        <p:spPr>
          <a:xfrm>
            <a:off x="7536641" y="540346"/>
            <a:ext cx="16455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0" i="0" dirty="0">
                <a:solidFill>
                  <a:srgbClr val="0000FF"/>
                </a:solidFill>
                <a:effectLst/>
                <a:latin typeface="Zilla Slab"/>
              </a:rPr>
              <a:t>Stephen </a:t>
            </a:r>
            <a:r>
              <a:rPr lang="nl-NL" sz="1600" b="0" i="0" dirty="0" err="1">
                <a:solidFill>
                  <a:srgbClr val="0000FF"/>
                </a:solidFill>
                <a:effectLst/>
                <a:latin typeface="Zilla Slab"/>
              </a:rPr>
              <a:t>Covey</a:t>
            </a:r>
            <a:endParaRPr lang="nl-NL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7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6" grpId="0" animBg="1"/>
      <p:bldP spid="10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9" grpId="0" animBg="1"/>
      <p:bldP spid="31" grpId="0" animBg="1"/>
      <p:bldP spid="33" grpId="0" animBg="1"/>
      <p:bldP spid="37" grpId="0"/>
      <p:bldP spid="38" grpId="0"/>
      <p:bldP spid="40" grpId="0"/>
      <p:bldP spid="42" grpId="0"/>
      <p:bldP spid="44" grpId="0"/>
      <p:bldP spid="46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Palestine au temps du Covid | Le Monde en Commun">
            <a:extLst>
              <a:ext uri="{FF2B5EF4-FFF2-40B4-BE49-F238E27FC236}">
                <a16:creationId xmlns:a16="http://schemas.microsoft.com/office/drawing/2014/main" id="{D9BC6FB1-A31A-4C32-86BF-7845B825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0756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0BE9AE0D-EE54-4F05-A36C-4B7D6F52A27E}"/>
              </a:ext>
            </a:extLst>
          </p:cNvPr>
          <p:cNvSpPr txBox="1">
            <a:spLocks/>
          </p:cNvSpPr>
          <p:nvPr/>
        </p:nvSpPr>
        <p:spPr>
          <a:xfrm>
            <a:off x="-612575" y="188640"/>
            <a:ext cx="1007568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</a:rPr>
              <a:t>“Surviving Coronavirus Powerfully and with Courage”</a:t>
            </a:r>
          </a:p>
        </p:txBody>
      </p:sp>
    </p:spTree>
    <p:extLst>
      <p:ext uri="{BB962C8B-B14F-4D97-AF65-F5344CB8AC3E}">
        <p14:creationId xmlns:p14="http://schemas.microsoft.com/office/powerpoint/2010/main" val="41945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B851D0E-03E3-4642-B86F-D0DB2B1CD207}"/>
              </a:ext>
            </a:extLst>
          </p:cNvPr>
          <p:cNvSpPr txBox="1"/>
          <p:nvPr/>
        </p:nvSpPr>
        <p:spPr>
          <a:xfrm>
            <a:off x="755576" y="188640"/>
            <a:ext cx="7766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Choose to live fully even in corona-time</a:t>
            </a:r>
          </a:p>
        </p:txBody>
      </p:sp>
      <p:pic>
        <p:nvPicPr>
          <p:cNvPr id="1026" name="Picture 2" descr="Marianne Williamson Quotes on Our Deepest Fears &amp;amp; Love To ...">
            <a:extLst>
              <a:ext uri="{FF2B5EF4-FFF2-40B4-BE49-F238E27FC236}">
                <a16:creationId xmlns:a16="http://schemas.microsoft.com/office/drawing/2014/main" id="{279E81FB-CBCB-41BC-9AA0-9C2EE4740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7" t="2108" r="3053" b="8558"/>
          <a:stretch/>
        </p:blipFill>
        <p:spPr bwMode="auto">
          <a:xfrm>
            <a:off x="0" y="980728"/>
            <a:ext cx="9252520" cy="58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89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4885577-1391-460F-95E2-9324078BD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3179204"/>
            <a:ext cx="6372200" cy="367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8E1F266-A9E8-4D5B-9E21-695669A5BE7B}"/>
              </a:ext>
            </a:extLst>
          </p:cNvPr>
          <p:cNvSpPr txBox="1"/>
          <p:nvPr/>
        </p:nvSpPr>
        <p:spPr>
          <a:xfrm>
            <a:off x="119894" y="0"/>
            <a:ext cx="3876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Short </a:t>
            </a:r>
          </a:p>
          <a:p>
            <a:r>
              <a:rPr lang="en-US" sz="5400" b="1" dirty="0">
                <a:solidFill>
                  <a:srgbClr val="0000FF"/>
                </a:solidFill>
              </a:rPr>
              <a:t>Introduction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67BF17A-3971-4A2E-96E0-B437A9E7FBBD}"/>
              </a:ext>
            </a:extLst>
          </p:cNvPr>
          <p:cNvSpPr txBox="1"/>
          <p:nvPr/>
        </p:nvSpPr>
        <p:spPr>
          <a:xfrm>
            <a:off x="3923928" y="188640"/>
            <a:ext cx="45865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Please say: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FF"/>
                </a:solidFill>
              </a:rPr>
              <a:t>your name,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FF"/>
                </a:solidFill>
              </a:rPr>
              <a:t>work,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FF"/>
                </a:solidFill>
              </a:rPr>
              <a:t>place where you live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FF"/>
                </a:solidFill>
              </a:rPr>
              <a:t>is NLP new for you?</a:t>
            </a:r>
          </a:p>
        </p:txBody>
      </p:sp>
    </p:spTree>
    <p:extLst>
      <p:ext uri="{BB962C8B-B14F-4D97-AF65-F5344CB8AC3E}">
        <p14:creationId xmlns:p14="http://schemas.microsoft.com/office/powerpoint/2010/main" val="4843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1343670"/>
            <a:ext cx="7560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What are the individual differences in the internal representations?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71600" y="2717626"/>
            <a:ext cx="76328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Practice</a:t>
            </a:r>
            <a:r>
              <a:rPr lang="en-US" sz="2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sz="2800" b="1" dirty="0">
                <a:solidFill>
                  <a:srgbClr val="0000FF"/>
                </a:solidFill>
              </a:rPr>
              <a:t>Write for yourself at  least 5 words which come up when you hear the word “Coronavirus”.</a:t>
            </a: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44488" y="18864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3333CC"/>
                </a:solidFill>
              </a:rPr>
              <a:t>Internal</a:t>
            </a:r>
          </a:p>
          <a:p>
            <a:pPr algn="ctr"/>
            <a:r>
              <a:rPr lang="en-US" sz="2800" b="1">
                <a:solidFill>
                  <a:srgbClr val="3333CC"/>
                </a:solidFill>
              </a:rPr>
              <a:t>Representation</a:t>
            </a:r>
            <a:endParaRPr lang="en-US" sz="3600" b="1">
              <a:solidFill>
                <a:srgbClr val="3333CC"/>
              </a:solidFill>
            </a:endParaRPr>
          </a:p>
        </p:txBody>
      </p:sp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3194786" y="188640"/>
            <a:ext cx="4041510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1003837" y="4581128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What do you think?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How many of these words, which you wrote down are written by everybody?</a:t>
            </a:r>
            <a:endParaRPr lang="nl-NL" sz="2800" b="1" dirty="0">
              <a:solidFill>
                <a:srgbClr val="0000FF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31F6B2C-232B-4E72-B24C-06224A0F2450}"/>
              </a:ext>
            </a:extLst>
          </p:cNvPr>
          <p:cNvSpPr txBox="1"/>
          <p:nvPr/>
        </p:nvSpPr>
        <p:spPr>
          <a:xfrm>
            <a:off x="990073" y="5976243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Write them in the chat.</a:t>
            </a:r>
            <a:endParaRPr lang="nl-NL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Mehrab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2564904"/>
            <a:ext cx="2664296" cy="3816424"/>
          </a:xfrm>
          <a:prstGeom prst="rect">
            <a:avLst/>
          </a:prstGeom>
        </p:spPr>
      </p:pic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42207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u="none" strike="noStrike" cap="none" normalizeH="0" baseline="0" bmk="_Toc126338252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What is communication about?</a:t>
            </a:r>
            <a:endParaRPr kumimoji="0" lang="en-US" sz="4000" b="1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139952" y="1700808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words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0" y="2564904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physiology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5" name="Afbeelding 4" descr="Mehrabia.jpg"/>
          <p:cNvPicPr/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3068960"/>
            <a:ext cx="2376264" cy="3312368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5220072" y="5805264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tonality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4" name="Afbeelding 3" descr="Mehrabi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800" y="1628800"/>
            <a:ext cx="1296144" cy="2088232"/>
          </a:xfrm>
          <a:prstGeom prst="rect">
            <a:avLst/>
          </a:prstGeom>
        </p:spPr>
      </p:pic>
      <p:pic>
        <p:nvPicPr>
          <p:cNvPr id="13" name="Afbeelding 12" descr="mehrabian.jpg"/>
          <p:cNvPicPr/>
          <p:nvPr/>
        </p:nvPicPr>
        <p:blipFill>
          <a:blip r:embed="rId5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202" y="1340768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hoek 13"/>
          <p:cNvSpPr/>
          <p:nvPr/>
        </p:nvSpPr>
        <p:spPr>
          <a:xfrm>
            <a:off x="6496204" y="3344500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Professor Albert Mehrabian</a:t>
            </a:r>
            <a:endParaRPr lang="nl-NL" sz="1400" dirty="0">
              <a:solidFill>
                <a:srgbClr val="0000FF"/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D431B4B-8A12-482D-8485-5A5AF2422C6E}"/>
              </a:ext>
            </a:extLst>
          </p:cNvPr>
          <p:cNvCxnSpPr>
            <a:cxnSpLocks/>
          </p:cNvCxnSpPr>
          <p:nvPr/>
        </p:nvCxnSpPr>
        <p:spPr>
          <a:xfrm>
            <a:off x="1115616" y="3652277"/>
            <a:ext cx="1512168" cy="7848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4FCBC05D-5DD5-4A66-AF9A-7F8E17BF67AE}"/>
              </a:ext>
            </a:extLst>
          </p:cNvPr>
          <p:cNvSpPr txBox="1"/>
          <p:nvPr/>
        </p:nvSpPr>
        <p:spPr>
          <a:xfrm>
            <a:off x="1697788" y="3282945"/>
            <a:ext cx="775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Zoom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44624"/>
            <a:ext cx="73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Modern Communication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921494"/>
            <a:ext cx="63720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What is the percentage of the</a:t>
            </a:r>
          </a:p>
          <a:p>
            <a:r>
              <a:rPr lang="en-US" sz="4000" dirty="0">
                <a:solidFill>
                  <a:srgbClr val="0000FF"/>
                </a:solidFill>
              </a:rPr>
              <a:t> whole Communication ? </a:t>
            </a:r>
          </a:p>
        </p:txBody>
      </p:sp>
      <p:pic>
        <p:nvPicPr>
          <p:cNvPr id="1026" name="Picture 2" descr="http://s.tmocache.com/content/dam/tmo/en-p/cell-phones/apple-iphone-6/space-gray/stills/browse-apple-iphone-6-space-gray.jpg/jcr:content/renditions/cq5dam.web.280.28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939043" cy="1656184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1660119" y="2465601"/>
            <a:ext cx="3271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Telephone call</a:t>
            </a:r>
          </a:p>
        </p:txBody>
      </p:sp>
      <p:pic>
        <p:nvPicPr>
          <p:cNvPr id="1028" name="Picture 4" descr="http://www.mariaelita.com/wp-content/uploads/2011/06/email-contact-me-logo-r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397" y="4293096"/>
            <a:ext cx="2078365" cy="2160240"/>
          </a:xfrm>
          <a:prstGeom prst="rect">
            <a:avLst/>
          </a:prstGeom>
          <a:noFill/>
        </p:spPr>
      </p:pic>
      <p:pic>
        <p:nvPicPr>
          <p:cNvPr id="1030" name="Picture 6" descr="http://www.hrvatski-hosting.com/wp-content/uploads/2012/11/smsmobil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667000" cy="2667000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388340" y="5019273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Email</a:t>
            </a:r>
          </a:p>
        </p:txBody>
      </p:sp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6AA0CED2-0C32-4DB6-B8B7-A54B82ACF5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688" y="4809346"/>
            <a:ext cx="317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 37"/>
          <p:cNvSpPr/>
          <p:nvPr/>
        </p:nvSpPr>
        <p:spPr>
          <a:xfrm>
            <a:off x="7517861" y="788144"/>
            <a:ext cx="1559302" cy="60698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800" b="1" dirty="0" err="1">
                <a:solidFill>
                  <a:srgbClr val="FF0000"/>
                </a:solidFill>
              </a:rPr>
              <a:t>Territory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7" name="Rechthoek 36"/>
          <p:cNvSpPr/>
          <p:nvPr/>
        </p:nvSpPr>
        <p:spPr>
          <a:xfrm>
            <a:off x="0" y="777429"/>
            <a:ext cx="3707460" cy="56759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nl-NL" sz="2100" b="1" dirty="0">
              <a:solidFill>
                <a:srgbClr val="FF0000"/>
              </a:solidFill>
            </a:endParaRPr>
          </a:p>
          <a:p>
            <a:pPr algn="ctr"/>
            <a:endParaRPr lang="nl-NL" sz="2100" b="1" dirty="0">
              <a:solidFill>
                <a:srgbClr val="FF0000"/>
              </a:solidFill>
            </a:endParaRPr>
          </a:p>
          <a:p>
            <a:pPr algn="ctr"/>
            <a:r>
              <a:rPr lang="nl-NL" sz="2800" b="1" dirty="0">
                <a:solidFill>
                  <a:srgbClr val="FF0000"/>
                </a:solidFill>
              </a:rPr>
              <a:t>Map</a:t>
            </a:r>
            <a:endParaRPr lang="nl-NL" sz="1600" b="1" dirty="0">
              <a:solidFill>
                <a:srgbClr val="FF0000"/>
              </a:solidFill>
            </a:endParaRPr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786654" y="1970837"/>
            <a:ext cx="1934746" cy="7060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700" b="1" dirty="0" err="1">
                <a:solidFill>
                  <a:srgbClr val="3333CC"/>
                </a:solidFill>
                <a:latin typeface="Calibri" pitchFamily="34" charset="0"/>
              </a:rPr>
              <a:t>Internal</a:t>
            </a:r>
            <a:endParaRPr lang="nl-NL" sz="2700" b="1" dirty="0">
              <a:solidFill>
                <a:srgbClr val="3333CC"/>
              </a:solidFill>
              <a:latin typeface="Calibri" pitchFamily="34" charset="0"/>
            </a:endParaRPr>
          </a:p>
          <a:p>
            <a:pPr algn="ctr"/>
            <a:r>
              <a:rPr lang="nl-NL" sz="2100" b="1" dirty="0" err="1">
                <a:solidFill>
                  <a:srgbClr val="3333CC"/>
                </a:solidFill>
                <a:latin typeface="Calibri" pitchFamily="34" charset="0"/>
              </a:rPr>
              <a:t>Representation</a:t>
            </a:r>
            <a:endParaRPr lang="nl-NL" sz="2700" b="1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426418" y="2744333"/>
            <a:ext cx="723246" cy="455836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779109" y="3217029"/>
            <a:ext cx="1933936" cy="54116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100" b="1">
                <a:solidFill>
                  <a:srgbClr val="3333CC"/>
                </a:solidFill>
                <a:latin typeface="Calibri" pitchFamily="34" charset="0"/>
              </a:rPr>
              <a:t>State, emotions</a:t>
            </a:r>
            <a:endParaRPr lang="nl-NL" sz="2700" b="1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392403" y="3823072"/>
            <a:ext cx="723247" cy="455836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737485" y="4324621"/>
            <a:ext cx="2033081" cy="53361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700" b="1">
                <a:solidFill>
                  <a:srgbClr val="3333CC"/>
                </a:solidFill>
                <a:latin typeface="Calibri" pitchFamily="34" charset="0"/>
              </a:rPr>
              <a:t>Physiology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3197943" y="788145"/>
            <a:ext cx="3034274" cy="5665192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 rot="16200000">
            <a:off x="2224840" y="3301698"/>
            <a:ext cx="3725713" cy="7459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 rot="16200000">
            <a:off x="3777855" y="3429931"/>
            <a:ext cx="1977628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2700" kern="10" spc="54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Delete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 rot="16200000">
            <a:off x="4143190" y="3505373"/>
            <a:ext cx="1981200" cy="31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27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Deform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 rot="16200000">
            <a:off x="4637260" y="3492190"/>
            <a:ext cx="1831181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</a:t>
            </a:r>
          </a:p>
        </p:txBody>
      </p:sp>
      <p:sp>
        <p:nvSpPr>
          <p:cNvPr id="10257" name="Rectangle 6"/>
          <p:cNvSpPr>
            <a:spLocks noChangeArrowheads="1"/>
          </p:cNvSpPr>
          <p:nvPr/>
        </p:nvSpPr>
        <p:spPr bwMode="auto">
          <a:xfrm>
            <a:off x="0" y="18198"/>
            <a:ext cx="9144000" cy="769946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3600" b="1" dirty="0">
                <a:solidFill>
                  <a:srgbClr val="0000FF"/>
                </a:solidFill>
              </a:rPr>
              <a:t>How do we Communicate?</a:t>
            </a:r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 rot="13739327">
            <a:off x="2514357" y="4621686"/>
            <a:ext cx="3228667" cy="519113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1611520">
            <a:off x="2747729" y="2391375"/>
            <a:ext cx="861937" cy="797719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350">
              <a:latin typeface="Calibri" pitchFamily="34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744893" y="2271155"/>
            <a:ext cx="825104" cy="2491008"/>
            <a:chOff x="3836" y="1814"/>
            <a:chExt cx="693" cy="1092"/>
          </a:xfrm>
        </p:grpSpPr>
        <p:sp>
          <p:nvSpPr>
            <p:cNvPr id="10263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latin typeface="Calibri" pitchFamily="34" charset="0"/>
              </a:endParaRPr>
            </a:p>
          </p:txBody>
        </p:sp>
        <p:sp>
          <p:nvSpPr>
            <p:cNvPr id="10264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latin typeface="Calibri" pitchFamily="34" charset="0"/>
              </a:endParaRPr>
            </a:p>
          </p:txBody>
        </p:sp>
        <p:sp>
          <p:nvSpPr>
            <p:cNvPr id="10265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latin typeface="Calibri" pitchFamily="34" charset="0"/>
              </a:endParaRPr>
            </a:p>
          </p:txBody>
        </p: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5A7A814B-EFED-42ED-B20F-3990653E82FC}"/>
              </a:ext>
            </a:extLst>
          </p:cNvPr>
          <p:cNvSpPr/>
          <p:nvPr/>
        </p:nvSpPr>
        <p:spPr>
          <a:xfrm>
            <a:off x="-1" y="723937"/>
            <a:ext cx="6232217" cy="553998"/>
          </a:xfrm>
          <a:prstGeom prst="rect">
            <a:avLst/>
          </a:prstGeom>
          <a:solidFill>
            <a:srgbClr val="FF9F9F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 r  a  i  n</a:t>
            </a:r>
            <a:endParaRPr lang="nl-NL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5195775" y="6304164"/>
            <a:ext cx="1889522" cy="5381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700" b="1">
                <a:solidFill>
                  <a:srgbClr val="FF0000"/>
                </a:solidFill>
                <a:latin typeface="Calibri" pitchFamily="34" charset="0"/>
              </a:rPr>
              <a:t>Behaviour</a:t>
            </a: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A864A158-AF12-41CD-8BAC-CFDF4DE9B3F7}"/>
              </a:ext>
            </a:extLst>
          </p:cNvPr>
          <p:cNvPicPr/>
          <p:nvPr/>
        </p:nvPicPr>
        <p:blipFill rotWithShape="1"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8286" y="828460"/>
            <a:ext cx="2285507" cy="5903732"/>
          </a:xfrm>
          <a:prstGeom prst="rect">
            <a:avLst/>
          </a:prstGeom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183946" y="2280618"/>
            <a:ext cx="1391840" cy="1078706"/>
            <a:chOff x="4579" y="1224"/>
            <a:chExt cx="1169" cy="906"/>
          </a:xfrm>
        </p:grpSpPr>
        <p:sp>
          <p:nvSpPr>
            <p:cNvPr id="10275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latin typeface="Calibri" pitchFamily="34" charset="0"/>
              </a:endParaRPr>
            </a:p>
          </p:txBody>
        </p:sp>
        <p:sp>
          <p:nvSpPr>
            <p:cNvPr id="10276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External</a:t>
              </a:r>
            </a:p>
            <a:p>
              <a:pPr algn="ctr"/>
              <a:r>
                <a:rPr lang="nl-NL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signal</a:t>
              </a:r>
            </a:p>
          </p:txBody>
        </p:sp>
      </p:grpSp>
      <p:sp>
        <p:nvSpPr>
          <p:cNvPr id="50" name="Rechthoek: afgeronde hoeken 49">
            <a:extLst>
              <a:ext uri="{FF2B5EF4-FFF2-40B4-BE49-F238E27FC236}">
                <a16:creationId xmlns:a16="http://schemas.microsoft.com/office/drawing/2014/main" id="{319E2A9A-7536-454D-A960-BC66CAE7A773}"/>
              </a:ext>
            </a:extLst>
          </p:cNvPr>
          <p:cNvSpPr/>
          <p:nvPr/>
        </p:nvSpPr>
        <p:spPr>
          <a:xfrm>
            <a:off x="7061839" y="3512081"/>
            <a:ext cx="933926" cy="310991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161925" algn="l"/>
              </a:tabLst>
            </a:pPr>
            <a:r>
              <a:rPr lang="en-GB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Observe</a:t>
            </a:r>
            <a:endParaRPr lang="nl-NL" sz="863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27D5885B-2E87-4327-AA8F-79E4187E1E30}"/>
              </a:ext>
            </a:extLst>
          </p:cNvPr>
          <p:cNvPicPr/>
          <p:nvPr/>
        </p:nvPicPr>
        <p:blipFill rotWithShape="1">
          <a:blip r:embed="rId3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05273">
            <a:off x="3587159" y="5738232"/>
            <a:ext cx="2338576" cy="997721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F339BF56-98C6-41A8-AA36-E23559400801}"/>
              </a:ext>
            </a:extLst>
          </p:cNvPr>
          <p:cNvPicPr/>
          <p:nvPr/>
        </p:nvPicPr>
        <p:blipFill rotWithShape="1"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1484" y="635927"/>
            <a:ext cx="2658066" cy="390527"/>
          </a:xfrm>
          <a:prstGeom prst="rect">
            <a:avLst/>
          </a:prstGeom>
        </p:spPr>
      </p:pic>
      <p:pic>
        <p:nvPicPr>
          <p:cNvPr id="1026" name="Picture 2" descr="Coronavirus Disease 2019 (COVID-19) | FDA">
            <a:extLst>
              <a:ext uri="{FF2B5EF4-FFF2-40B4-BE49-F238E27FC236}">
                <a16:creationId xmlns:a16="http://schemas.microsoft.com/office/drawing/2014/main" id="{322AAB1B-920A-4EFC-89AC-230C703CD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3172" y="1235158"/>
            <a:ext cx="1257370" cy="11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onavirus Disease 2019 (COVID-19) | FDA">
            <a:extLst>
              <a:ext uri="{FF2B5EF4-FFF2-40B4-BE49-F238E27FC236}">
                <a16:creationId xmlns:a16="http://schemas.microsoft.com/office/drawing/2014/main" id="{D8DEF3D6-D47B-43A9-8977-BE7632420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065" y="970101"/>
            <a:ext cx="980639" cy="138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85" grpId="0" animBg="1"/>
      <p:bldP spid="23578" grpId="0" animBg="1"/>
      <p:bldP spid="23584" grpId="0" animBg="1" autoUpdateAnimBg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404664"/>
            <a:ext cx="2941574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nl-NL" sz="4800" b="1" dirty="0" err="1">
                <a:solidFill>
                  <a:srgbClr val="0000FF"/>
                </a:solidFill>
              </a:rPr>
              <a:t>Perception</a:t>
            </a:r>
            <a:endParaRPr lang="nl-NL" sz="4800" dirty="0">
              <a:solidFill>
                <a:srgbClr val="0000FF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644008" y="404664"/>
            <a:ext cx="2942344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nl-NL" sz="4800" b="1" dirty="0" err="1">
                <a:solidFill>
                  <a:srgbClr val="0000FF"/>
                </a:solidFill>
              </a:rPr>
              <a:t>Projection</a:t>
            </a:r>
            <a:r>
              <a:rPr lang="nl-NL" sz="4800" b="1" dirty="0">
                <a:solidFill>
                  <a:srgbClr val="0000FF"/>
                </a:solidFill>
              </a:rPr>
              <a:t> </a:t>
            </a:r>
            <a:endParaRPr lang="nl-NL" sz="4800" dirty="0">
              <a:solidFill>
                <a:srgbClr val="0000FF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937144" y="404664"/>
            <a:ext cx="490840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=</a:t>
            </a:r>
            <a:endParaRPr lang="nl-NL" sz="4800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43434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1813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1403648" y="6093296"/>
            <a:ext cx="6561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Look from a different perspective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The six blinds: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The map is not the territory</a:t>
            </a:r>
            <a:endParaRPr lang="nl-NL" b="1" dirty="0">
              <a:solidFill>
                <a:srgbClr val="0000FF"/>
              </a:solidFill>
            </a:endParaRPr>
          </a:p>
        </p:txBody>
      </p:sp>
      <p:grpSp>
        <p:nvGrpSpPr>
          <p:cNvPr id="3" name="Groep 9"/>
          <p:cNvGrpSpPr/>
          <p:nvPr/>
        </p:nvGrpSpPr>
        <p:grpSpPr>
          <a:xfrm>
            <a:off x="478186" y="1253393"/>
            <a:ext cx="7982246" cy="5604607"/>
            <a:chOff x="478186" y="1253393"/>
            <a:chExt cx="7982246" cy="5604607"/>
          </a:xfrm>
        </p:grpSpPr>
        <p:pic>
          <p:nvPicPr>
            <p:cNvPr id="109570" name="Picture 2" descr="http://media-cache-ec4.pinterest.com/upload/232498399483799621_vgEAtrDH_c.jpg"/>
            <p:cNvPicPr>
              <a:picLocks noChangeAspect="1" noChangeArrowheads="1"/>
            </p:cNvPicPr>
            <p:nvPr/>
          </p:nvPicPr>
          <p:blipFill>
            <a:blip r:embed="rId2" r:link="rId3" cstate="screen">
              <a:lum bright="-2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86" y="1253393"/>
              <a:ext cx="7982246" cy="560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al 3"/>
            <p:cNvSpPr/>
            <p:nvPr/>
          </p:nvSpPr>
          <p:spPr>
            <a:xfrm>
              <a:off x="2483768" y="1412776"/>
              <a:ext cx="1008112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Ovaal 4"/>
            <p:cNvSpPr/>
            <p:nvPr/>
          </p:nvSpPr>
          <p:spPr>
            <a:xfrm>
              <a:off x="683568" y="3429000"/>
              <a:ext cx="1008112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7452320" y="3284984"/>
              <a:ext cx="864096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5436096" y="2852936"/>
              <a:ext cx="93610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4499992" y="6093296"/>
              <a:ext cx="100811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2123728" y="6021288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1" name="Picture 2" descr="http://media-cache-ec4.pinterest.com/upload/232498399483799621_vgEAtrDH_c.jpg"/>
          <p:cNvPicPr>
            <a:picLocks noChangeAspect="1" noChangeArrowheads="1"/>
          </p:cNvPicPr>
          <p:nvPr/>
        </p:nvPicPr>
        <p:blipFill>
          <a:blip r:embed="rId4" r:link="rId3" cstate="screen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media-cache-ec4.pinterest.com/upload/232498399483799621_vgEAtrDH_c.jpg"/>
          <p:cNvPicPr>
            <a:picLocks noChangeAspect="1" noChangeArrowheads="1"/>
          </p:cNvPicPr>
          <p:nvPr/>
        </p:nvPicPr>
        <p:blipFill>
          <a:blip r:embed="rId5" r:link="rId3" cstate="screen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10081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media-cache-ec4.pinterest.com/upload/232498399483799621_vgEAtrDH_c.jpg"/>
          <p:cNvPicPr>
            <a:picLocks noChangeAspect="1" noChangeArrowheads="1"/>
          </p:cNvPicPr>
          <p:nvPr/>
        </p:nvPicPr>
        <p:blipFill>
          <a:blip r:embed="rId6" r:link="rId3" cstate="screen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media-cache-ec4.pinterest.com/upload/232498399483799621_vgEAtrDH_c.jpg"/>
          <p:cNvPicPr>
            <a:picLocks noChangeAspect="1" noChangeArrowheads="1"/>
          </p:cNvPicPr>
          <p:nvPr/>
        </p:nvPicPr>
        <p:blipFill>
          <a:blip r:embed="rId7" r:link="rId3" cstate="screen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212976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media-cache-ec4.pinterest.com/upload/232498399483799621_vgEAtrDH_c.jpg"/>
          <p:cNvPicPr>
            <a:picLocks noChangeAspect="1" noChangeArrowheads="1"/>
          </p:cNvPicPr>
          <p:nvPr/>
        </p:nvPicPr>
        <p:blipFill>
          <a:blip r:embed="rId8" r:link="rId3" cstate="screen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5949280"/>
            <a:ext cx="115212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media-cache-ec4.pinterest.com/upload/232498399483799621_vgEAtrDH_c.jpg"/>
          <p:cNvPicPr>
            <a:picLocks noChangeAspect="1" noChangeArrowheads="1"/>
          </p:cNvPicPr>
          <p:nvPr/>
        </p:nvPicPr>
        <p:blipFill>
          <a:blip r:embed="rId9" r:link="rId3" cstate="screen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6084912"/>
            <a:ext cx="1008112" cy="7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74650" y="404813"/>
            <a:ext cx="8445500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How much can you focus at what you have?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Instead of focussing at what you miss?</a:t>
            </a:r>
          </a:p>
        </p:txBody>
      </p:sp>
      <p:pic>
        <p:nvPicPr>
          <p:cNvPr id="1026" name="Picture 2" descr="http://www.gamechangercoaches.com/wp-content/uploads/2012/10/nick-vujicic-closeup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42" y="1412776"/>
            <a:ext cx="8064500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5554</TotalTime>
  <Words>545</Words>
  <Application>Microsoft Office PowerPoint</Application>
  <PresentationFormat>Diavoorstelling (4:3)</PresentationFormat>
  <Paragraphs>146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Brush Script MT</vt:lpstr>
      <vt:lpstr>Calibri</vt:lpstr>
      <vt:lpstr>Cambria</vt:lpstr>
      <vt:lpstr>Times New Roman</vt:lpstr>
      <vt:lpstr>Zilla Slab</vt:lpstr>
      <vt:lpstr>Office-thema</vt:lpstr>
      <vt:lpstr>“Surviving Coronavirus Powerfully with NLP”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The six blinds:  The map is not the territory</vt:lpstr>
      <vt:lpstr>PowerPoint-presentatie</vt:lpstr>
      <vt:lpstr>PowerPoint-presentatie</vt:lpstr>
      <vt:lpstr>The three life questions أسئلة الحياة الثلاثة</vt:lpstr>
      <vt:lpstr>PowerPoint-presentatie</vt:lpstr>
      <vt:lpstr>Practice Three Life Questions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sytse tjallingii</cp:lastModifiedBy>
  <cp:revision>101</cp:revision>
  <dcterms:created xsi:type="dcterms:W3CDTF">2013-10-31T15:25:59Z</dcterms:created>
  <dcterms:modified xsi:type="dcterms:W3CDTF">2020-09-30T15:59:28Z</dcterms:modified>
</cp:coreProperties>
</file>