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8">
  <p:sldMasterIdLst>
    <p:sldMasterId id="2147483648" r:id="rId1"/>
  </p:sldMasterIdLst>
  <p:sldIdLst>
    <p:sldId id="311" r:id="rId2"/>
    <p:sldId id="312" r:id="rId3"/>
    <p:sldId id="313" r:id="rId4"/>
    <p:sldId id="348" r:id="rId5"/>
    <p:sldId id="351" r:id="rId6"/>
    <p:sldId id="352" r:id="rId7"/>
    <p:sldId id="353" r:id="rId8"/>
    <p:sldId id="354" r:id="rId9"/>
    <p:sldId id="358" r:id="rId10"/>
    <p:sldId id="367" r:id="rId11"/>
    <p:sldId id="384" r:id="rId12"/>
    <p:sldId id="368" r:id="rId13"/>
    <p:sldId id="369" r:id="rId14"/>
    <p:sldId id="359" r:id="rId15"/>
    <p:sldId id="386" r:id="rId16"/>
    <p:sldId id="388" r:id="rId17"/>
    <p:sldId id="364" r:id="rId18"/>
    <p:sldId id="387" r:id="rId19"/>
    <p:sldId id="360" r:id="rId20"/>
    <p:sldId id="390" r:id="rId21"/>
    <p:sldId id="361" r:id="rId22"/>
    <p:sldId id="365" r:id="rId23"/>
    <p:sldId id="389" r:id="rId24"/>
    <p:sldId id="363" r:id="rId25"/>
    <p:sldId id="370" r:id="rId26"/>
    <p:sldId id="371" r:id="rId27"/>
    <p:sldId id="372" r:id="rId28"/>
    <p:sldId id="375" r:id="rId29"/>
    <p:sldId id="373" r:id="rId30"/>
    <p:sldId id="377" r:id="rId31"/>
    <p:sldId id="385" r:id="rId32"/>
    <p:sldId id="374" r:id="rId33"/>
    <p:sldId id="376" r:id="rId34"/>
    <p:sldId id="378" r:id="rId35"/>
    <p:sldId id="379" r:id="rId36"/>
    <p:sldId id="391" r:id="rId37"/>
    <p:sldId id="380" r:id="rId38"/>
    <p:sldId id="381" r:id="rId39"/>
    <p:sldId id="382" r:id="rId40"/>
    <p:sldId id="383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DFD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ABED-9A3B-46B0-A60E-D8B87A95D2D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../video's/NVC/Compassionate%20Communication%20with%20Kids.flv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worldglobe+respe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-27384"/>
            <a:ext cx="3482605" cy="3096344"/>
          </a:xfrm>
          <a:prstGeom prst="rect">
            <a:avLst/>
          </a:prstGeom>
        </p:spPr>
      </p:pic>
      <p:sp>
        <p:nvSpPr>
          <p:cNvPr id="3075" name="Titel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to the NLP-course “Getting to know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your Unlimited Powers even better”</a:t>
            </a:r>
            <a:endParaRPr lang="nl-NL" dirty="0" smtClean="0">
              <a:solidFill>
                <a:srgbClr val="0033CC"/>
              </a:solidFill>
            </a:endParaRPr>
          </a:p>
        </p:txBody>
      </p:sp>
      <p:sp>
        <p:nvSpPr>
          <p:cNvPr id="3076" name="Ondertitel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46456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Dar al Amal, Ramallah, Palestine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fifth  </a:t>
            </a:r>
            <a:r>
              <a:rPr lang="en-US" sz="2800" dirty="0" smtClean="0">
                <a:solidFill>
                  <a:srgbClr val="0033CC"/>
                </a:solidFill>
              </a:rPr>
              <a:t>day </a:t>
            </a:r>
            <a:r>
              <a:rPr lang="en-US" sz="2800" dirty="0" smtClean="0">
                <a:solidFill>
                  <a:srgbClr val="0033CC"/>
                </a:solidFill>
              </a:rPr>
              <a:t>Thursday 26 </a:t>
            </a:r>
            <a:r>
              <a:rPr lang="en-US" sz="2800" dirty="0" smtClean="0">
                <a:solidFill>
                  <a:srgbClr val="0033CC"/>
                </a:solidFill>
              </a:rPr>
              <a:t>October 2016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Trainers: Sytse and Marlies Tjallingii</a:t>
            </a:r>
          </a:p>
          <a:p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3077" name="Rechthoek 4"/>
          <p:cNvSpPr>
            <a:spLocks noChangeArrowheads="1"/>
          </p:cNvSpPr>
          <p:nvPr/>
        </p:nvSpPr>
        <p:spPr bwMode="auto">
          <a:xfrm>
            <a:off x="4241572" y="1772816"/>
            <a:ext cx="34267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6000" b="1" dirty="0" err="1" smtClean="0">
                <a:solidFill>
                  <a:srgbClr val="0033CC"/>
                </a:solidFill>
              </a:rPr>
              <a:t>Welcome</a:t>
            </a:r>
            <a:r>
              <a:rPr lang="nl-NL" sz="6000" b="1" dirty="0" smtClean="0">
                <a:solidFill>
                  <a:srgbClr val="0033CC"/>
                </a:solidFill>
              </a:rPr>
              <a:t>!</a:t>
            </a:r>
            <a:endParaRPr lang="nl-NL" sz="2800" b="1" dirty="0">
              <a:solidFill>
                <a:srgbClr val="0033CC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0" y="44624"/>
            <a:ext cx="2952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7200" dirty="0" smtClean="0">
                <a:solidFill>
                  <a:srgbClr val="0000FF"/>
                </a:solidFill>
              </a:rPr>
              <a:t>مرحبا</a:t>
            </a:r>
            <a:endParaRPr lang="nl-NL" sz="11500" dirty="0">
              <a:solidFill>
                <a:srgbClr val="0000FF"/>
              </a:solidFill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971600" y="3863503"/>
            <a:ext cx="8064896" cy="1509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1"/>
            <a:r>
              <a:rPr lang="ar-AE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دورة في البرمجة اللغوية العصبية</a:t>
            </a:r>
            <a:endParaRPr lang="nl-NL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707904" y="1052736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b="1" dirty="0" smtClean="0">
                <a:solidFill>
                  <a:srgbClr val="0000FF"/>
                </a:solidFill>
              </a:rPr>
              <a:t>إمكانيات غير محدودة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ctrTitle"/>
          </p:nvPr>
        </p:nvSpPr>
        <p:spPr>
          <a:xfrm>
            <a:off x="-36512" y="1"/>
            <a:ext cx="9180512" cy="230663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Milton Model: Language </a:t>
            </a:r>
            <a:r>
              <a:rPr lang="en-US" sz="4800" b="1" dirty="0" err="1" smtClean="0">
                <a:solidFill>
                  <a:srgbClr val="0000FF"/>
                </a:solidFill>
              </a:rPr>
              <a:t>paterns</a:t>
            </a:r>
            <a:r>
              <a:rPr lang="en-US" sz="4800" b="1" dirty="0" smtClean="0">
                <a:solidFill>
                  <a:srgbClr val="0000FF"/>
                </a:solidFill>
              </a:rPr>
              <a:t/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motivational language</a:t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>to fill </a:t>
            </a:r>
            <a:r>
              <a:rPr lang="en-US" sz="3200" b="1" i="1" dirty="0" smtClean="0">
                <a:solidFill>
                  <a:srgbClr val="FF0000"/>
                </a:solidFill>
              </a:rPr>
              <a:t>the listener with own positive thoughts</a:t>
            </a:r>
            <a:endParaRPr lang="en-US" sz="4800" b="1" i="1" dirty="0" smtClean="0">
              <a:solidFill>
                <a:srgbClr val="FF0000"/>
              </a:solidFill>
            </a:endParaRPr>
          </a:p>
        </p:txBody>
      </p:sp>
      <p:pic>
        <p:nvPicPr>
          <p:cNvPr id="26627" name="Picture 2" descr="http://advancedericksonianhypnotherapy.com/images/milton-erickson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4107"/>
            <a:ext cx="2771800" cy="403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corvalancoaching.com/sites/default/files/richard-bandler-portrai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0538" y="2204864"/>
            <a:ext cx="230346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4284663" y="2905125"/>
            <a:ext cx="249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Richard </a:t>
            </a:r>
            <a:r>
              <a:rPr lang="nl-NL" sz="2800" dirty="0" err="1">
                <a:solidFill>
                  <a:srgbClr val="0000FF"/>
                </a:solidFill>
              </a:rPr>
              <a:t>Bandler</a:t>
            </a: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6" name="Picture 6" descr="http://www.originalnlp.com/Portals/0/JohnGrinder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9925" y="4481513"/>
            <a:ext cx="1952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4572000" y="5732463"/>
            <a:ext cx="206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0000FF"/>
                </a:solidFill>
              </a:rPr>
              <a:t>John Grinder</a:t>
            </a:r>
          </a:p>
        </p:txBody>
      </p:sp>
      <p:sp>
        <p:nvSpPr>
          <p:cNvPr id="8" name="PIJL-RECHTS 7"/>
          <p:cNvSpPr/>
          <p:nvPr/>
        </p:nvSpPr>
        <p:spPr>
          <a:xfrm>
            <a:off x="2627784" y="4013995"/>
            <a:ext cx="2565671" cy="5034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/>
              <a:t>By</a:t>
            </a:r>
            <a:r>
              <a:rPr lang="nl-NL" dirty="0"/>
              <a:t>  </a:t>
            </a:r>
            <a:r>
              <a:rPr lang="nl-NL" dirty="0" err="1"/>
              <a:t>modelling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0033CC"/>
                </a:solidFill>
              </a:rPr>
              <a:t>Milton Erickson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43010" name="Picture 2" descr="Afbeeldingsresultaat voor Milton Erickson"/>
          <p:cNvPicPr>
            <a:picLocks noChangeAspect="1" noChangeArrowheads="1"/>
          </p:cNvPicPr>
          <p:nvPr/>
        </p:nvPicPr>
        <p:blipFill>
          <a:blip r:embed="rId2" cstate="print"/>
          <a:srcRect r="54298" b="30591"/>
          <a:stretch>
            <a:fillRect/>
          </a:stretch>
        </p:blipFill>
        <p:spPr bwMode="auto">
          <a:xfrm>
            <a:off x="0" y="1533525"/>
            <a:ext cx="3203848" cy="3695675"/>
          </a:xfrm>
          <a:prstGeom prst="rect">
            <a:avLst/>
          </a:prstGeom>
          <a:noFill/>
        </p:spPr>
      </p:pic>
      <p:pic>
        <p:nvPicPr>
          <p:cNvPr id="43012" name="Picture 4" descr="Afbeeldingsresultaat voor Milton Erickso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6353" t="5049" b="78362"/>
          <a:stretch>
            <a:fillRect/>
          </a:stretch>
        </p:blipFill>
        <p:spPr bwMode="auto">
          <a:xfrm>
            <a:off x="3347863" y="1484784"/>
            <a:ext cx="5737185" cy="1656184"/>
          </a:xfrm>
          <a:prstGeom prst="rect">
            <a:avLst/>
          </a:prstGeom>
          <a:noFill/>
        </p:spPr>
      </p:pic>
      <p:pic>
        <p:nvPicPr>
          <p:cNvPr id="6" name="Picture 4" descr="Afbeeldingsresultaat voor Milton Erickso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6353" t="22991" b="56723"/>
          <a:stretch>
            <a:fillRect/>
          </a:stretch>
        </p:blipFill>
        <p:spPr bwMode="auto">
          <a:xfrm>
            <a:off x="3275855" y="3140968"/>
            <a:ext cx="5915675" cy="2088232"/>
          </a:xfrm>
          <a:prstGeom prst="rect">
            <a:avLst/>
          </a:prstGeom>
          <a:noFill/>
        </p:spPr>
      </p:pic>
      <p:pic>
        <p:nvPicPr>
          <p:cNvPr id="7" name="Picture 4" descr="Afbeeldingsresultaat voor Milton Erickso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6353" t="44629" b="35085"/>
          <a:stretch>
            <a:fillRect/>
          </a:stretch>
        </p:blipFill>
        <p:spPr bwMode="auto">
          <a:xfrm>
            <a:off x="3203848" y="5229200"/>
            <a:ext cx="5940152" cy="1628800"/>
          </a:xfrm>
          <a:prstGeom prst="rect">
            <a:avLst/>
          </a:prstGeom>
          <a:noFill/>
        </p:spPr>
      </p:pic>
      <p:pic>
        <p:nvPicPr>
          <p:cNvPr id="8" name="Picture 4" descr="Afbeeldingsresultaat voor Milton Erickson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6353" t="72725" b="22109"/>
          <a:stretch>
            <a:fillRect/>
          </a:stretch>
        </p:blipFill>
        <p:spPr bwMode="auto">
          <a:xfrm>
            <a:off x="-36512" y="6021288"/>
            <a:ext cx="3168352" cy="526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hange will lead to insight far more often than insight will lead to change. Milton Erickson, M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0" y="36561"/>
            <a:ext cx="9144000" cy="68214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CC"/>
                </a:solidFill>
              </a:rPr>
              <a:t>Examples of Milton language:</a:t>
            </a:r>
            <a:endParaRPr lang="nl-NL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33CC"/>
                </a:solidFill>
              </a:rPr>
              <a:t> This is easy, isn’t it? (Tag question)</a:t>
            </a:r>
            <a:endParaRPr lang="nl-NL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What is interesting is, when did you last learn so easily? (embedded commands)</a:t>
            </a:r>
            <a:endParaRPr lang="nl-NL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Would you like to order it in blue or in green? (double binds)</a:t>
            </a:r>
            <a:endParaRPr lang="nl-NL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Some day, we’ll all be free.</a:t>
            </a:r>
            <a:endParaRPr lang="nl-NL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Things can go only better.</a:t>
            </a:r>
            <a:endParaRPr lang="nl-NL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I have a dream.</a:t>
            </a:r>
            <a:endParaRPr lang="nl-NL" dirty="0" smtClean="0">
              <a:solidFill>
                <a:srgbClr val="0033CC"/>
              </a:solidFill>
            </a:endParaRPr>
          </a:p>
          <a:p>
            <a:endParaRPr lang="nl-NL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1857893"/>
            <a:ext cx="9144000" cy="327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1. Distortions in the Milton model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Distortions are language constructions which are far from the reality, or you may say easily to reframe to a more realistic version.</a:t>
            </a:r>
            <a:endParaRPr kumimoji="0" lang="en-US" sz="3600" b="1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20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483768" y="0"/>
            <a:ext cx="41769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4800" b="1" dirty="0" err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nl-NL" sz="4800" b="1" dirty="0" err="1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ilton</a:t>
            </a:r>
            <a:r>
              <a:rPr lang="nl-NL" sz="4800" b="1" dirty="0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4800" b="1" dirty="0" err="1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patterns</a:t>
            </a:r>
            <a:endParaRPr lang="en-US" sz="4800" b="1" dirty="0" smtClean="0" bmk="">
              <a:solidFill>
                <a:srgbClr val="0033CC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1904064"/>
            <a:ext cx="9144000" cy="317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Mind reading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 guess what could be the thoughts in the other’s mind, and of course it’s a guess.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483768" y="0"/>
            <a:ext cx="5672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4800" b="1" dirty="0" err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nl-NL" sz="4800" b="1" dirty="0" err="1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ilton</a:t>
            </a:r>
            <a:r>
              <a:rPr lang="nl-NL" sz="4800" b="1" dirty="0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4800" b="1" dirty="0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Distortions</a:t>
            </a:r>
            <a:r>
              <a:rPr lang="nl-NL" sz="4800" b="1" dirty="0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 (1)</a:t>
            </a:r>
            <a:endParaRPr lang="en-US" sz="4800" b="1" dirty="0" smtClean="0" bmk="">
              <a:solidFill>
                <a:srgbClr val="0033CC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903789"/>
            <a:ext cx="9144000" cy="51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Mind reading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sz="14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"You are curious what you will get out of this learning”. </a:t>
            </a:r>
            <a:endParaRPr kumimoji="0" lang="nl-NL" sz="14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1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suggestion creates curiosity, even if it was not there before.</a:t>
            </a:r>
            <a:endParaRPr kumimoji="0" lang="nl-NL" sz="1400" b="0" i="1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“You don't know yet, what the next minute will bring”</a:t>
            </a:r>
            <a:endParaRPr kumimoji="0" lang="nl-NL" sz="14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1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creates openness</a:t>
            </a:r>
            <a:endParaRPr kumimoji="0" lang="nl-NL" sz="1400" b="0" i="1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“At the same time you know, that you are still going to learn more."</a:t>
            </a:r>
            <a:endParaRPr kumimoji="0" lang="nl-NL" sz="14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1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suggests that you are coming into a learning state.</a:t>
            </a:r>
            <a:endParaRPr kumimoji="0" lang="nl-NL" sz="1400" b="0" i="1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"You know what I mean."</a:t>
            </a:r>
            <a:endParaRPr kumimoji="0" lang="nl-NL" sz="14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1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suggests that you understand everything I said.</a:t>
            </a:r>
            <a:endParaRPr kumimoji="0" lang="nl-NL" sz="1400" b="0" i="1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483768" y="0"/>
            <a:ext cx="5672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4800" b="1" dirty="0" err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nl-NL" sz="4800" b="1" dirty="0" err="1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ilton</a:t>
            </a:r>
            <a:r>
              <a:rPr lang="nl-NL" sz="4800" b="1" dirty="0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4800" b="1" dirty="0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Distortions</a:t>
            </a:r>
            <a:r>
              <a:rPr lang="nl-NL" sz="4800" b="1" dirty="0" smtClean="0" bmk="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 (1)</a:t>
            </a:r>
            <a:endParaRPr lang="en-US" sz="4800" b="1" dirty="0" smtClean="0" bmk="">
              <a:solidFill>
                <a:srgbClr val="0033CC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Milton Distortions (1)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07293"/>
            <a:ext cx="8748464" cy="1933675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 smtClean="0" bmk="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Cause </a:t>
            </a:r>
            <a:r>
              <a:rPr lang="en-US" sz="4000" b="1" dirty="0" smtClean="0" bmk="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and effect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You make a causal relation between two phenomenon’s which is not proved, but seems likely. </a:t>
            </a:r>
            <a:endParaRPr lang="en-US" sz="4000" dirty="0" smtClean="0" bmk="">
              <a:solidFill>
                <a:srgbClr val="0033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40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causes B. </a:t>
            </a:r>
            <a:endParaRPr lang="nl-NL" sz="20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Milton pattern Cause and Effect (2)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07293"/>
            <a:ext cx="8424936" cy="5462067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Examples: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l-NL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While you are sitting here you can already imagine how this will change the way you are working”</a:t>
            </a:r>
            <a:endParaRPr lang="nl-NL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i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Suggestion </a:t>
            </a:r>
            <a:r>
              <a:rPr lang="en-US" sz="2800" i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is: Sitting </a:t>
            </a:r>
            <a:r>
              <a:rPr lang="en-US" sz="2800" i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here causes </a:t>
            </a:r>
            <a:r>
              <a:rPr lang="en-US" sz="2800" i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change in </a:t>
            </a:r>
            <a:r>
              <a:rPr lang="en-US" sz="2800" i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working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l-NL" sz="1400" i="1" dirty="0" smtClean="0" bmk="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lang="en-US" sz="2800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While you practice the new skills with your colleagues, you can get an idea of how that translates into your reality."</a:t>
            </a:r>
            <a:endParaRPr lang="nl-NL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i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Suggestion </a:t>
            </a:r>
            <a:r>
              <a:rPr lang="en-US" sz="2800" i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is: Practice causes translation in your reality</a:t>
            </a:r>
            <a:r>
              <a:rPr lang="en-US" sz="2800" i="1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l-NL" sz="14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t" hangingPunct="1"/>
            <a:r>
              <a:rPr lang="en-US" b="1" dirty="0" smtClean="0">
                <a:solidFill>
                  <a:srgbClr val="0033CC"/>
                </a:solidFill>
              </a:rPr>
              <a:t>Milton </a:t>
            </a:r>
            <a:r>
              <a:rPr lang="en-US" b="1" dirty="0" smtClean="0">
                <a:solidFill>
                  <a:srgbClr val="0033CC"/>
                </a:solidFill>
              </a:rPr>
              <a:t>language (3)</a:t>
            </a:r>
            <a:r>
              <a:rPr lang="en-US" b="1" dirty="0" smtClean="0">
                <a:solidFill>
                  <a:srgbClr val="0033CC"/>
                </a:solidFill>
              </a:rPr>
              <a:t/>
            </a:r>
            <a:br>
              <a:rPr lang="en-US" b="1" dirty="0" smtClean="0">
                <a:solidFill>
                  <a:srgbClr val="0033CC"/>
                </a:solidFill>
              </a:rPr>
            </a:br>
            <a:r>
              <a:rPr lang="en-US" b="1" dirty="0" smtClean="0">
                <a:solidFill>
                  <a:srgbClr val="0033CC"/>
                </a:solidFill>
              </a:rPr>
              <a:t>Deletions</a:t>
            </a:r>
            <a:endParaRPr lang="nl-NL" b="1" dirty="0" smtClean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2204864"/>
            <a:ext cx="9036496" cy="4824536"/>
          </a:xfrm>
        </p:spPr>
        <p:txBody>
          <a:bodyPr/>
          <a:lstStyle/>
          <a:p>
            <a:pPr>
              <a:buNone/>
            </a:pPr>
            <a:r>
              <a:rPr lang="nl-NL" sz="2800" dirty="0" err="1" smtClean="0">
                <a:solidFill>
                  <a:srgbClr val="0033CC"/>
                </a:solidFill>
              </a:rPr>
              <a:t>Deleting</a:t>
            </a:r>
            <a:r>
              <a:rPr lang="nl-NL" sz="2800" dirty="0" smtClean="0">
                <a:solidFill>
                  <a:srgbClr val="0033CC"/>
                </a:solidFill>
              </a:rPr>
              <a:t> </a:t>
            </a:r>
            <a:r>
              <a:rPr lang="nl-NL" sz="2800" dirty="0" err="1" smtClean="0">
                <a:solidFill>
                  <a:srgbClr val="0033CC"/>
                </a:solidFill>
              </a:rPr>
              <a:t>information</a:t>
            </a:r>
            <a:r>
              <a:rPr lang="nl-NL" sz="2800" dirty="0" smtClean="0">
                <a:solidFill>
                  <a:srgbClr val="0033CC"/>
                </a:solidFill>
              </a:rPr>
              <a:t> is the most </a:t>
            </a:r>
            <a:r>
              <a:rPr lang="nl-NL" sz="2800" dirty="0" err="1" smtClean="0">
                <a:solidFill>
                  <a:srgbClr val="0033CC"/>
                </a:solidFill>
              </a:rPr>
              <a:t>useful</a:t>
            </a:r>
            <a:r>
              <a:rPr lang="nl-NL" sz="2800" dirty="0" smtClean="0">
                <a:solidFill>
                  <a:srgbClr val="0033CC"/>
                </a:solidFill>
              </a:rPr>
              <a:t> </a:t>
            </a:r>
            <a:r>
              <a:rPr lang="nl-NL" sz="2800" dirty="0" err="1" smtClean="0">
                <a:solidFill>
                  <a:srgbClr val="0033CC"/>
                </a:solidFill>
              </a:rPr>
              <a:t>for</a:t>
            </a:r>
            <a:r>
              <a:rPr lang="nl-NL" sz="2800" dirty="0" smtClean="0">
                <a:solidFill>
                  <a:srgbClr val="0033CC"/>
                </a:solidFill>
              </a:rPr>
              <a:t> </a:t>
            </a:r>
            <a:r>
              <a:rPr lang="nl-NL" sz="2800" dirty="0" err="1" smtClean="0">
                <a:solidFill>
                  <a:srgbClr val="0033CC"/>
                </a:solidFill>
              </a:rPr>
              <a:t>hypnotic</a:t>
            </a:r>
            <a:r>
              <a:rPr lang="nl-NL" sz="2800" dirty="0" smtClean="0">
                <a:solidFill>
                  <a:srgbClr val="0033CC"/>
                </a:solidFill>
              </a:rPr>
              <a:t> </a:t>
            </a:r>
            <a:r>
              <a:rPr lang="nl-NL" sz="2800" dirty="0" err="1" smtClean="0">
                <a:solidFill>
                  <a:srgbClr val="0033CC"/>
                </a:solidFill>
              </a:rPr>
              <a:t>purpose</a:t>
            </a:r>
            <a:endParaRPr lang="nl-NL" sz="28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nl-NL" sz="2800" dirty="0" err="1" smtClean="0">
                <a:solidFill>
                  <a:srgbClr val="0033CC"/>
                </a:solidFill>
              </a:rPr>
              <a:t>Process</a:t>
            </a:r>
            <a:r>
              <a:rPr lang="nl-NL" sz="2800" dirty="0" smtClean="0">
                <a:solidFill>
                  <a:srgbClr val="0033CC"/>
                </a:solidFill>
              </a:rPr>
              <a:t> </a:t>
            </a:r>
            <a:r>
              <a:rPr lang="nl-NL" sz="2800" dirty="0" err="1" smtClean="0">
                <a:solidFill>
                  <a:srgbClr val="0033CC"/>
                </a:solidFill>
              </a:rPr>
              <a:t>words</a:t>
            </a:r>
            <a:endParaRPr lang="nl-NL" sz="28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nl-NL" sz="2800" dirty="0" err="1" smtClean="0">
                <a:solidFill>
                  <a:srgbClr val="0033CC"/>
                </a:solidFill>
              </a:rPr>
              <a:t>Unspecified</a:t>
            </a:r>
            <a:r>
              <a:rPr lang="nl-NL" sz="2800" dirty="0" smtClean="0">
                <a:solidFill>
                  <a:srgbClr val="0033CC"/>
                </a:solidFill>
              </a:rPr>
              <a:t> </a:t>
            </a:r>
            <a:r>
              <a:rPr lang="nl-NL" sz="2800" dirty="0" err="1" smtClean="0">
                <a:solidFill>
                  <a:srgbClr val="0033CC"/>
                </a:solidFill>
              </a:rPr>
              <a:t>verbs</a:t>
            </a:r>
            <a:endParaRPr lang="nl-NL" sz="28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nl-NL" sz="2800" dirty="0" err="1" smtClean="0">
                <a:solidFill>
                  <a:srgbClr val="0033CC"/>
                </a:solidFill>
              </a:rPr>
              <a:t>Simple</a:t>
            </a:r>
            <a:r>
              <a:rPr lang="nl-NL" sz="2800" dirty="0" smtClean="0">
                <a:solidFill>
                  <a:srgbClr val="0033CC"/>
                </a:solidFill>
              </a:rPr>
              <a:t> </a:t>
            </a:r>
            <a:r>
              <a:rPr lang="nl-NL" sz="2800" dirty="0" err="1" smtClean="0">
                <a:solidFill>
                  <a:srgbClr val="0033CC"/>
                </a:solidFill>
              </a:rPr>
              <a:t>deletions</a:t>
            </a:r>
            <a:endParaRPr lang="nl-NL" sz="28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nl-NL" sz="2800" dirty="0" smtClean="0">
                <a:solidFill>
                  <a:srgbClr val="0033CC"/>
                </a:solidFill>
              </a:rPr>
              <a:t>Object is absent</a:t>
            </a:r>
          </a:p>
          <a:p>
            <a:pPr>
              <a:buNone/>
            </a:pPr>
            <a:r>
              <a:rPr lang="nl-NL" sz="2800" dirty="0" err="1" smtClean="0">
                <a:solidFill>
                  <a:srgbClr val="0033CC"/>
                </a:solidFill>
              </a:rPr>
              <a:t>Tag</a:t>
            </a:r>
            <a:r>
              <a:rPr lang="nl-NL" sz="2800" dirty="0" smtClean="0">
                <a:solidFill>
                  <a:srgbClr val="0033CC"/>
                </a:solidFill>
              </a:rPr>
              <a:t> </a:t>
            </a:r>
            <a:r>
              <a:rPr lang="nl-NL" sz="2800" dirty="0" err="1" smtClean="0">
                <a:solidFill>
                  <a:srgbClr val="0033CC"/>
                </a:solidFill>
              </a:rPr>
              <a:t>questions</a:t>
            </a:r>
            <a:endParaRPr lang="nl-NL" sz="28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nl-NL" sz="2800" dirty="0" err="1" smtClean="0">
                <a:solidFill>
                  <a:srgbClr val="0033CC"/>
                </a:solidFill>
              </a:rPr>
              <a:t>Comparisons</a:t>
            </a:r>
            <a:endParaRPr lang="nl-NL" sz="28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nl-NL" sz="2800" dirty="0" err="1" smtClean="0">
                <a:solidFill>
                  <a:srgbClr val="0033CC"/>
                </a:solidFill>
              </a:rPr>
              <a:t>Untruth</a:t>
            </a:r>
            <a:endParaRPr lang="nl-NL" sz="28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3635896" y="1196752"/>
            <a:ext cx="4320480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Good and New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3500686"/>
            <a:ext cx="8229600" cy="338469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In pairs, 2 minutes each.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Focus at a recent situation which has given you a good/or new feeling. In which you felt energy, happiness or joy.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Share in the whole group the title of your experience and show your feelings at your face.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www.smacinternationals.com/images/new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1639" y="0"/>
            <a:ext cx="259236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2132856"/>
            <a:ext cx="1886719" cy="18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zonnevogel.nu/media/catalog/product/cache/1/image/9df78eab33525d08d6e5fb8d27136e95/z/o/zonnestra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635896" cy="306053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 rot="20772860">
            <a:off x="4260491" y="290713"/>
            <a:ext cx="2177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Energy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 rot="833493">
            <a:off x="5580323" y="2547613"/>
            <a:ext cx="112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t" hangingPunct="1"/>
            <a:r>
              <a:rPr lang="en-US" b="1" dirty="0" smtClean="0">
                <a:solidFill>
                  <a:srgbClr val="0033CC"/>
                </a:solidFill>
              </a:rPr>
              <a:t>Milton </a:t>
            </a:r>
            <a:r>
              <a:rPr lang="en-US" b="1" dirty="0" smtClean="0">
                <a:solidFill>
                  <a:srgbClr val="0033CC"/>
                </a:solidFill>
              </a:rPr>
              <a:t>language (3)</a:t>
            </a:r>
            <a:r>
              <a:rPr lang="en-US" b="1" dirty="0" smtClean="0">
                <a:solidFill>
                  <a:srgbClr val="0033CC"/>
                </a:solidFill>
              </a:rPr>
              <a:t/>
            </a:r>
            <a:br>
              <a:rPr lang="en-US" b="1" dirty="0" smtClean="0">
                <a:solidFill>
                  <a:srgbClr val="0033CC"/>
                </a:solidFill>
              </a:rPr>
            </a:br>
            <a:r>
              <a:rPr lang="en-US" b="1" dirty="0" smtClean="0">
                <a:solidFill>
                  <a:srgbClr val="0033CC"/>
                </a:solidFill>
              </a:rPr>
              <a:t>Deletions</a:t>
            </a:r>
            <a:endParaRPr lang="nl-NL" b="1" dirty="0" smtClean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55713"/>
            <a:ext cx="9036496" cy="5373687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 see that you are ready to listen </a:t>
            </a:r>
            <a:r>
              <a:rPr lang="en-US" sz="2800" i="1" dirty="0" smtClean="0">
                <a:solidFill>
                  <a:srgbClr val="FF0000"/>
                </a:solidFill>
              </a:rPr>
              <a:t>(simple deletion)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As you </a:t>
            </a:r>
            <a:r>
              <a:rPr lang="en-US" sz="2800" dirty="0" smtClean="0">
                <a:solidFill>
                  <a:srgbClr val="0033CC"/>
                </a:solidFill>
              </a:rPr>
              <a:t>may have attention you will learn more and more </a:t>
            </a:r>
            <a:r>
              <a:rPr lang="en-US" sz="2800" i="1" dirty="0" smtClean="0">
                <a:solidFill>
                  <a:srgbClr val="FF0000"/>
                </a:solidFill>
              </a:rPr>
              <a:t>(unspecified verbs)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There are people who are learning fast </a:t>
            </a:r>
            <a:r>
              <a:rPr lang="en-US" sz="2800" i="1" dirty="0" smtClean="0">
                <a:solidFill>
                  <a:srgbClr val="FF0000"/>
                </a:solidFill>
              </a:rPr>
              <a:t>(unspecified subject)</a:t>
            </a:r>
            <a:r>
              <a:rPr lang="en-GB" sz="2800" dirty="0" smtClean="0">
                <a:solidFill>
                  <a:srgbClr val="0033CC"/>
                </a:solidFill>
              </a:rPr>
              <a:t> </a:t>
            </a:r>
          </a:p>
          <a:p>
            <a:r>
              <a:rPr lang="en-GB" sz="2800" dirty="0" smtClean="0">
                <a:solidFill>
                  <a:srgbClr val="0033CC"/>
                </a:solidFill>
              </a:rPr>
              <a:t>You are feeling more and more curious </a:t>
            </a:r>
            <a:r>
              <a:rPr lang="en-GB" sz="2800" i="1" dirty="0" smtClean="0">
                <a:solidFill>
                  <a:srgbClr val="FF0000"/>
                </a:solidFill>
              </a:rPr>
              <a:t>(</a:t>
            </a:r>
            <a:r>
              <a:rPr lang="en-GB" sz="2800" i="1" dirty="0" smtClean="0">
                <a:solidFill>
                  <a:srgbClr val="FF0000"/>
                </a:solidFill>
              </a:rPr>
              <a:t>comparing)</a:t>
            </a:r>
            <a:endParaRPr lang="en-GB" sz="2800" i="1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0033CC"/>
                </a:solidFill>
              </a:rPr>
              <a:t>Remember that you have been through some tough times and survived them well </a:t>
            </a:r>
            <a:r>
              <a:rPr lang="en-GB" sz="2800" i="1" dirty="0" smtClean="0">
                <a:solidFill>
                  <a:srgbClr val="FF0000"/>
                </a:solidFill>
              </a:rPr>
              <a:t>(judgements)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0033CC"/>
                </a:solidFill>
              </a:rPr>
              <a:t>You are gaining new insights, building new friendships </a:t>
            </a:r>
            <a:r>
              <a:rPr lang="en-GB" sz="2800" i="1" dirty="0" smtClean="0">
                <a:solidFill>
                  <a:srgbClr val="FF0000"/>
                </a:solidFill>
              </a:rPr>
              <a:t>(nominalisations)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0033CC"/>
              </a:solidFill>
            </a:endParaRPr>
          </a:p>
          <a:p>
            <a:endParaRPr lang="nl-NL" sz="28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Milton </a:t>
            </a:r>
            <a:r>
              <a:rPr lang="en-US" b="1" dirty="0" smtClean="0">
                <a:solidFill>
                  <a:srgbClr val="0033CC"/>
                </a:solidFill>
              </a:rPr>
              <a:t>Language (4)</a:t>
            </a:r>
            <a:r>
              <a:rPr lang="en-US" b="1" dirty="0" smtClean="0">
                <a:solidFill>
                  <a:srgbClr val="0033CC"/>
                </a:solidFill>
              </a:rPr>
              <a:t/>
            </a:r>
            <a:br>
              <a:rPr lang="en-US" b="1" dirty="0" smtClean="0">
                <a:solidFill>
                  <a:srgbClr val="0033CC"/>
                </a:solidFill>
              </a:rPr>
            </a:br>
            <a:r>
              <a:rPr lang="en-US" b="1" dirty="0" err="1" smtClean="0">
                <a:solidFill>
                  <a:srgbClr val="0033CC"/>
                </a:solidFill>
              </a:rPr>
              <a:t>Generalisation</a:t>
            </a:r>
            <a:endParaRPr lang="nl-NL" b="1" dirty="0" smtClean="0">
              <a:solidFill>
                <a:srgbClr val="0033CC"/>
              </a:solidFill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755650" y="1916113"/>
            <a:ext cx="78486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</a:rPr>
              <a:t>You become more </a:t>
            </a:r>
            <a:r>
              <a:rPr lang="en-US" sz="3200" dirty="0" smtClean="0">
                <a:solidFill>
                  <a:srgbClr val="0033CC"/>
                </a:solidFill>
              </a:rPr>
              <a:t>successful, </a:t>
            </a:r>
            <a:r>
              <a:rPr lang="en-US" sz="3200" dirty="0">
                <a:solidFill>
                  <a:srgbClr val="0033CC"/>
                </a:solidFill>
              </a:rPr>
              <a:t>you will be able to discover new ways. </a:t>
            </a:r>
            <a:r>
              <a:rPr lang="en-US" sz="3200" i="1" dirty="0">
                <a:solidFill>
                  <a:srgbClr val="FF0000"/>
                </a:solidFill>
              </a:rPr>
              <a:t>(possibility)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</a:rPr>
              <a:t>You must take this forward where it has to go </a:t>
            </a:r>
            <a:r>
              <a:rPr lang="en-US" sz="3200" i="1" dirty="0">
                <a:solidFill>
                  <a:srgbClr val="FF0000"/>
                </a:solidFill>
              </a:rPr>
              <a:t>(necessity)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</a:rPr>
              <a:t>Every time you feel like this you will remember how important this is for you. </a:t>
            </a:r>
            <a:r>
              <a:rPr lang="en-US" sz="3200" i="1" dirty="0">
                <a:solidFill>
                  <a:srgbClr val="FF0000"/>
                </a:solidFill>
              </a:rPr>
              <a:t>(universals)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</a:rPr>
              <a:t>All the skills you need are easy for you to learn </a:t>
            </a:r>
            <a:r>
              <a:rPr lang="en-US" sz="3200" i="1" dirty="0">
                <a:solidFill>
                  <a:srgbClr val="FF0000"/>
                </a:solidFill>
              </a:rPr>
              <a:t>(universal)</a:t>
            </a:r>
          </a:p>
          <a:p>
            <a:pPr>
              <a:buFont typeface="Arial" pitchFamily="34" charset="0"/>
              <a:buChar char="•"/>
            </a:pPr>
            <a:endParaRPr lang="nl-NL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2" descr="http://rlv.zcache.nl/generalisaties_button-p145399469397922868en8be_2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619672" y="548680"/>
            <a:ext cx="5832647" cy="5837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Rapport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3000" y="2176264"/>
            <a:ext cx="6285384" cy="24768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Body language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Milton Language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Tonality matching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Pacing and leading</a:t>
            </a:r>
            <a:endParaRPr lang="en-US" b="1" dirty="0">
              <a:solidFill>
                <a:srgbClr val="0033CC"/>
              </a:solidFill>
            </a:endParaRPr>
          </a:p>
        </p:txBody>
      </p:sp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2454274" y="808732"/>
            <a:ext cx="5934220" cy="6004644"/>
            <a:chOff x="3376" y="4734"/>
            <a:chExt cx="5972" cy="6593"/>
          </a:xfrm>
        </p:grpSpPr>
        <p:cxnSp>
          <p:nvCxnSpPr>
            <p:cNvPr id="33795" name="AutoShape 3"/>
            <p:cNvCxnSpPr>
              <a:cxnSpLocks noChangeShapeType="1"/>
            </p:cNvCxnSpPr>
            <p:nvPr/>
          </p:nvCxnSpPr>
          <p:spPr bwMode="auto">
            <a:xfrm>
              <a:off x="5224" y="9865"/>
              <a:ext cx="0" cy="51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796" name="AutoShape 4"/>
            <p:cNvCxnSpPr>
              <a:cxnSpLocks noChangeShapeType="1"/>
            </p:cNvCxnSpPr>
            <p:nvPr/>
          </p:nvCxnSpPr>
          <p:spPr bwMode="auto">
            <a:xfrm>
              <a:off x="4714" y="9850"/>
              <a:ext cx="0" cy="51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33797" name="Group 5"/>
            <p:cNvGrpSpPr>
              <a:grpSpLocks/>
            </p:cNvGrpSpPr>
            <p:nvPr/>
          </p:nvGrpSpPr>
          <p:grpSpPr bwMode="auto">
            <a:xfrm>
              <a:off x="3376" y="4734"/>
              <a:ext cx="5972" cy="6593"/>
              <a:chOff x="3362" y="4734"/>
              <a:chExt cx="5972" cy="6593"/>
            </a:xfrm>
          </p:grpSpPr>
          <p:sp>
            <p:nvSpPr>
              <p:cNvPr id="33798" name="Text Box 6"/>
              <p:cNvSpPr txBox="1">
                <a:spLocks noChangeArrowheads="1"/>
              </p:cNvSpPr>
              <p:nvPr/>
            </p:nvSpPr>
            <p:spPr bwMode="auto">
              <a:xfrm>
                <a:off x="3362" y="10712"/>
                <a:ext cx="3420" cy="615"/>
              </a:xfrm>
              <a:prstGeom prst="rect">
                <a:avLst/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11880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Unused</a:t>
                </a: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resources</a:t>
                </a: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799" name="Group 7"/>
              <p:cNvGrpSpPr>
                <a:grpSpLocks/>
              </p:cNvGrpSpPr>
              <p:nvPr/>
            </p:nvGrpSpPr>
            <p:grpSpPr bwMode="auto">
              <a:xfrm>
                <a:off x="4487" y="5423"/>
                <a:ext cx="3315" cy="4695"/>
                <a:chOff x="4950" y="6420"/>
                <a:chExt cx="3315" cy="4695"/>
              </a:xfrm>
            </p:grpSpPr>
            <p:cxnSp>
              <p:nvCxnSpPr>
                <p:cNvPr id="33800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8235" y="6551"/>
                  <a:ext cx="15" cy="2925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01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7725" y="8266"/>
                  <a:ext cx="15" cy="93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33802" name="Freeform 10"/>
                <p:cNvSpPr>
                  <a:spLocks/>
                </p:cNvSpPr>
                <p:nvPr/>
              </p:nvSpPr>
              <p:spPr bwMode="auto">
                <a:xfrm>
                  <a:off x="4950" y="6420"/>
                  <a:ext cx="2791" cy="18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405"/>
                    </a:cxn>
                    <a:cxn ang="0">
                      <a:pos x="210" y="480"/>
                    </a:cxn>
                    <a:cxn ang="0">
                      <a:pos x="360" y="585"/>
                    </a:cxn>
                    <a:cxn ang="0">
                      <a:pos x="885" y="780"/>
                    </a:cxn>
                    <a:cxn ang="0">
                      <a:pos x="1200" y="855"/>
                    </a:cxn>
                    <a:cxn ang="0">
                      <a:pos x="1695" y="930"/>
                    </a:cxn>
                    <a:cxn ang="0">
                      <a:pos x="2460" y="1080"/>
                    </a:cxn>
                    <a:cxn ang="0">
                      <a:pos x="2730" y="1455"/>
                    </a:cxn>
                    <a:cxn ang="0">
                      <a:pos x="2790" y="1845"/>
                    </a:cxn>
                    <a:cxn ang="0">
                      <a:pos x="2745" y="1890"/>
                    </a:cxn>
                  </a:cxnLst>
                  <a:rect l="0" t="0" r="r" b="b"/>
                  <a:pathLst>
                    <a:path w="2791" h="1899">
                      <a:moveTo>
                        <a:pt x="0" y="0"/>
                      </a:moveTo>
                      <a:cubicBezTo>
                        <a:pt x="13" y="129"/>
                        <a:pt x="19" y="304"/>
                        <a:pt x="120" y="405"/>
                      </a:cubicBezTo>
                      <a:cubicBezTo>
                        <a:pt x="148" y="433"/>
                        <a:pt x="182" y="452"/>
                        <a:pt x="210" y="480"/>
                      </a:cubicBezTo>
                      <a:cubicBezTo>
                        <a:pt x="280" y="550"/>
                        <a:pt x="258" y="560"/>
                        <a:pt x="360" y="585"/>
                      </a:cubicBezTo>
                      <a:cubicBezTo>
                        <a:pt x="513" y="687"/>
                        <a:pt x="706" y="739"/>
                        <a:pt x="885" y="780"/>
                      </a:cubicBezTo>
                      <a:cubicBezTo>
                        <a:pt x="989" y="804"/>
                        <a:pt x="1094" y="838"/>
                        <a:pt x="1200" y="855"/>
                      </a:cubicBezTo>
                      <a:cubicBezTo>
                        <a:pt x="1365" y="881"/>
                        <a:pt x="1530" y="903"/>
                        <a:pt x="1695" y="930"/>
                      </a:cubicBezTo>
                      <a:cubicBezTo>
                        <a:pt x="1951" y="973"/>
                        <a:pt x="2213" y="998"/>
                        <a:pt x="2460" y="1080"/>
                      </a:cubicBezTo>
                      <a:cubicBezTo>
                        <a:pt x="2552" y="1172"/>
                        <a:pt x="2690" y="1334"/>
                        <a:pt x="2730" y="1455"/>
                      </a:cubicBezTo>
                      <a:cubicBezTo>
                        <a:pt x="2749" y="1587"/>
                        <a:pt x="2777" y="1712"/>
                        <a:pt x="2790" y="1845"/>
                      </a:cubicBezTo>
                      <a:cubicBezTo>
                        <a:pt x="2772" y="1899"/>
                        <a:pt x="2791" y="1890"/>
                        <a:pt x="2745" y="189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03" name="Freeform 11"/>
                <p:cNvSpPr>
                  <a:spLocks/>
                </p:cNvSpPr>
                <p:nvPr/>
              </p:nvSpPr>
              <p:spPr bwMode="auto">
                <a:xfrm>
                  <a:off x="5181" y="9210"/>
                  <a:ext cx="2593" cy="1665"/>
                </a:xfrm>
                <a:custGeom>
                  <a:avLst/>
                  <a:gdLst/>
                  <a:ahLst/>
                  <a:cxnLst>
                    <a:cxn ang="0">
                      <a:pos x="2559" y="0"/>
                    </a:cxn>
                    <a:cxn ang="0">
                      <a:pos x="2559" y="315"/>
                    </a:cxn>
                    <a:cxn ang="0">
                      <a:pos x="2544" y="390"/>
                    </a:cxn>
                    <a:cxn ang="0">
                      <a:pos x="2499" y="435"/>
                    </a:cxn>
                    <a:cxn ang="0">
                      <a:pos x="2469" y="480"/>
                    </a:cxn>
                    <a:cxn ang="0">
                      <a:pos x="2379" y="555"/>
                    </a:cxn>
                    <a:cxn ang="0">
                      <a:pos x="2349" y="600"/>
                    </a:cxn>
                    <a:cxn ang="0">
                      <a:pos x="2259" y="630"/>
                    </a:cxn>
                    <a:cxn ang="0">
                      <a:pos x="1734" y="795"/>
                    </a:cxn>
                    <a:cxn ang="0">
                      <a:pos x="564" y="915"/>
                    </a:cxn>
                    <a:cxn ang="0">
                      <a:pos x="339" y="960"/>
                    </a:cxn>
                    <a:cxn ang="0">
                      <a:pos x="249" y="990"/>
                    </a:cxn>
                    <a:cxn ang="0">
                      <a:pos x="204" y="1005"/>
                    </a:cxn>
                    <a:cxn ang="0">
                      <a:pos x="159" y="1065"/>
                    </a:cxn>
                    <a:cxn ang="0">
                      <a:pos x="114" y="1095"/>
                    </a:cxn>
                    <a:cxn ang="0">
                      <a:pos x="84" y="1185"/>
                    </a:cxn>
                    <a:cxn ang="0">
                      <a:pos x="9" y="1275"/>
                    </a:cxn>
                    <a:cxn ang="0">
                      <a:pos x="9" y="1665"/>
                    </a:cxn>
                  </a:cxnLst>
                  <a:rect l="0" t="0" r="r" b="b"/>
                  <a:pathLst>
                    <a:path w="2593" h="1665">
                      <a:moveTo>
                        <a:pt x="2559" y="0"/>
                      </a:moveTo>
                      <a:cubicBezTo>
                        <a:pt x="2593" y="136"/>
                        <a:pt x="2582" y="65"/>
                        <a:pt x="2559" y="315"/>
                      </a:cubicBezTo>
                      <a:cubicBezTo>
                        <a:pt x="2557" y="340"/>
                        <a:pt x="2555" y="367"/>
                        <a:pt x="2544" y="390"/>
                      </a:cubicBezTo>
                      <a:cubicBezTo>
                        <a:pt x="2535" y="409"/>
                        <a:pt x="2513" y="419"/>
                        <a:pt x="2499" y="435"/>
                      </a:cubicBezTo>
                      <a:cubicBezTo>
                        <a:pt x="2487" y="449"/>
                        <a:pt x="2482" y="467"/>
                        <a:pt x="2469" y="480"/>
                      </a:cubicBezTo>
                      <a:cubicBezTo>
                        <a:pt x="2351" y="598"/>
                        <a:pt x="2502" y="408"/>
                        <a:pt x="2379" y="555"/>
                      </a:cubicBezTo>
                      <a:cubicBezTo>
                        <a:pt x="2367" y="569"/>
                        <a:pt x="2364" y="590"/>
                        <a:pt x="2349" y="600"/>
                      </a:cubicBezTo>
                      <a:cubicBezTo>
                        <a:pt x="2322" y="617"/>
                        <a:pt x="2259" y="630"/>
                        <a:pt x="2259" y="630"/>
                      </a:cubicBezTo>
                      <a:cubicBezTo>
                        <a:pt x="2153" y="736"/>
                        <a:pt x="1876" y="779"/>
                        <a:pt x="1734" y="795"/>
                      </a:cubicBezTo>
                      <a:cubicBezTo>
                        <a:pt x="1344" y="838"/>
                        <a:pt x="956" y="887"/>
                        <a:pt x="564" y="915"/>
                      </a:cubicBezTo>
                      <a:cubicBezTo>
                        <a:pt x="489" y="930"/>
                        <a:pt x="412" y="938"/>
                        <a:pt x="339" y="960"/>
                      </a:cubicBezTo>
                      <a:cubicBezTo>
                        <a:pt x="309" y="969"/>
                        <a:pt x="279" y="980"/>
                        <a:pt x="249" y="990"/>
                      </a:cubicBezTo>
                      <a:cubicBezTo>
                        <a:pt x="234" y="995"/>
                        <a:pt x="204" y="1005"/>
                        <a:pt x="204" y="1005"/>
                      </a:cubicBezTo>
                      <a:cubicBezTo>
                        <a:pt x="189" y="1025"/>
                        <a:pt x="177" y="1047"/>
                        <a:pt x="159" y="1065"/>
                      </a:cubicBezTo>
                      <a:cubicBezTo>
                        <a:pt x="146" y="1078"/>
                        <a:pt x="124" y="1080"/>
                        <a:pt x="114" y="1095"/>
                      </a:cubicBezTo>
                      <a:cubicBezTo>
                        <a:pt x="97" y="1122"/>
                        <a:pt x="106" y="1163"/>
                        <a:pt x="84" y="1185"/>
                      </a:cubicBezTo>
                      <a:cubicBezTo>
                        <a:pt x="74" y="1195"/>
                        <a:pt x="11" y="1253"/>
                        <a:pt x="9" y="1275"/>
                      </a:cubicBezTo>
                      <a:cubicBezTo>
                        <a:pt x="0" y="1405"/>
                        <a:pt x="9" y="1535"/>
                        <a:pt x="9" y="1665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04" name="Freeform 12"/>
                <p:cNvSpPr>
                  <a:spLocks/>
                </p:cNvSpPr>
                <p:nvPr/>
              </p:nvSpPr>
              <p:spPr bwMode="auto">
                <a:xfrm>
                  <a:off x="5672" y="9450"/>
                  <a:ext cx="2593" cy="1665"/>
                </a:xfrm>
                <a:custGeom>
                  <a:avLst/>
                  <a:gdLst/>
                  <a:ahLst/>
                  <a:cxnLst>
                    <a:cxn ang="0">
                      <a:pos x="2559" y="0"/>
                    </a:cxn>
                    <a:cxn ang="0">
                      <a:pos x="2559" y="315"/>
                    </a:cxn>
                    <a:cxn ang="0">
                      <a:pos x="2544" y="390"/>
                    </a:cxn>
                    <a:cxn ang="0">
                      <a:pos x="2499" y="435"/>
                    </a:cxn>
                    <a:cxn ang="0">
                      <a:pos x="2469" y="480"/>
                    </a:cxn>
                    <a:cxn ang="0">
                      <a:pos x="2379" y="555"/>
                    </a:cxn>
                    <a:cxn ang="0">
                      <a:pos x="2349" y="600"/>
                    </a:cxn>
                    <a:cxn ang="0">
                      <a:pos x="2259" y="630"/>
                    </a:cxn>
                    <a:cxn ang="0">
                      <a:pos x="1734" y="795"/>
                    </a:cxn>
                    <a:cxn ang="0">
                      <a:pos x="564" y="915"/>
                    </a:cxn>
                    <a:cxn ang="0">
                      <a:pos x="339" y="960"/>
                    </a:cxn>
                    <a:cxn ang="0">
                      <a:pos x="249" y="990"/>
                    </a:cxn>
                    <a:cxn ang="0">
                      <a:pos x="204" y="1005"/>
                    </a:cxn>
                    <a:cxn ang="0">
                      <a:pos x="159" y="1065"/>
                    </a:cxn>
                    <a:cxn ang="0">
                      <a:pos x="114" y="1095"/>
                    </a:cxn>
                    <a:cxn ang="0">
                      <a:pos x="84" y="1185"/>
                    </a:cxn>
                    <a:cxn ang="0">
                      <a:pos x="9" y="1275"/>
                    </a:cxn>
                    <a:cxn ang="0">
                      <a:pos x="9" y="1665"/>
                    </a:cxn>
                  </a:cxnLst>
                  <a:rect l="0" t="0" r="r" b="b"/>
                  <a:pathLst>
                    <a:path w="2593" h="1665">
                      <a:moveTo>
                        <a:pt x="2559" y="0"/>
                      </a:moveTo>
                      <a:cubicBezTo>
                        <a:pt x="2593" y="136"/>
                        <a:pt x="2582" y="65"/>
                        <a:pt x="2559" y="315"/>
                      </a:cubicBezTo>
                      <a:cubicBezTo>
                        <a:pt x="2557" y="340"/>
                        <a:pt x="2555" y="367"/>
                        <a:pt x="2544" y="390"/>
                      </a:cubicBezTo>
                      <a:cubicBezTo>
                        <a:pt x="2535" y="409"/>
                        <a:pt x="2513" y="419"/>
                        <a:pt x="2499" y="435"/>
                      </a:cubicBezTo>
                      <a:cubicBezTo>
                        <a:pt x="2487" y="449"/>
                        <a:pt x="2482" y="467"/>
                        <a:pt x="2469" y="480"/>
                      </a:cubicBezTo>
                      <a:cubicBezTo>
                        <a:pt x="2351" y="598"/>
                        <a:pt x="2502" y="408"/>
                        <a:pt x="2379" y="555"/>
                      </a:cubicBezTo>
                      <a:cubicBezTo>
                        <a:pt x="2367" y="569"/>
                        <a:pt x="2364" y="590"/>
                        <a:pt x="2349" y="600"/>
                      </a:cubicBezTo>
                      <a:cubicBezTo>
                        <a:pt x="2322" y="617"/>
                        <a:pt x="2259" y="630"/>
                        <a:pt x="2259" y="630"/>
                      </a:cubicBezTo>
                      <a:cubicBezTo>
                        <a:pt x="2153" y="736"/>
                        <a:pt x="1876" y="779"/>
                        <a:pt x="1734" y="795"/>
                      </a:cubicBezTo>
                      <a:cubicBezTo>
                        <a:pt x="1344" y="838"/>
                        <a:pt x="956" y="887"/>
                        <a:pt x="564" y="915"/>
                      </a:cubicBezTo>
                      <a:cubicBezTo>
                        <a:pt x="489" y="930"/>
                        <a:pt x="412" y="938"/>
                        <a:pt x="339" y="960"/>
                      </a:cubicBezTo>
                      <a:cubicBezTo>
                        <a:pt x="309" y="969"/>
                        <a:pt x="279" y="980"/>
                        <a:pt x="249" y="990"/>
                      </a:cubicBezTo>
                      <a:cubicBezTo>
                        <a:pt x="234" y="995"/>
                        <a:pt x="204" y="1005"/>
                        <a:pt x="204" y="1005"/>
                      </a:cubicBezTo>
                      <a:cubicBezTo>
                        <a:pt x="189" y="1025"/>
                        <a:pt x="177" y="1047"/>
                        <a:pt x="159" y="1065"/>
                      </a:cubicBezTo>
                      <a:cubicBezTo>
                        <a:pt x="146" y="1078"/>
                        <a:pt x="124" y="1080"/>
                        <a:pt x="114" y="1095"/>
                      </a:cubicBezTo>
                      <a:cubicBezTo>
                        <a:pt x="97" y="1122"/>
                        <a:pt x="106" y="1163"/>
                        <a:pt x="84" y="1185"/>
                      </a:cubicBezTo>
                      <a:cubicBezTo>
                        <a:pt x="74" y="1195"/>
                        <a:pt x="11" y="1253"/>
                        <a:pt x="9" y="1275"/>
                      </a:cubicBezTo>
                      <a:cubicBezTo>
                        <a:pt x="0" y="1405"/>
                        <a:pt x="9" y="1535"/>
                        <a:pt x="9" y="1665"/>
                      </a:cubicBezTo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3805" name="AutoShape 13"/>
              <p:cNvCxnSpPr>
                <a:cxnSpLocks noChangeShapeType="1"/>
              </p:cNvCxnSpPr>
              <p:nvPr/>
            </p:nvCxnSpPr>
            <p:spPr bwMode="auto">
              <a:xfrm>
                <a:off x="6827" y="7043"/>
                <a:ext cx="0" cy="102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806" name="AutoShape 14"/>
              <p:cNvCxnSpPr>
                <a:cxnSpLocks noChangeShapeType="1"/>
              </p:cNvCxnSpPr>
              <p:nvPr/>
            </p:nvCxnSpPr>
            <p:spPr bwMode="auto">
              <a:xfrm>
                <a:off x="4733" y="6327"/>
                <a:ext cx="1059" cy="28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807" name="AutoShape 15"/>
              <p:cNvCxnSpPr>
                <a:cxnSpLocks noChangeShapeType="1"/>
              </p:cNvCxnSpPr>
              <p:nvPr/>
            </p:nvCxnSpPr>
            <p:spPr bwMode="auto">
              <a:xfrm>
                <a:off x="8102" y="5588"/>
                <a:ext cx="0" cy="102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33808" name="Group 16"/>
              <p:cNvGrpSpPr>
                <a:grpSpLocks/>
              </p:cNvGrpSpPr>
              <p:nvPr/>
            </p:nvGrpSpPr>
            <p:grpSpPr bwMode="auto">
              <a:xfrm>
                <a:off x="4162" y="4734"/>
                <a:ext cx="5172" cy="4226"/>
                <a:chOff x="4545" y="5835"/>
                <a:chExt cx="5172" cy="4226"/>
              </a:xfrm>
            </p:grpSpPr>
            <p:sp>
              <p:nvSpPr>
                <p:cNvPr id="3380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545" y="5835"/>
                  <a:ext cx="1838" cy="51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NL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 coach</a:t>
                  </a:r>
                  <a:endParaRPr kumimoji="0" lang="nl-NL" sz="18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8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815" y="5850"/>
                  <a:ext cx="1902" cy="51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NL" sz="2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 </a:t>
                  </a:r>
                  <a:r>
                    <a:rPr kumimoji="0" lang="nl-NL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client</a:t>
                  </a:r>
                  <a:endParaRPr kumimoji="0" lang="nl-NL" sz="44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8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670" y="7763"/>
                  <a:ext cx="1470" cy="6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NL" sz="2800" b="0" i="0" u="none" strike="noStrike" cap="none" normalizeH="0" baseline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pacing</a:t>
                  </a:r>
                  <a:endParaRPr kumimoji="0" lang="nl-NL" sz="4400" b="0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8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079" y="9582"/>
                  <a:ext cx="1245" cy="4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NL" sz="2400" b="0" i="0" u="none" strike="noStrike" cap="none" normalizeH="0" baseline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leading</a:t>
                  </a:r>
                  <a:endParaRPr kumimoji="0" lang="nl-NL" sz="4000" b="0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3813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70" y="9915"/>
                  <a:ext cx="1035" cy="146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sp>
        <p:nvSpPr>
          <p:cNvPr id="24" name="Rechthoek 23"/>
          <p:cNvSpPr/>
          <p:nvPr/>
        </p:nvSpPr>
        <p:spPr>
          <a:xfrm>
            <a:off x="1691680" y="1412776"/>
            <a:ext cx="6336704" cy="544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hoek 24"/>
          <p:cNvSpPr/>
          <p:nvPr/>
        </p:nvSpPr>
        <p:spPr>
          <a:xfrm>
            <a:off x="1763688" y="3140968"/>
            <a:ext cx="6336704" cy="3717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hoek 25"/>
          <p:cNvSpPr/>
          <p:nvPr/>
        </p:nvSpPr>
        <p:spPr>
          <a:xfrm>
            <a:off x="1979712" y="5157192"/>
            <a:ext cx="6336704" cy="185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93700" y="83671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-1962167">
            <a:off x="2025650" y="2452035"/>
            <a:ext cx="379413" cy="2762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235075" y="1845610"/>
            <a:ext cx="1147763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151063" y="266476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005138" y="348391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660775" y="430147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-1962167">
            <a:off x="1163638" y="1486835"/>
            <a:ext cx="37941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-1962167">
            <a:off x="3690938" y="4077635"/>
            <a:ext cx="379412" cy="2460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-1962167">
            <a:off x="2928938" y="3252135"/>
            <a:ext cx="379412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-2595379">
            <a:off x="4445000" y="4960285"/>
            <a:ext cx="37941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Tijdelijke aanduiding voor inhoud 3"/>
          <p:cNvSpPr txBox="1">
            <a:spLocks/>
          </p:cNvSpPr>
          <p:nvPr/>
        </p:nvSpPr>
        <p:spPr>
          <a:xfrm>
            <a:off x="4860032" y="5301208"/>
            <a:ext cx="4032448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would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case?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Afbeelding 20" descr="Ericks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1232235" cy="146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763688" y="980729"/>
            <a:ext cx="4608512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observe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came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place. (a)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339752" y="1700808"/>
            <a:ext cx="5060812" cy="2604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notice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are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looking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at me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which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means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have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attention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(b)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419872" y="2618363"/>
            <a:ext cx="5256584" cy="5226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imagine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that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ask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yourself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how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much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conversation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give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(c)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283968" y="3429001"/>
            <a:ext cx="4608512" cy="576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Everything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is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pointing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 the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direction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 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success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(d)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004048" y="4437112"/>
            <a:ext cx="3816424" cy="407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There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happen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beautiful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things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(e)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51520" y="4005064"/>
            <a:ext cx="2592288" cy="2448272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Milton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patterns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Factual observation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Cause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Result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Mind reading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Universal truth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Possibility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Presupposition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Afbeelding 28" descr="y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44624"/>
            <a:ext cx="3181350" cy="1588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giraffe1.jpg"/>
          <p:cNvPicPr>
            <a:picLocks noChangeAspect="1"/>
          </p:cNvPicPr>
          <p:nvPr/>
        </p:nvPicPr>
        <p:blipFill>
          <a:blip r:embed="rId2" cstate="print"/>
          <a:srcRect l="15581" r="16380"/>
          <a:stretch>
            <a:fillRect/>
          </a:stretch>
        </p:blipFill>
        <p:spPr bwMode="auto">
          <a:xfrm>
            <a:off x="6372225" y="2852738"/>
            <a:ext cx="24479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3" descr="marshall1 (1).jpg"/>
          <p:cNvPicPr>
            <a:picLocks noChangeAspect="1"/>
          </p:cNvPicPr>
          <p:nvPr/>
        </p:nvPicPr>
        <p:blipFill>
          <a:blip r:embed="rId3" cstate="print"/>
          <a:srcRect l="3777" r="3714" b="14030"/>
          <a:stretch>
            <a:fillRect/>
          </a:stretch>
        </p:blipFill>
        <p:spPr bwMode="auto">
          <a:xfrm>
            <a:off x="2483768" y="2060848"/>
            <a:ext cx="35290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50825" y="3789363"/>
            <a:ext cx="730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 err="1" smtClean="0">
                <a:latin typeface="Calibri" pitchFamily="34" charset="0"/>
              </a:rPr>
              <a:t>Jackal</a:t>
            </a:r>
            <a:endParaRPr lang="nl-NL" dirty="0">
              <a:latin typeface="Calibri" pitchFamily="34" charset="0"/>
            </a:endParaRP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6372200" y="2349500"/>
            <a:ext cx="252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33CC"/>
                </a:solidFill>
                <a:latin typeface="Calibri" pitchFamily="34" charset="0"/>
              </a:rPr>
              <a:t>´</a:t>
            </a:r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I´ 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messages</a:t>
            </a:r>
            <a:endParaRPr lang="nl-NL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9" name="Afbeelding 7" descr="jacka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3397" t="3638" r="8554" b="5418"/>
          <a:stretch>
            <a:fillRect/>
          </a:stretch>
        </p:blipFill>
        <p:spPr bwMode="auto">
          <a:xfrm>
            <a:off x="0" y="4948981"/>
            <a:ext cx="2802641" cy="19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8027988" y="3429000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Giraf</a:t>
            </a:r>
          </a:p>
        </p:txBody>
      </p:sp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0" y="2349500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´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You</a:t>
            </a:r>
            <a:r>
              <a:rPr lang="nl-NL" sz="2800" b="1" dirty="0" smtClean="0">
                <a:solidFill>
                  <a:srgbClr val="0033CC"/>
                </a:solidFill>
                <a:latin typeface="Calibri" pitchFamily="34" charset="0"/>
              </a:rPr>
              <a:t>´ </a:t>
            </a: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</a:rPr>
              <a:t>messages</a:t>
            </a:r>
            <a:endParaRPr lang="nl-NL" sz="2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419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5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Non- Violent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eacemaker.ch/design/Marshall_Rosenberg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Afbeelding 27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18214" t="82423" r="24174" b="4527"/>
          <a:stretch>
            <a:fillRect/>
          </a:stretch>
        </p:blipFill>
        <p:spPr bwMode="auto">
          <a:xfrm>
            <a:off x="0" y="5253038"/>
            <a:ext cx="536416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29388" t="16021" r="37106" b="80876"/>
          <a:stretch>
            <a:fillRect/>
          </a:stretch>
        </p:blipFill>
        <p:spPr bwMode="auto">
          <a:xfrm>
            <a:off x="6660232" y="44624"/>
            <a:ext cx="20517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kstvak 4"/>
          <p:cNvSpPr txBox="1">
            <a:spLocks noChangeArrowheads="1"/>
          </p:cNvSpPr>
          <p:nvPr/>
        </p:nvSpPr>
        <p:spPr bwMode="auto">
          <a:xfrm>
            <a:off x="467544" y="3140968"/>
            <a:ext cx="56867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Marshall Rosenberg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3200" b="1" dirty="0">
                <a:solidFill>
                  <a:srgbClr val="0033CC"/>
                </a:solidFill>
              </a:rPr>
              <a:t>Non-Violent Communication</a:t>
            </a:r>
            <a:endParaRPr lang="nl-NL" b="1" dirty="0">
              <a:solidFill>
                <a:srgbClr val="0033CC"/>
              </a:solidFill>
            </a:endParaRPr>
          </a:p>
        </p:txBody>
      </p:sp>
      <p:pic>
        <p:nvPicPr>
          <p:cNvPr id="13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t="8562" r="57666" b="84068"/>
          <a:stretch>
            <a:fillRect/>
          </a:stretch>
        </p:blipFill>
        <p:spPr bwMode="auto">
          <a:xfrm>
            <a:off x="6444208" y="332656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t="19124" r="54149" b="66141"/>
          <a:stretch>
            <a:fillRect/>
          </a:stretch>
        </p:blipFill>
        <p:spPr bwMode="auto">
          <a:xfrm>
            <a:off x="6300837" y="980728"/>
            <a:ext cx="28076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29388" t="34635" r="37106" b="62263"/>
          <a:stretch>
            <a:fillRect/>
          </a:stretch>
        </p:blipFill>
        <p:spPr bwMode="auto">
          <a:xfrm>
            <a:off x="6768752" y="2060848"/>
            <a:ext cx="20517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t="37737" r="55325" b="52957"/>
          <a:stretch>
            <a:fillRect/>
          </a:stretch>
        </p:blipFill>
        <p:spPr bwMode="auto">
          <a:xfrm>
            <a:off x="6300837" y="2348880"/>
            <a:ext cx="273565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29388" t="47820" r="37106" b="49078"/>
          <a:stretch>
            <a:fillRect/>
          </a:stretch>
        </p:blipFill>
        <p:spPr bwMode="auto">
          <a:xfrm>
            <a:off x="6768752" y="3284984"/>
            <a:ext cx="20517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t="50146" r="51797" b="39772"/>
          <a:stretch>
            <a:fillRect/>
          </a:stretch>
        </p:blipFill>
        <p:spPr bwMode="auto">
          <a:xfrm>
            <a:off x="6228829" y="3501008"/>
            <a:ext cx="29516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9397" t="62554" r="58853" b="29691"/>
          <a:stretch>
            <a:fillRect/>
          </a:stretch>
        </p:blipFill>
        <p:spPr bwMode="auto">
          <a:xfrm>
            <a:off x="6948264" y="5517232"/>
            <a:ext cx="2195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28212" t="69534" r="37106" b="26588"/>
          <a:stretch>
            <a:fillRect/>
          </a:stretch>
        </p:blipFill>
        <p:spPr bwMode="auto">
          <a:xfrm>
            <a:off x="6804248" y="5229200"/>
            <a:ext cx="21237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3517" t="72637" r="51797" b="19608"/>
          <a:stretch>
            <a:fillRect/>
          </a:stretch>
        </p:blipFill>
        <p:spPr bwMode="auto">
          <a:xfrm>
            <a:off x="6516216" y="6165304"/>
            <a:ext cx="27363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kstvak 21"/>
          <p:cNvSpPr txBox="1"/>
          <p:nvPr/>
        </p:nvSpPr>
        <p:spPr>
          <a:xfrm>
            <a:off x="6660232" y="4432756"/>
            <a:ext cx="2448272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kern="1600" dirty="0" smtClean="0">
                <a:solidFill>
                  <a:srgbClr val="0033CC"/>
                </a:solidFill>
              </a:rPr>
              <a:t>OPTIONS</a:t>
            </a:r>
            <a:endParaRPr lang="nl-NL" sz="1300" b="1" kern="1600" dirty="0">
              <a:solidFill>
                <a:srgbClr val="0033CC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588224" y="4705980"/>
            <a:ext cx="25202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5600" indent="-355600" algn="ctr"/>
            <a:r>
              <a:rPr lang="en-US" sz="1400" b="1" kern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 Which possibilities do you have to fulfill your needs?</a:t>
            </a:r>
            <a:endParaRPr lang="nl-NL" sz="1300" b="1" kern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5" descr="giraff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57150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148263" y="333375"/>
            <a:ext cx="3414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chemeClr val="accent6"/>
                </a:solidFill>
                <a:latin typeface="Arial" pitchFamily="34" charset="0"/>
              </a:rPr>
              <a:t>Non-violent Communication</a:t>
            </a:r>
            <a:endParaRPr lang="nl-NL" sz="3200" b="1" dirty="0">
              <a:solidFill>
                <a:schemeClr val="accent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792088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Nonviolent Communication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37" name="Tijdelijke aanduiding voor inhoud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4" name="Tabel 103"/>
          <p:cNvGraphicFramePr>
            <a:graphicFrameLocks noGrp="1"/>
          </p:cNvGraphicFramePr>
          <p:nvPr/>
        </p:nvGraphicFramePr>
        <p:xfrm>
          <a:off x="1715081" y="1207408"/>
          <a:ext cx="6169287" cy="853440"/>
        </p:xfrm>
        <a:graphic>
          <a:graphicData uri="http://schemas.openxmlformats.org/drawingml/2006/table">
            <a:tbl>
              <a:tblPr/>
              <a:tblGrid>
                <a:gridCol w="6169287"/>
              </a:tblGrid>
              <a:tr h="169205">
                <a:tc>
                  <a:txBody>
                    <a:bodyPr/>
                    <a:lstStyle/>
                    <a:p>
                      <a:pPr algn="ctr"/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Observe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Without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judgment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</a:p>
                    <a:p>
                      <a:pPr algn="ctr"/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hear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</a:p>
                  </a:txBody>
                  <a:tcPr marL="57574" marR="575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10" name="Afbeelding 3"/>
          <p:cNvSpPr>
            <a:spLocks noChangeAspect="1" noChangeArrowheads="1"/>
          </p:cNvSpPr>
          <p:nvPr/>
        </p:nvSpPr>
        <p:spPr bwMode="auto">
          <a:xfrm>
            <a:off x="2263775" y="0"/>
            <a:ext cx="81915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8" name="AutoShape 160"/>
          <p:cNvSpPr>
            <a:spLocks noChangeAspect="1" noChangeArrowheads="1"/>
          </p:cNvSpPr>
          <p:nvPr/>
        </p:nvSpPr>
        <p:spPr bwMode="auto">
          <a:xfrm>
            <a:off x="2295525" y="-127635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9" name="AutoShape 151"/>
          <p:cNvSpPr>
            <a:spLocks noChangeAspect="1" noChangeArrowheads="1"/>
          </p:cNvSpPr>
          <p:nvPr/>
        </p:nvSpPr>
        <p:spPr bwMode="auto">
          <a:xfrm>
            <a:off x="2295525" y="-168910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2" name="Afbeelding 5"/>
          <p:cNvSpPr>
            <a:spLocks noChangeAspect="1" noChangeArrowheads="1"/>
          </p:cNvSpPr>
          <p:nvPr/>
        </p:nvSpPr>
        <p:spPr bwMode="auto">
          <a:xfrm>
            <a:off x="2370138" y="-1801813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6" name="AutoShape 158"/>
          <p:cNvSpPr>
            <a:spLocks noChangeAspect="1" noChangeArrowheads="1"/>
          </p:cNvSpPr>
          <p:nvPr/>
        </p:nvSpPr>
        <p:spPr bwMode="auto">
          <a:xfrm>
            <a:off x="2368550" y="9525"/>
            <a:ext cx="715963" cy="5413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7" name="AutoShape 149"/>
          <p:cNvSpPr>
            <a:spLocks noChangeAspect="1" noChangeArrowheads="1"/>
          </p:cNvSpPr>
          <p:nvPr/>
        </p:nvSpPr>
        <p:spPr bwMode="auto">
          <a:xfrm>
            <a:off x="2371725" y="-168910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4" name="AutoShape 146"/>
          <p:cNvSpPr>
            <a:spLocks noChangeAspect="1" noChangeArrowheads="1"/>
          </p:cNvSpPr>
          <p:nvPr/>
        </p:nvSpPr>
        <p:spPr bwMode="auto">
          <a:xfrm>
            <a:off x="2371725" y="-324485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995936" y="76470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33CC"/>
                </a:solidFill>
              </a:rPr>
              <a:t>Giraf </a:t>
            </a:r>
            <a:r>
              <a:rPr lang="en-US" sz="2400" smtClean="0">
                <a:solidFill>
                  <a:srgbClr val="0033CC"/>
                </a:solidFill>
              </a:rPr>
              <a:t>Language</a:t>
            </a:r>
            <a:endParaRPr lang="en-US">
              <a:solidFill>
                <a:srgbClr val="0033CC"/>
              </a:solidFill>
            </a:endParaRPr>
          </a:p>
        </p:txBody>
      </p:sp>
      <p:pic>
        <p:nvPicPr>
          <p:cNvPr id="15" name="Afbeelding 6" descr="giraffe1.jpg"/>
          <p:cNvPicPr>
            <a:picLocks noChangeAspect="1"/>
          </p:cNvPicPr>
          <p:nvPr/>
        </p:nvPicPr>
        <p:blipFill>
          <a:blip r:embed="rId2" cstate="print"/>
          <a:srcRect l="15581" r="16380"/>
          <a:stretch>
            <a:fillRect/>
          </a:stretch>
        </p:blipFill>
        <p:spPr bwMode="auto">
          <a:xfrm flipH="1">
            <a:off x="6236" y="-27384"/>
            <a:ext cx="1613436" cy="283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el 17"/>
          <p:cNvGraphicFramePr>
            <a:graphicFrameLocks noGrp="1"/>
          </p:cNvGraphicFramePr>
          <p:nvPr/>
        </p:nvGraphicFramePr>
        <p:xfrm>
          <a:off x="1720940" y="2410772"/>
          <a:ext cx="6235436" cy="1018228"/>
        </p:xfrm>
        <a:graphic>
          <a:graphicData uri="http://schemas.openxmlformats.org/drawingml/2006/table">
            <a:tbl>
              <a:tblPr/>
              <a:tblGrid>
                <a:gridCol w="6235436"/>
              </a:tblGrid>
              <a:tr h="1018228">
                <a:tc>
                  <a:txBody>
                    <a:bodyPr/>
                    <a:lstStyle/>
                    <a:p>
                      <a:pPr algn="ctr"/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Recognize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Acknowledge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…”</a:t>
                      </a:r>
                      <a:endParaRPr lang="nl-NL"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el 18"/>
          <p:cNvGraphicFramePr>
            <a:graphicFrameLocks noGrp="1"/>
          </p:cNvGraphicFramePr>
          <p:nvPr/>
        </p:nvGraphicFramePr>
        <p:xfrm>
          <a:off x="1720940" y="3715305"/>
          <a:ext cx="6235436" cy="865823"/>
        </p:xfrm>
        <a:graphic>
          <a:graphicData uri="http://schemas.openxmlformats.org/drawingml/2006/table">
            <a:tbl>
              <a:tblPr/>
              <a:tblGrid>
                <a:gridCol w="6235436"/>
              </a:tblGrid>
              <a:tr h="859763">
                <a:tc>
                  <a:txBody>
                    <a:bodyPr/>
                    <a:lstStyle/>
                    <a:p>
                      <a:pPr algn="ctr"/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Acknowledge</a:t>
                      </a:r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Connect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…”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1718987" y="4790731"/>
          <a:ext cx="6237389" cy="798509"/>
        </p:xfrm>
        <a:graphic>
          <a:graphicData uri="http://schemas.openxmlformats.org/drawingml/2006/table">
            <a:tbl>
              <a:tblPr/>
              <a:tblGrid>
                <a:gridCol w="6237389"/>
              </a:tblGrid>
              <a:tr h="798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4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.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Options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Which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different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options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do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have to meet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your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needs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?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el 20"/>
          <p:cNvGraphicFramePr>
            <a:graphicFrameLocks noGrp="1"/>
          </p:cNvGraphicFramePr>
          <p:nvPr/>
        </p:nvGraphicFramePr>
        <p:xfrm>
          <a:off x="1717034" y="5805264"/>
          <a:ext cx="6311350" cy="976098"/>
        </p:xfrm>
        <a:graphic>
          <a:graphicData uri="http://schemas.openxmlformats.org/drawingml/2006/table">
            <a:tbl>
              <a:tblPr/>
              <a:tblGrid>
                <a:gridCol w="6311350"/>
              </a:tblGrid>
              <a:tr h="976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5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. Do a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request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or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 do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something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“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Could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do … ?”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“I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am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going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to do ..”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PIJL-OMLAAG 25"/>
          <p:cNvSpPr/>
          <p:nvPr/>
        </p:nvSpPr>
        <p:spPr>
          <a:xfrm>
            <a:off x="4644008" y="2132856"/>
            <a:ext cx="576064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JL-OMLAAG 27"/>
          <p:cNvSpPr/>
          <p:nvPr/>
        </p:nvSpPr>
        <p:spPr>
          <a:xfrm>
            <a:off x="4716016" y="3284984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JL-OMLAAG 28"/>
          <p:cNvSpPr/>
          <p:nvPr/>
        </p:nvSpPr>
        <p:spPr>
          <a:xfrm>
            <a:off x="4716016" y="4437112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JL-OMLAAG 29"/>
          <p:cNvSpPr/>
          <p:nvPr/>
        </p:nvSpPr>
        <p:spPr>
          <a:xfrm>
            <a:off x="4716016" y="5373216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-457200"/>
            <a:ext cx="91455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581900" cy="86407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Open Frame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6013" y="1239763"/>
            <a:ext cx="7127875" cy="29813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Questions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Experiences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Short stories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Share a real life-experience to reflect on what NLP can mean to it.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64257" y="4069506"/>
            <a:ext cx="7496175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Goal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: apply NLP in your own reality.</a:t>
            </a:r>
            <a:endParaRPr lang="nl-NL" sz="32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48263" y="333375"/>
            <a:ext cx="3414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chemeClr val="accent6"/>
                </a:solidFill>
                <a:latin typeface="Arial" pitchFamily="34" charset="0"/>
              </a:rPr>
              <a:t>Violent Communication</a:t>
            </a:r>
            <a:endParaRPr lang="nl-NL" sz="3200" b="1" dirty="0">
              <a:solidFill>
                <a:schemeClr val="accent6"/>
              </a:solidFill>
              <a:latin typeface="Arial" pitchFamily="34" charset="0"/>
            </a:endParaRPr>
          </a:p>
        </p:txBody>
      </p:sp>
      <p:pic>
        <p:nvPicPr>
          <p:cNvPr id="5123" name="Afbeelding 5" descr="jacka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547813" y="2219325"/>
            <a:ext cx="64643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7" descr="jacka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3397" t="3638" r="8554" b="5418"/>
          <a:stretch>
            <a:fillRect/>
          </a:stretch>
        </p:blipFill>
        <p:spPr bwMode="auto">
          <a:xfrm>
            <a:off x="7452320" y="44624"/>
            <a:ext cx="16916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7320" y="116632"/>
            <a:ext cx="6131024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Nonviolent Communication</a:t>
            </a:r>
            <a:endParaRPr lang="nl-NL" b="1" dirty="0">
              <a:solidFill>
                <a:srgbClr val="0000FF"/>
              </a:solidFill>
            </a:endParaRPr>
          </a:p>
        </p:txBody>
      </p:sp>
      <p:graphicFrame>
        <p:nvGraphicFramePr>
          <p:cNvPr id="104" name="Tabel 103"/>
          <p:cNvGraphicFramePr>
            <a:graphicFrameLocks noGrp="1"/>
          </p:cNvGraphicFramePr>
          <p:nvPr/>
        </p:nvGraphicFramePr>
        <p:xfrm>
          <a:off x="1715081" y="1412776"/>
          <a:ext cx="2952328" cy="853440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169205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Observe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Without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judgment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</a:p>
                    <a:p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hear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10" name="Afbeelding 3"/>
          <p:cNvSpPr>
            <a:spLocks noChangeAspect="1" noChangeArrowheads="1"/>
          </p:cNvSpPr>
          <p:nvPr/>
        </p:nvSpPr>
        <p:spPr bwMode="auto">
          <a:xfrm>
            <a:off x="2263775" y="0"/>
            <a:ext cx="81915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8" name="AutoShape 160"/>
          <p:cNvSpPr>
            <a:spLocks noChangeAspect="1" noChangeArrowheads="1"/>
          </p:cNvSpPr>
          <p:nvPr/>
        </p:nvSpPr>
        <p:spPr bwMode="auto">
          <a:xfrm>
            <a:off x="2295525" y="-127635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9" name="AutoShape 151"/>
          <p:cNvSpPr>
            <a:spLocks noChangeAspect="1" noChangeArrowheads="1"/>
          </p:cNvSpPr>
          <p:nvPr/>
        </p:nvSpPr>
        <p:spPr bwMode="auto">
          <a:xfrm>
            <a:off x="2295525" y="-168910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2" name="Afbeelding 5"/>
          <p:cNvSpPr>
            <a:spLocks noChangeAspect="1" noChangeArrowheads="1"/>
          </p:cNvSpPr>
          <p:nvPr/>
        </p:nvSpPr>
        <p:spPr bwMode="auto">
          <a:xfrm>
            <a:off x="2370138" y="-1801813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6" name="AutoShape 158"/>
          <p:cNvSpPr>
            <a:spLocks noChangeAspect="1" noChangeArrowheads="1"/>
          </p:cNvSpPr>
          <p:nvPr/>
        </p:nvSpPr>
        <p:spPr bwMode="auto">
          <a:xfrm>
            <a:off x="2368550" y="9525"/>
            <a:ext cx="715963" cy="5413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7" name="AutoShape 149"/>
          <p:cNvSpPr>
            <a:spLocks noChangeAspect="1" noChangeArrowheads="1"/>
          </p:cNvSpPr>
          <p:nvPr/>
        </p:nvSpPr>
        <p:spPr bwMode="auto">
          <a:xfrm>
            <a:off x="2371725" y="-168910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4" name="AutoShape 146"/>
          <p:cNvSpPr>
            <a:spLocks noChangeAspect="1" noChangeArrowheads="1"/>
          </p:cNvSpPr>
          <p:nvPr/>
        </p:nvSpPr>
        <p:spPr bwMode="auto">
          <a:xfrm>
            <a:off x="2371725" y="-324485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763688" y="9087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</a:rPr>
              <a:t>Giraf</a:t>
            </a:r>
            <a:r>
              <a:rPr lang="en-US" sz="2400" dirty="0" smtClean="0">
                <a:solidFill>
                  <a:srgbClr val="0033CC"/>
                </a:solidFill>
              </a:rPr>
              <a:t> Language</a:t>
            </a:r>
            <a:endParaRPr lang="nl-NL" dirty="0">
              <a:solidFill>
                <a:srgbClr val="0033CC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004048" y="9087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Pitfalls of the Jackal</a:t>
            </a:r>
            <a:endParaRPr lang="nl-NL" dirty="0">
              <a:solidFill>
                <a:srgbClr val="0033CC"/>
              </a:solidFill>
            </a:endParaRPr>
          </a:p>
        </p:txBody>
      </p:sp>
      <p:pic>
        <p:nvPicPr>
          <p:cNvPr id="15" name="Afbeelding 6" descr="giraffe1.jpg"/>
          <p:cNvPicPr>
            <a:picLocks noChangeAspect="1"/>
          </p:cNvPicPr>
          <p:nvPr/>
        </p:nvPicPr>
        <p:blipFill>
          <a:blip r:embed="rId3" cstate="print"/>
          <a:srcRect l="15581" r="16380"/>
          <a:stretch>
            <a:fillRect/>
          </a:stretch>
        </p:blipFill>
        <p:spPr bwMode="auto">
          <a:xfrm flipH="1">
            <a:off x="6236" y="-27384"/>
            <a:ext cx="1613436" cy="283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el 16"/>
          <p:cNvGraphicFramePr>
            <a:graphicFrameLocks noGrp="1"/>
          </p:cNvGraphicFramePr>
          <p:nvPr/>
        </p:nvGraphicFramePr>
        <p:xfrm>
          <a:off x="4961300" y="1412776"/>
          <a:ext cx="3283108" cy="880096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880096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Observe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own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judgments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Pasting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own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judgment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something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right!”</a:t>
                      </a:r>
                      <a:endParaRPr lang="nl-NL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 17"/>
          <p:cNvGraphicFramePr>
            <a:graphicFrameLocks noGrp="1"/>
          </p:cNvGraphicFramePr>
          <p:nvPr/>
        </p:nvGraphicFramePr>
        <p:xfrm>
          <a:off x="1720940" y="2410772"/>
          <a:ext cx="2952328" cy="1018228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1018228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Recognize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Acknowledge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…”</a:t>
                      </a:r>
                      <a:endParaRPr lang="nl-NL"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 18"/>
          <p:cNvGraphicFramePr>
            <a:graphicFrameLocks noGrp="1"/>
          </p:cNvGraphicFramePr>
          <p:nvPr/>
        </p:nvGraphicFramePr>
        <p:xfrm>
          <a:off x="1720940" y="3715305"/>
          <a:ext cx="2944516" cy="865823"/>
        </p:xfrm>
        <a:graphic>
          <a:graphicData uri="http://schemas.openxmlformats.org/drawingml/2006/table">
            <a:tbl>
              <a:tblPr/>
              <a:tblGrid>
                <a:gridCol w="2944516"/>
              </a:tblGrid>
              <a:tr h="859763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Acknowledge</a:t>
                      </a:r>
                      <a:r>
                        <a:rPr lang="nl-N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Connect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endParaRPr lang="nl-NL" sz="14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1400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nl-NL" sz="14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…”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1718987" y="4790731"/>
          <a:ext cx="2944516" cy="798509"/>
        </p:xfrm>
        <a:graphic>
          <a:graphicData uri="http://schemas.openxmlformats.org/drawingml/2006/table">
            <a:tbl>
              <a:tblPr/>
              <a:tblGrid>
                <a:gridCol w="2944516"/>
              </a:tblGrid>
              <a:tr h="79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4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.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Options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Which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different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options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do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have to meet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your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needs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?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 20"/>
          <p:cNvGraphicFramePr>
            <a:graphicFrameLocks noGrp="1"/>
          </p:cNvGraphicFramePr>
          <p:nvPr/>
        </p:nvGraphicFramePr>
        <p:xfrm>
          <a:off x="1717034" y="5805264"/>
          <a:ext cx="2944516" cy="976098"/>
        </p:xfrm>
        <a:graphic>
          <a:graphicData uri="http://schemas.openxmlformats.org/drawingml/2006/table">
            <a:tbl>
              <a:tblPr/>
              <a:tblGrid>
                <a:gridCol w="2944516"/>
              </a:tblGrid>
              <a:tr h="976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5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. Do a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request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or</a:t>
                      </a:r>
                      <a:r>
                        <a:rPr lang="nl-NL" sz="1600" b="1" dirty="0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 do </a:t>
                      </a:r>
                      <a:r>
                        <a:rPr lang="nl-NL" sz="1600" b="1" dirty="0" err="1">
                          <a:solidFill>
                            <a:srgbClr val="0033CC"/>
                          </a:solidFill>
                          <a:latin typeface="Cambria"/>
                          <a:ea typeface="Times New Roman"/>
                        </a:rPr>
                        <a:t>something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“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Could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do … ?”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“I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am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going</a:t>
                      </a:r>
                      <a:r>
                        <a:rPr lang="nl-NL" sz="1100" dirty="0">
                          <a:solidFill>
                            <a:srgbClr val="0033CC"/>
                          </a:solidFill>
                          <a:latin typeface="Calibri"/>
                          <a:ea typeface="Times New Roman"/>
                        </a:rPr>
                        <a:t> to do ..”</a:t>
                      </a:r>
                      <a:endParaRPr lang="nl-NL" sz="11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 22"/>
          <p:cNvGraphicFramePr>
            <a:graphicFrameLocks noGrp="1"/>
          </p:cNvGraphicFramePr>
          <p:nvPr/>
        </p:nvGraphicFramePr>
        <p:xfrm>
          <a:off x="4961300" y="3717032"/>
          <a:ext cx="3283108" cy="853906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853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b="1" dirty="0" smtClean="0">
                          <a:latin typeface="Cambria"/>
                          <a:ea typeface="Times New Roman"/>
                        </a:rPr>
                        <a:t>3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.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Make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the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other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person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responsible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for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my</a:t>
                      </a:r>
                      <a:r>
                        <a:rPr lang="nl-NL" sz="13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300" b="1" dirty="0" err="1">
                          <a:latin typeface="Cambria"/>
                          <a:ea typeface="Times New Roman"/>
                        </a:rPr>
                        <a:t>needs</a:t>
                      </a:r>
                      <a:endParaRPr lang="nl-NL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atin typeface="Calibri"/>
                          <a:ea typeface="Times New Roman"/>
                        </a:rPr>
                        <a:t>“I want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that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don’t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make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 me </a:t>
                      </a:r>
                      <a:r>
                        <a:rPr lang="nl-NL" sz="1100" dirty="0" err="1">
                          <a:latin typeface="Calibri"/>
                          <a:ea typeface="Times New Roman"/>
                        </a:rPr>
                        <a:t>angry</a:t>
                      </a:r>
                      <a:r>
                        <a:rPr lang="nl-NL" sz="1100" dirty="0">
                          <a:latin typeface="Calibri"/>
                          <a:ea typeface="Times New Roman"/>
                        </a:rPr>
                        <a:t>”</a:t>
                      </a:r>
                      <a:endParaRPr lang="nl-NL" sz="11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 23"/>
          <p:cNvGraphicFramePr>
            <a:graphicFrameLocks noGrp="1"/>
          </p:cNvGraphicFramePr>
          <p:nvPr/>
        </p:nvGraphicFramePr>
        <p:xfrm>
          <a:off x="4961300" y="2453163"/>
          <a:ext cx="3283108" cy="969752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969752">
                <a:tc>
                  <a:txBody>
                    <a:bodyPr/>
                    <a:lstStyle/>
                    <a:p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Mix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l-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thoughts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minds</a:t>
                      </a:r>
                      <a:endParaRPr lang="nl-NL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“I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0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 24"/>
          <p:cNvGraphicFramePr>
            <a:graphicFrameLocks noGrp="1"/>
          </p:cNvGraphicFramePr>
          <p:nvPr/>
        </p:nvGraphicFramePr>
        <p:xfrm>
          <a:off x="4961300" y="4725144"/>
          <a:ext cx="3291588" cy="919829"/>
        </p:xfrm>
        <a:graphic>
          <a:graphicData uri="http://schemas.openxmlformats.org/drawingml/2006/table">
            <a:tbl>
              <a:tblPr/>
              <a:tblGrid>
                <a:gridCol w="3291588"/>
              </a:tblGrid>
              <a:tr h="91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latin typeface="Cambria"/>
                          <a:ea typeface="Times New Roman"/>
                        </a:rPr>
                        <a:t>4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.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There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 is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one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option</a:t>
                      </a:r>
                      <a:r>
                        <a:rPr lang="nl-NL" sz="1600" b="1" dirty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dirty="0" err="1">
                          <a:latin typeface="Cambria"/>
                          <a:ea typeface="Times New Roman"/>
                        </a:rPr>
                        <a:t>only</a:t>
                      </a:r>
                      <a:endParaRPr lang="nl-NL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 smtClean="0">
                          <a:latin typeface="Calibri"/>
                          <a:ea typeface="Times New Roman"/>
                        </a:rPr>
                        <a:t>Only</a:t>
                      </a:r>
                      <a:r>
                        <a:rPr lang="nl-NL" sz="140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you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can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 …, I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can</a:t>
                      </a:r>
                      <a:r>
                        <a:rPr lang="nl-NL" sz="1400" dirty="0" smtClean="0">
                          <a:latin typeface="Calibri"/>
                          <a:ea typeface="Times New Roman"/>
                        </a:rPr>
                        <a:t>’</a:t>
                      </a:r>
                      <a:r>
                        <a:rPr lang="nl-NL" sz="1400" dirty="0" smtClean="0">
                          <a:latin typeface="+mn-lt"/>
                          <a:ea typeface="Times New Roman"/>
                        </a:rPr>
                        <a:t> “</a:t>
                      </a:r>
                      <a:r>
                        <a:rPr lang="nl-NL" sz="1400" dirty="0" smtClean="0">
                          <a:latin typeface="Calibri"/>
                          <a:ea typeface="Times New Roman"/>
                        </a:rPr>
                        <a:t>t 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do </a:t>
                      </a:r>
                      <a:r>
                        <a:rPr lang="nl-NL" sz="1400" dirty="0" err="1">
                          <a:latin typeface="Calibri"/>
                          <a:ea typeface="Times New Roman"/>
                        </a:rPr>
                        <a:t>anything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”</a:t>
                      </a:r>
                      <a:endParaRPr lang="nl-NL" sz="140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 26"/>
          <p:cNvGraphicFramePr>
            <a:graphicFrameLocks noGrp="1"/>
          </p:cNvGraphicFramePr>
          <p:nvPr/>
        </p:nvGraphicFramePr>
        <p:xfrm>
          <a:off x="4961300" y="5733256"/>
          <a:ext cx="3283108" cy="1124744"/>
        </p:xfrm>
        <a:graphic>
          <a:graphicData uri="http://schemas.openxmlformats.org/drawingml/2006/table">
            <a:tbl>
              <a:tblPr/>
              <a:tblGrid>
                <a:gridCol w="3283108"/>
              </a:tblGrid>
              <a:tr h="1124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i="0" dirty="0" smtClean="0">
                          <a:latin typeface="Cambria"/>
                          <a:ea typeface="Times New Roman"/>
                        </a:rPr>
                        <a:t>5. Mix </a:t>
                      </a:r>
                      <a:r>
                        <a:rPr lang="nl-NL" sz="1600" b="1" i="0" dirty="0" err="1" smtClean="0">
                          <a:latin typeface="Cambria"/>
                          <a:ea typeface="Times New Roman"/>
                        </a:rPr>
                        <a:t>request</a:t>
                      </a:r>
                      <a:r>
                        <a:rPr lang="nl-NL" sz="1600" b="1" i="0" dirty="0" smtClean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nl-NL" sz="1600" b="1" i="0" dirty="0" err="1" smtClean="0">
                          <a:latin typeface="Cambria"/>
                          <a:ea typeface="Times New Roman"/>
                        </a:rPr>
                        <a:t>with</a:t>
                      </a:r>
                      <a:r>
                        <a:rPr lang="nl-NL" sz="1600" b="1" i="0" dirty="0" smtClean="0">
                          <a:latin typeface="Cambria"/>
                          <a:ea typeface="Times New Roman"/>
                        </a:rPr>
                        <a:t> a </a:t>
                      </a:r>
                      <a:r>
                        <a:rPr lang="nl-NL" sz="1600" b="1" i="0" dirty="0" err="1" smtClean="0">
                          <a:latin typeface="Cambria"/>
                          <a:ea typeface="Times New Roman"/>
                        </a:rPr>
                        <a:t>demand</a:t>
                      </a:r>
                      <a:endParaRPr lang="nl-NL" sz="1600" b="1" i="0" dirty="0" smtClean="0">
                        <a:latin typeface="Cambri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“I want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to do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this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now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“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You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have to do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this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now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and in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my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nl-NL" sz="14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way</a:t>
                      </a:r>
                      <a:r>
                        <a:rPr lang="nl-NL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”</a:t>
                      </a:r>
                      <a:endParaRPr lang="nl-NL" sz="1100" i="0" dirty="0">
                        <a:latin typeface="Times New Roman"/>
                        <a:ea typeface="Times New Roman"/>
                      </a:endParaRPr>
                    </a:p>
                  </a:txBody>
                  <a:tcPr marL="57574" marR="5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PIJL-OMLAAG 25"/>
          <p:cNvSpPr/>
          <p:nvPr/>
        </p:nvSpPr>
        <p:spPr>
          <a:xfrm>
            <a:off x="3131840" y="2132856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JL-OMLAAG 27"/>
          <p:cNvSpPr/>
          <p:nvPr/>
        </p:nvSpPr>
        <p:spPr>
          <a:xfrm>
            <a:off x="3203848" y="3284984"/>
            <a:ext cx="57606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JL-OMLAAG 28"/>
          <p:cNvSpPr/>
          <p:nvPr/>
        </p:nvSpPr>
        <p:spPr>
          <a:xfrm>
            <a:off x="3203848" y="4509120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JL-OMLAAG 29"/>
          <p:cNvSpPr/>
          <p:nvPr/>
        </p:nvSpPr>
        <p:spPr>
          <a:xfrm>
            <a:off x="3203848" y="5445224"/>
            <a:ext cx="57606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JL-RECHTS 30"/>
          <p:cNvSpPr/>
          <p:nvPr/>
        </p:nvSpPr>
        <p:spPr>
          <a:xfrm>
            <a:off x="4644008" y="2852936"/>
            <a:ext cx="36004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JL-RECHTS 31"/>
          <p:cNvSpPr/>
          <p:nvPr/>
        </p:nvSpPr>
        <p:spPr>
          <a:xfrm>
            <a:off x="4644008" y="1628800"/>
            <a:ext cx="36004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JL-RECHTS 32"/>
          <p:cNvSpPr/>
          <p:nvPr/>
        </p:nvSpPr>
        <p:spPr>
          <a:xfrm>
            <a:off x="4644008" y="3933056"/>
            <a:ext cx="36004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JL-RECHTS 33"/>
          <p:cNvSpPr/>
          <p:nvPr/>
        </p:nvSpPr>
        <p:spPr>
          <a:xfrm>
            <a:off x="4644008" y="5013176"/>
            <a:ext cx="36004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JL-RECHTS 34"/>
          <p:cNvSpPr/>
          <p:nvPr/>
        </p:nvSpPr>
        <p:spPr>
          <a:xfrm>
            <a:off x="4644008" y="6021288"/>
            <a:ext cx="36004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kstvak 1"/>
          <p:cNvSpPr txBox="1">
            <a:spLocks noChangeArrowheads="1"/>
          </p:cNvSpPr>
          <p:nvPr/>
        </p:nvSpPr>
        <p:spPr bwMode="auto">
          <a:xfrm>
            <a:off x="1979613" y="1052513"/>
            <a:ext cx="2505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Video mother and child: </a:t>
            </a:r>
          </a:p>
          <a:p>
            <a:endParaRPr lang="nl-NL"/>
          </a:p>
        </p:txBody>
      </p:sp>
      <p:sp>
        <p:nvSpPr>
          <p:cNvPr id="46083" name="Tekstvak 2"/>
          <p:cNvSpPr txBox="1">
            <a:spLocks noChangeArrowheads="1"/>
          </p:cNvSpPr>
          <p:nvPr/>
        </p:nvSpPr>
        <p:spPr bwMode="auto">
          <a:xfrm>
            <a:off x="2124075" y="2276475"/>
            <a:ext cx="579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hlinkClick r:id="rId2" action="ppaction://hlinkfile"/>
              </a:rPr>
              <a:t>..\video's\NVC\Compassionate Communication with Kids.flv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33CC"/>
                </a:solidFill>
              </a:rPr>
              <a:t>Giraffe language</a:t>
            </a:r>
            <a:endParaRPr lang="en-US" sz="6000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Look for at least 3 different needs which are basic in your life.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feelings when these needs are not fulfilled? 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feelings when these needs are fulfilled? 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your options to fulfill these needs?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What are you going to do or what is your request?</a:t>
            </a:r>
            <a:endParaRPr lang="nl-NL" dirty="0">
              <a:solidFill>
                <a:srgbClr val="0033CC"/>
              </a:solidFill>
            </a:endParaRPr>
          </a:p>
        </p:txBody>
      </p:sp>
      <p:pic>
        <p:nvPicPr>
          <p:cNvPr id="5" name="Afbeelding 5" descr="giraffe1.jpg"/>
          <p:cNvPicPr>
            <a:picLocks noChangeAspect="1"/>
          </p:cNvPicPr>
          <p:nvPr/>
        </p:nvPicPr>
        <p:blipFill>
          <a:blip r:embed="rId2" cstate="print"/>
          <a:srcRect l="14355" r="13869"/>
          <a:stretch>
            <a:fillRect/>
          </a:stretch>
        </p:blipFill>
        <p:spPr bwMode="auto">
          <a:xfrm flipH="1">
            <a:off x="6372200" y="1472609"/>
            <a:ext cx="2736304" cy="5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555875" y="1484313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6000" b="1" dirty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Observe</a:t>
            </a:r>
            <a:endParaRPr lang="nl-NL" sz="6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95738" y="2924175"/>
            <a:ext cx="4275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 dirty="0" smtClean="0">
                <a:solidFill>
                  <a:schemeClr val="accent2"/>
                </a:solidFill>
              </a:rPr>
              <a:t>Without </a:t>
            </a:r>
            <a:r>
              <a:rPr lang="nl-NL" sz="3200" b="1" dirty="0" err="1" smtClean="0">
                <a:solidFill>
                  <a:schemeClr val="accent2"/>
                </a:solidFill>
              </a:rPr>
              <a:t>judgement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see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............... </a:t>
            </a: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hear</a:t>
            </a: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............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1916113"/>
            <a:ext cx="5676900" cy="1143000"/>
          </a:xfrm>
        </p:spPr>
        <p:txBody>
          <a:bodyPr/>
          <a:lstStyle/>
          <a:p>
            <a:pPr eaLnBrk="1" hangingPunct="1"/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Feelings</a:t>
            </a:r>
            <a:endParaRPr lang="nl-NL" sz="6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268538" y="3505200"/>
            <a:ext cx="68754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nl-NL" sz="3200" b="1" dirty="0" err="1" smtClean="0">
                <a:solidFill>
                  <a:schemeClr val="accent2"/>
                </a:solidFill>
              </a:rPr>
              <a:t>Acknowledge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feelings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chemeClr val="accent2"/>
                </a:solidFill>
                <a:latin typeface="Arial" charset="0"/>
              </a:rPr>
              <a:t>	“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feel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me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with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sz="3200" b="1" dirty="0" err="1" smtClean="0">
                <a:solidFill>
                  <a:schemeClr val="accent2"/>
                </a:solidFill>
                <a:latin typeface="Arial" charset="0"/>
              </a:rPr>
              <a:t>this</a:t>
            </a:r>
            <a:r>
              <a:rPr lang="nl-NL" sz="3200" b="1" dirty="0" smtClean="0">
                <a:solidFill>
                  <a:schemeClr val="accent2"/>
                </a:solidFill>
                <a:latin typeface="Arial" charset="0"/>
              </a:rPr>
              <a:t>...............”</a:t>
            </a:r>
            <a:endParaRPr lang="nl-NL" sz="32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135137"/>
            <a:ext cx="5410200" cy="1501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3.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Acknowledge</a:t>
            </a:r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nl-NL" sz="60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Needs</a:t>
            </a:r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886200"/>
            <a:ext cx="6192838" cy="2279104"/>
          </a:xfrm>
        </p:spPr>
        <p:txBody>
          <a:bodyPr/>
          <a:lstStyle/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Connect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feelings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with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needs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algn="l" eaLnBrk="1" hangingPunct="1"/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“I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feel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.....,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because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I have a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need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to ...............”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44" descr="C:\Documents and Settings\Eigenaar\Mijn documenten\Mijn Afbeeldingen\afb\nlp\girafn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013" y="0"/>
            <a:ext cx="2312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" name="Tekstvak 226"/>
          <p:cNvSpPr txBox="1"/>
          <p:nvPr/>
        </p:nvSpPr>
        <p:spPr>
          <a:xfrm>
            <a:off x="1331913" y="44451"/>
            <a:ext cx="5400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40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Needs</a:t>
            </a:r>
            <a:endParaRPr lang="nl-NL" sz="4000" dirty="0">
              <a:solidFill>
                <a:schemeClr val="accent6"/>
              </a:solidFill>
            </a:endParaRPr>
          </a:p>
        </p:txBody>
      </p:sp>
      <p:sp>
        <p:nvSpPr>
          <p:cNvPr id="224" name="Rectangle 435"/>
          <p:cNvSpPr>
            <a:spLocks noChangeArrowheads="1"/>
          </p:cNvSpPr>
          <p:nvPr/>
        </p:nvSpPr>
        <p:spPr bwMode="auto">
          <a:xfrm>
            <a:off x="0" y="692150"/>
            <a:ext cx="7451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 have a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need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at a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deep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level </a:t>
            </a:r>
            <a:r>
              <a:rPr lang="nl-NL" sz="1600" b="1" i="1" dirty="0" smtClean="0">
                <a:solidFill>
                  <a:srgbClr val="FF0000"/>
                </a:solidFill>
              </a:rPr>
              <a:t>a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nd I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take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resposability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to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fulfill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this</a:t>
            </a:r>
            <a:r>
              <a:rPr lang="nl-NL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nl-NL" sz="16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need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218" name="Tabel 217"/>
          <p:cNvGraphicFramePr>
            <a:graphicFrameLocks noGrp="1"/>
          </p:cNvGraphicFramePr>
          <p:nvPr/>
        </p:nvGraphicFramePr>
        <p:xfrm>
          <a:off x="107504" y="1124744"/>
          <a:ext cx="7560840" cy="5886328"/>
        </p:xfrm>
        <a:graphic>
          <a:graphicData uri="http://schemas.openxmlformats.org/drawingml/2006/table">
            <a:tbl>
              <a:tblPr/>
              <a:tblGrid>
                <a:gridCol w="2298496"/>
                <a:gridCol w="2100401"/>
                <a:gridCol w="1767224"/>
                <a:gridCol w="1394719"/>
              </a:tblGrid>
              <a:tr h="5277508"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CONNECTION</a:t>
                      </a:r>
                      <a: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acceptance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affection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appreciation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belonging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cooperation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communication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closeness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community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companionship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compassion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consideration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consistency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empathy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inclusion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intimacy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love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mutuality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nurturing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respect/self-respect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CONNECTION continued</a:t>
                      </a:r>
                      <a:b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safety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security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stability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support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know and be known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see and be seen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understand and 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be understood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trust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warmth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PHYSICAL WELL-BEING</a:t>
                      </a:r>
                      <a: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food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movement/exercise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rest/sleep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sexual expression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safety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shelter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touch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water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HONESTY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authenticity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integrity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presence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PLAY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joy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humor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PEACE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beauty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communion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ease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equality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harmony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inspiration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order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AUTONOMY</a:t>
                      </a:r>
                      <a: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choice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freedom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independence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space</a:t>
                      </a:r>
                      <a:b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spontaneity</a:t>
                      </a:r>
                      <a:endParaRPr lang="nl-NL" sz="12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40"/>
                        </a:spcBef>
                        <a:spcAft>
                          <a:spcPts val="124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MEANING</a:t>
                      </a:r>
                      <a: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2000" dirty="0">
                          <a:solidFill>
                            <a:srgbClr val="1D1E1D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awareness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celebration of life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challenge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clarity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competence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consciousness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contribution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creativity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discovery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efficacy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effectiveness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growth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hope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learning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mourning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participation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purpose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self-expression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stimulation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to matter</a:t>
                      </a:r>
                      <a:b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understanding</a:t>
                      </a:r>
                      <a:endParaRPr lang="nl-NL" sz="12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2804" marR="62804" marT="62804" marB="62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4537075" cy="1143000"/>
          </a:xfrm>
        </p:spPr>
        <p:txBody>
          <a:bodyPr/>
          <a:lstStyle/>
          <a:p>
            <a:pPr eaLnBrk="1" hangingPunct="1"/>
            <a:r>
              <a:rPr lang="nl-NL" sz="6000" b="1" dirty="0" smtClean="0">
                <a:solidFill>
                  <a:srgbClr val="FF0000"/>
                </a:solidFill>
                <a:latin typeface="Arial" charset="0"/>
              </a:rPr>
              <a:t>4. </a:t>
            </a:r>
            <a:r>
              <a:rPr lang="nl-NL" sz="6000" b="1" dirty="0" err="1" smtClean="0">
                <a:solidFill>
                  <a:srgbClr val="FF0000"/>
                </a:solidFill>
                <a:latin typeface="Arial" charset="0"/>
              </a:rPr>
              <a:t>Options</a:t>
            </a:r>
            <a:endParaRPr lang="nl-NL" sz="6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4191000"/>
            <a:ext cx="6138862" cy="1752600"/>
          </a:xfrm>
        </p:spPr>
        <p:txBody>
          <a:bodyPr/>
          <a:lstStyle/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Which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different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possibilities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do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have to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fulfill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your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authentic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needs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1341438"/>
            <a:ext cx="6516687" cy="2879725"/>
          </a:xfrm>
        </p:spPr>
        <p:txBody>
          <a:bodyPr/>
          <a:lstStyle/>
          <a:p>
            <a:pPr eaLnBrk="1" hangingPunct="1"/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5. </a:t>
            </a: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Request</a:t>
            </a:r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or</a:t>
            </a:r>
            <a:r>
              <a:rPr lang="nl-NL" sz="5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nl-NL" sz="5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nl-NL" sz="5400" b="1" dirty="0" err="1" smtClean="0">
                <a:solidFill>
                  <a:srgbClr val="FF0000"/>
                </a:solidFill>
                <a:latin typeface="Arial" charset="0"/>
              </a:rPr>
              <a:t>action</a:t>
            </a:r>
            <a:endParaRPr lang="nl-NL" sz="5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292600"/>
            <a:ext cx="5448300" cy="2016125"/>
          </a:xfrm>
        </p:spPr>
        <p:txBody>
          <a:bodyPr/>
          <a:lstStyle/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Would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you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like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to do .......?</a:t>
            </a:r>
          </a:p>
          <a:p>
            <a:pPr algn="l" eaLnBrk="1" hangingPunct="1"/>
            <a:endParaRPr lang="nl-NL" b="1" dirty="0" smtClean="0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I’m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nl-NL" b="1" dirty="0" err="1" smtClean="0">
                <a:solidFill>
                  <a:schemeClr val="accent2"/>
                </a:solidFill>
                <a:latin typeface="Arial" charset="0"/>
              </a:rPr>
              <a:t>going</a:t>
            </a:r>
            <a:r>
              <a:rPr lang="nl-NL" b="1" dirty="0" smtClean="0">
                <a:solidFill>
                  <a:schemeClr val="accent2"/>
                </a:solidFill>
                <a:latin typeface="Arial" charset="0"/>
              </a:rPr>
              <a:t> to do ...........</a:t>
            </a:r>
          </a:p>
          <a:p>
            <a:pPr eaLnBrk="1" hangingPunct="1"/>
            <a:endParaRPr lang="nl-NL" b="1" dirty="0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83768" y="116632"/>
            <a:ext cx="4246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Healing Metaphors</a:t>
            </a:r>
            <a:endParaRPr lang="nl-NL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loveinthe worl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282256"/>
          </a:xfrm>
          <a:prstGeom prst="rect">
            <a:avLst/>
          </a:prstGeom>
        </p:spPr>
      </p:pic>
      <p:pic>
        <p:nvPicPr>
          <p:cNvPr id="96258" name="Picture 2" descr="http://ilovehumanity.com/wp-content/uploads/2015/05/i-love-humanity-immanuel-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2622" y="4797152"/>
            <a:ext cx="9406622" cy="2060848"/>
          </a:xfrm>
          <a:prstGeom prst="rect">
            <a:avLst/>
          </a:prstGeom>
          <a:noFill/>
        </p:spPr>
      </p:pic>
      <p:pic>
        <p:nvPicPr>
          <p:cNvPr id="4" name="Afbeelding 3" descr="loveinthe worldball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1052736"/>
            <a:ext cx="2808312" cy="275456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48401" y="3585790"/>
            <a:ext cx="784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world needs our love!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inderbedje.jpg"/>
          <p:cNvPicPr/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148064" y="1052736"/>
            <a:ext cx="3702345" cy="248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467544" y="404664"/>
            <a:ext cx="7531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At the foot end of the (own) children’s’ bed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17498" y="3334340"/>
            <a:ext cx="77668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Objective of this exercise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Healing a painful situation in the past.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can be in early childhood, but also in adolescence.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principle is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 make all situations in the past more bearable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healing those by looking at it lovingly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to give love to your younger self in these situations.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35496" y="980728"/>
            <a:ext cx="8964488" cy="4968552"/>
            <a:chOff x="370" y="3355"/>
            <a:chExt cx="5018" cy="2506"/>
          </a:xfrm>
        </p:grpSpPr>
        <p:pic>
          <p:nvPicPr>
            <p:cNvPr id="31747" name="Afbeelding 1" descr="logo Rabobank fc.JPG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 l="20049" t="7214" r="16631" b="28448"/>
            <a:stretch>
              <a:fillRect/>
            </a:stretch>
          </p:blipFill>
          <p:spPr bwMode="auto">
            <a:xfrm>
              <a:off x="370" y="3355"/>
              <a:ext cx="2195" cy="2506"/>
            </a:xfrm>
            <a:prstGeom prst="rect">
              <a:avLst/>
            </a:prstGeom>
            <a:noFill/>
          </p:spPr>
        </p:pic>
        <p:pic>
          <p:nvPicPr>
            <p:cNvPr id="31748" name="Afbeelding 2" descr="contactsleutel.jpg"/>
            <p:cNvPicPr>
              <a:picLocks noChangeAspect="1" noChangeArrowheads="1"/>
            </p:cNvPicPr>
            <p:nvPr/>
          </p:nvPicPr>
          <p:blipFill>
            <a:blip r:embed="rId3" cstate="print"/>
            <a:srcRect r="13699"/>
            <a:stretch>
              <a:fillRect/>
            </a:stretch>
          </p:blipFill>
          <p:spPr bwMode="auto">
            <a:xfrm>
              <a:off x="3268" y="3355"/>
              <a:ext cx="2120" cy="2412"/>
            </a:xfrm>
            <a:prstGeom prst="rect">
              <a:avLst/>
            </a:prstGeom>
            <a:noFill/>
          </p:spPr>
        </p:pic>
      </p:grpSp>
      <p:sp>
        <p:nvSpPr>
          <p:cNvPr id="5" name="Tekstvak 4"/>
          <p:cNvSpPr txBox="1"/>
          <p:nvPr/>
        </p:nvSpPr>
        <p:spPr>
          <a:xfrm>
            <a:off x="975358" y="548680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What does these metaphors mean to you?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5358" y="476672"/>
            <a:ext cx="6099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What does this metaphor mean to you?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" name="Afbeelding 2" descr="jaffa-orange.jpg"/>
          <p:cNvPicPr/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25222" y="404664"/>
            <a:ext cx="6099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What does this metaphor mean to you?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" name="Afbeelding 2" descr="CIMG6903.JPG"/>
          <p:cNvPicPr/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5400000">
            <a:off x="1417340" y="534990"/>
            <a:ext cx="5733256" cy="691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ctrTitle"/>
          </p:nvPr>
        </p:nvSpPr>
        <p:spPr>
          <a:xfrm>
            <a:off x="755650" y="260648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nl-NL" sz="4800" b="1" dirty="0" err="1" smtClean="0">
                <a:solidFill>
                  <a:srgbClr val="0000FF"/>
                </a:solidFill>
              </a:rPr>
              <a:t>Milton</a:t>
            </a:r>
            <a:r>
              <a:rPr lang="nl-NL" sz="4800" b="1" dirty="0" smtClean="0">
                <a:solidFill>
                  <a:srgbClr val="0000FF"/>
                </a:solidFill>
              </a:rPr>
              <a:t> </a:t>
            </a:r>
            <a:r>
              <a:rPr lang="nl-NL" sz="4800" b="1" dirty="0" smtClean="0">
                <a:solidFill>
                  <a:srgbClr val="0000FF"/>
                </a:solidFill>
              </a:rPr>
              <a:t>Model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pic>
        <p:nvPicPr>
          <p:cNvPr id="4" name="Afbeelding 3" descr="http://i43.tower.com/images/mm102081219/milton-erickson-explorer-in-hypnosis-therapy-jay-haley-hardcover-cover-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1347007" y="1052736"/>
            <a:ext cx="6897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Hypnotic Stimulating Language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1197</Words>
  <Application>Microsoft Office PowerPoint</Application>
  <PresentationFormat>Diavoorstelling (4:3)</PresentationFormat>
  <Paragraphs>227</Paragraphs>
  <Slides>40</Slides>
  <Notes>0</Notes>
  <HiddenSlides>6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Office-thema</vt:lpstr>
      <vt:lpstr>to the NLP-course “Getting to know  your Unlimited Powers even better”</vt:lpstr>
      <vt:lpstr>Good and New</vt:lpstr>
      <vt:lpstr>Open Frame</vt:lpstr>
      <vt:lpstr>Dia 4</vt:lpstr>
      <vt:lpstr>Dia 5</vt:lpstr>
      <vt:lpstr>Dia 6</vt:lpstr>
      <vt:lpstr>Dia 7</vt:lpstr>
      <vt:lpstr>Dia 8</vt:lpstr>
      <vt:lpstr>Milton Model</vt:lpstr>
      <vt:lpstr>Milton Model: Language paterns motivational language to fill the listener with own positive thoughts</vt:lpstr>
      <vt:lpstr>Milton Erickson</vt:lpstr>
      <vt:lpstr>Dia 12</vt:lpstr>
      <vt:lpstr>Examples of Milton language:</vt:lpstr>
      <vt:lpstr>Dia 14</vt:lpstr>
      <vt:lpstr>Dia 15</vt:lpstr>
      <vt:lpstr>Dia 16</vt:lpstr>
      <vt:lpstr>Milton Distortions (1)</vt:lpstr>
      <vt:lpstr>Milton pattern Cause and Effect (2)</vt:lpstr>
      <vt:lpstr>Milton language (3) Deletions</vt:lpstr>
      <vt:lpstr>Milton language (3) Deletions</vt:lpstr>
      <vt:lpstr>Milton Language (4) Generalisation</vt:lpstr>
      <vt:lpstr>Dia 22</vt:lpstr>
      <vt:lpstr>Rapport</vt:lpstr>
      <vt:lpstr>Pacing and leading</vt:lpstr>
      <vt:lpstr>Dia 25</vt:lpstr>
      <vt:lpstr>Non- Violent Communication</vt:lpstr>
      <vt:lpstr>Dia 27</vt:lpstr>
      <vt:lpstr>Dia 28</vt:lpstr>
      <vt:lpstr>Nonviolent Communication</vt:lpstr>
      <vt:lpstr>Dia 30</vt:lpstr>
      <vt:lpstr>Nonviolent Communication</vt:lpstr>
      <vt:lpstr>Dia 32</vt:lpstr>
      <vt:lpstr>Giraffe language</vt:lpstr>
      <vt:lpstr>Dia 34</vt:lpstr>
      <vt:lpstr>2. Feelings</vt:lpstr>
      <vt:lpstr>3. Acknowledge Needs </vt:lpstr>
      <vt:lpstr>Dia 37</vt:lpstr>
      <vt:lpstr>4. Options</vt:lpstr>
      <vt:lpstr>5. Request or  action</vt:lpstr>
      <vt:lpstr>Dia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NLP-course  “Getting to know Your Unlimited  Powers even better”</dc:title>
  <dc:creator>Admin</dc:creator>
  <cp:lastModifiedBy>Admin</cp:lastModifiedBy>
  <cp:revision>31</cp:revision>
  <dcterms:created xsi:type="dcterms:W3CDTF">2016-10-20T15:29:57Z</dcterms:created>
  <dcterms:modified xsi:type="dcterms:W3CDTF">2016-10-27T14:32:40Z</dcterms:modified>
</cp:coreProperties>
</file>