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48" r:id="rId1"/>
  </p:sldMasterIdLst>
  <p:sldIdLst>
    <p:sldId id="311" r:id="rId2"/>
    <p:sldId id="312" r:id="rId3"/>
    <p:sldId id="313" r:id="rId4"/>
    <p:sldId id="287" r:id="rId5"/>
    <p:sldId id="355" r:id="rId6"/>
    <p:sldId id="340" r:id="rId7"/>
    <p:sldId id="343" r:id="rId8"/>
    <p:sldId id="298" r:id="rId9"/>
    <p:sldId id="299" r:id="rId10"/>
    <p:sldId id="342" r:id="rId11"/>
    <p:sldId id="341" r:id="rId12"/>
    <p:sldId id="344" r:id="rId13"/>
    <p:sldId id="347" r:id="rId14"/>
    <p:sldId id="345" r:id="rId15"/>
    <p:sldId id="366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8" r:id="rId24"/>
    <p:sldId id="367" r:id="rId25"/>
    <p:sldId id="384" r:id="rId26"/>
    <p:sldId id="368" r:id="rId27"/>
    <p:sldId id="369" r:id="rId28"/>
    <p:sldId id="363" r:id="rId29"/>
    <p:sldId id="359" r:id="rId30"/>
    <p:sldId id="364" r:id="rId31"/>
    <p:sldId id="360" r:id="rId32"/>
    <p:sldId id="361" r:id="rId33"/>
    <p:sldId id="365" r:id="rId34"/>
    <p:sldId id="362" r:id="rId35"/>
    <p:sldId id="370" r:id="rId36"/>
    <p:sldId id="371" r:id="rId37"/>
    <p:sldId id="372" r:id="rId38"/>
    <p:sldId id="373" r:id="rId39"/>
    <p:sldId id="385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FD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0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../video's/NVC/Compassionate%20Communication%20with%20Kids.flv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-27384"/>
            <a:ext cx="3482605" cy="3096344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 the NLP-course “Getting to know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your Unlimited Powers even better”</a:t>
            </a:r>
            <a:endParaRPr lang="nl-NL" dirty="0" smtClean="0">
              <a:solidFill>
                <a:srgbClr val="0033CC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64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Dar al Amal, Ramallah, Palestine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fourth  </a:t>
            </a:r>
            <a:r>
              <a:rPr lang="en-US" sz="2800" dirty="0" smtClean="0">
                <a:solidFill>
                  <a:srgbClr val="0033CC"/>
                </a:solidFill>
              </a:rPr>
              <a:t>day </a:t>
            </a:r>
            <a:r>
              <a:rPr lang="en-US" sz="2800" dirty="0" smtClean="0">
                <a:solidFill>
                  <a:srgbClr val="0033CC"/>
                </a:solidFill>
              </a:rPr>
              <a:t>Wednesday 26 </a:t>
            </a:r>
            <a:r>
              <a:rPr lang="en-US" sz="2800" dirty="0" smtClean="0">
                <a:solidFill>
                  <a:srgbClr val="0033CC"/>
                </a:solidFill>
              </a:rPr>
              <a:t>October 2016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Trainers: Sytse and Marlies Tjallingii</a:t>
            </a:r>
          </a:p>
          <a:p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4241572" y="1772816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44624"/>
            <a:ext cx="295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72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71600" y="3863503"/>
            <a:ext cx="8064896" cy="1509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AE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دورة في البرمجة اللغوية العصبية</a:t>
            </a:r>
            <a:endParaRPr lang="nl-N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707904" y="105273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0000FF"/>
                </a:solidFill>
              </a:rPr>
              <a:t>إمكانيات غير محدودة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2060848"/>
            <a:ext cx="75321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Example of an important value:</a:t>
            </a:r>
          </a:p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Community</a:t>
            </a:r>
          </a:p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Game: the big wind blows</a:t>
            </a:r>
            <a:endParaRPr lang="en-US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1907704" y="1268760"/>
            <a:ext cx="5112568" cy="3384376"/>
            <a:chOff x="1907704" y="1268760"/>
            <a:chExt cx="5112568" cy="3384376"/>
          </a:xfrm>
        </p:grpSpPr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1907704" y="1268760"/>
              <a:ext cx="5112568" cy="3384376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4820" name="AutoShape 4"/>
            <p:cNvCxnSpPr>
              <a:cxnSpLocks noChangeShapeType="1"/>
            </p:cNvCxnSpPr>
            <p:nvPr/>
          </p:nvCxnSpPr>
          <p:spPr bwMode="auto">
            <a:xfrm flipH="1">
              <a:off x="4160700" y="1863313"/>
              <a:ext cx="1429786" cy="2789823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</p:cxnSp>
      </p:grp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65176" y="2503600"/>
            <a:ext cx="2229888" cy="10519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nl-NL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pproach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625148" y="2457865"/>
            <a:ext cx="649903" cy="5488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8064" y="3077344"/>
            <a:ext cx="1080120" cy="4956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Avoid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188640"/>
            <a:ext cx="849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42 Exercise: Becoming aware of your values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2" cstate="print"/>
          <a:srcRect r="49251"/>
          <a:stretch>
            <a:fillRect/>
          </a:stretch>
        </p:blipFill>
        <p:spPr bwMode="auto">
          <a:xfrm>
            <a:off x="6107313" y="3933056"/>
            <a:ext cx="14170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 descr="delen.gif"/>
          <p:cNvPicPr/>
          <p:nvPr/>
        </p:nvPicPr>
        <p:blipFill>
          <a:blip r:embed="rId3" cstate="print"/>
          <a:srcRect l="6882"/>
          <a:stretch>
            <a:fillRect/>
          </a:stretch>
        </p:blipFill>
        <p:spPr bwMode="auto">
          <a:xfrm>
            <a:off x="35496" y="0"/>
            <a:ext cx="381642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825679"/>
            <a:ext cx="6732240" cy="54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 bmk="_Toc332559551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Working with “parts” of your unconscious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499992" y="-2738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 bmk="_Toc332559551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Parts</a:t>
            </a:r>
            <a:endParaRPr lang="en-US" sz="54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 r="49251"/>
          <a:stretch>
            <a:fillRect/>
          </a:stretch>
        </p:blipFill>
        <p:spPr bwMode="auto">
          <a:xfrm>
            <a:off x="3419872" y="1484784"/>
            <a:ext cx="14170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2" cstate="print"/>
          <a:srcRect l="51001"/>
          <a:stretch>
            <a:fillRect/>
          </a:stretch>
        </p:blipFill>
        <p:spPr bwMode="auto">
          <a:xfrm>
            <a:off x="4788024" y="1484784"/>
            <a:ext cx="13681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/>
          <p:nvPr/>
        </p:nvPicPr>
        <p:blipFill>
          <a:blip r:embed="rId2" cstate="print"/>
          <a:srcRect r="49251"/>
          <a:stretch>
            <a:fillRect/>
          </a:stretch>
        </p:blipFill>
        <p:spPr bwMode="auto">
          <a:xfrm flipH="1">
            <a:off x="7524328" y="3933056"/>
            <a:ext cx="1467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JL-OMLAAG 8"/>
          <p:cNvSpPr/>
          <p:nvPr/>
        </p:nvSpPr>
        <p:spPr>
          <a:xfrm rot="18923118">
            <a:off x="5914134" y="3492049"/>
            <a:ext cx="93610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92088" y="5733256"/>
            <a:ext cx="6084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Communicating with parts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:</a:t>
            </a:r>
            <a:endParaRPr kumimoji="0" lang="nl-NL" sz="12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Parts are like people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Parts can also communicate with each other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 animBg="1"/>
      <p:bldP spid="10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247117"/>
            <a:ext cx="9144000" cy="45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A part........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is intelligent 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has positive intentions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is responsible for a certain behaviour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assumes the best choice that it has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should be treated with respect and...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is able to communicate with another part / other parts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91680" y="260648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Assumptions about parts.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835696" y="334397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 bmk="_Toc332559557">
                <a:solidFill>
                  <a:srgbClr val="0033CC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Steps of the Visual Squash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1181065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45. Exercise: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Steps in the work with parts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Identify one part, put it on one of your hands and give it a name.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Thank this part.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Ask </a:t>
            </a:r>
            <a:r>
              <a:rPr lang="en-GB" sz="240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what is the opposite of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this part.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Let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the second part come out and put it on the other hand.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Separate the positive intention and the behaviour of the second part.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baseline="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GB" sz="2400" baseline="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Chunk up asking to</a:t>
            </a:r>
            <a:r>
              <a:rPr lang="en-GB" sz="240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the highest positive intention.</a:t>
            </a:r>
            <a:r>
              <a:rPr lang="en-GB" sz="2400" baseline="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Continue with the other part (the first). 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Also chunk up to the highest positive intention.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If both parts arrived at the same highest intention, suggest that both could come together and form again one whole.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Put slowly the hands together  and move them to your heart. 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23947" y="692696"/>
            <a:ext cx="653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Working with metaphors</a:t>
            </a:r>
            <a:endParaRPr lang="en-US" sz="4800" b="1" dirty="0">
              <a:solidFill>
                <a:srgbClr val="0033CC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84821" y="3060249"/>
            <a:ext cx="4909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G</a:t>
            </a:r>
            <a:r>
              <a:rPr lang="en-US" sz="4400" b="1" dirty="0" smtClean="0">
                <a:solidFill>
                  <a:srgbClr val="0033CC"/>
                </a:solidFill>
              </a:rPr>
              <a:t>ame</a:t>
            </a:r>
          </a:p>
          <a:p>
            <a:r>
              <a:rPr lang="en-US" sz="4400" b="1" dirty="0" smtClean="0">
                <a:solidFill>
                  <a:srgbClr val="0033CC"/>
                </a:solidFill>
              </a:rPr>
              <a:t>Crocodiles and frogs</a:t>
            </a:r>
            <a:endParaRPr lang="en-US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83768" y="116632"/>
            <a:ext cx="424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Healing Metaphors</a:t>
            </a:r>
            <a:endParaRPr lang="nl-NL" sz="4000" b="1" dirty="0">
              <a:solidFill>
                <a:srgbClr val="0033CC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8112" y="963885"/>
            <a:ext cx="6876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both listened to an old story,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wonderful things came flowing to them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M.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Vasalis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Fairytale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521" y="234888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metaphor is a kind of image or story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which two or more unequal significations are being connected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 one new meaning.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healing metaphor helps you to give you insights. 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51520" y="4221088"/>
            <a:ext cx="8568952" cy="2251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In each story someone tells, 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</a:rPr>
              <a:t>pattern of himself is hidden 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and </a:t>
            </a:r>
            <a:r>
              <a:rPr lang="en-US" sz="2400" b="1" dirty="0" smtClean="0">
                <a:solidFill>
                  <a:srgbClr val="0033CC"/>
                </a:solidFill>
              </a:rPr>
              <a:t>for those who want to grow, 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connection </a:t>
            </a:r>
            <a:r>
              <a:rPr lang="en-US" sz="2400" b="1" dirty="0" smtClean="0">
                <a:solidFill>
                  <a:srgbClr val="0033CC"/>
                </a:solidFill>
              </a:rPr>
              <a:t>with his own narrative is necessary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/>
      <p:bldP spid="27650" grpId="0" build="p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600" y="1412776"/>
            <a:ext cx="33569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62930"/>
            <a:ext cx="5724128" cy="55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could be a metaphor for: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emergence of new ideas.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transition to a new phase in your life.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escape from the narrowness of life, to liberate yourself, to breathe freely.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new world.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Discovering who are your parents.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Dreams about growing, flying out, getting freedom.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Whatever comes to your mind when seeing and imagining what this young bird is doing and what he is accessing.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889256" y="404664"/>
            <a:ext cx="326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Protruding Egg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25650" y="2564904"/>
            <a:ext cx="7258718" cy="280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 walked roaming along the beach.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he wandered, his thoughts wandered.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Thinking about origin and desire he walked around.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Suddenly his eye fell on footprints in the sand.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.................................................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923928" y="0"/>
            <a:ext cx="2125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On his way.</a:t>
            </a:r>
            <a:endParaRPr lang="en-US" sz="3200" b="1" dirty="0" smtClean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9" name="Groep 68"/>
          <p:cNvGrpSpPr/>
          <p:nvPr/>
        </p:nvGrpSpPr>
        <p:grpSpPr>
          <a:xfrm>
            <a:off x="0" y="620688"/>
            <a:ext cx="9144000" cy="1800200"/>
            <a:chOff x="0" y="620688"/>
            <a:chExt cx="9144000" cy="1800200"/>
          </a:xfrm>
        </p:grpSpPr>
        <p:pic>
          <p:nvPicPr>
            <p:cNvPr id="2" name="Afbeelding 1"/>
            <p:cNvPicPr/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3715924" y="980728"/>
              <a:ext cx="5428076" cy="143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Afbeelding 4"/>
            <p:cNvPicPr/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620688"/>
              <a:ext cx="5428076" cy="1509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Afbeelding 5"/>
            <p:cNvPicPr/>
            <p:nvPr/>
          </p:nvPicPr>
          <p:blipFill>
            <a:blip r:embed="rId2" cstate="print">
              <a:lum contrast="20000"/>
            </a:blip>
            <a:srcRect t="66215" b="19477"/>
            <a:stretch>
              <a:fillRect/>
            </a:stretch>
          </p:blipFill>
          <p:spPr bwMode="auto">
            <a:xfrm>
              <a:off x="0" y="2132856"/>
              <a:ext cx="542807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Afbeelding 6"/>
            <p:cNvPicPr/>
            <p:nvPr/>
          </p:nvPicPr>
          <p:blipFill>
            <a:blip r:embed="rId2" cstate="print">
              <a:lum contrast="20000"/>
            </a:blip>
            <a:srcRect b="65526"/>
            <a:stretch>
              <a:fillRect/>
            </a:stretch>
          </p:blipFill>
          <p:spPr bwMode="auto">
            <a:xfrm>
              <a:off x="3715924" y="620688"/>
              <a:ext cx="5428076" cy="49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ep 69"/>
          <p:cNvGrpSpPr/>
          <p:nvPr/>
        </p:nvGrpSpPr>
        <p:grpSpPr>
          <a:xfrm>
            <a:off x="-1404664" y="4941168"/>
            <a:ext cx="11665296" cy="1946197"/>
            <a:chOff x="-1404664" y="4941168"/>
            <a:chExt cx="11665296" cy="1946197"/>
          </a:xfrm>
        </p:grpSpPr>
        <p:grpSp>
          <p:nvGrpSpPr>
            <p:cNvPr id="58" name="Groep 57"/>
            <p:cNvGrpSpPr/>
            <p:nvPr/>
          </p:nvGrpSpPr>
          <p:grpSpPr>
            <a:xfrm>
              <a:off x="8151264" y="4941168"/>
              <a:ext cx="2109368" cy="1944216"/>
              <a:chOff x="2606648" y="4941168"/>
              <a:chExt cx="2109368" cy="1944216"/>
            </a:xfrm>
          </p:grpSpPr>
          <p:pic>
            <p:nvPicPr>
              <p:cNvPr id="59" name="Afbeelding 58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587727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Afbeelding 59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093296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Afbeelding 60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30932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Afbeelding 61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52534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Afbeelding 62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66936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Afbeelding 63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4941168"/>
                <a:ext cx="153330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Afbeelding 64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08518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Afbeelding 65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30120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Afbeelding 66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51723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Afbeelding 67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66124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Afbeelding 7"/>
            <p:cNvPicPr/>
            <p:nvPr/>
          </p:nvPicPr>
          <p:blipFill>
            <a:blip r:embed="rId3" cstate="print">
              <a:lum bright="20000" contrast="10000"/>
            </a:blip>
            <a:srcRect/>
            <a:stretch>
              <a:fillRect/>
            </a:stretch>
          </p:blipFill>
          <p:spPr bwMode="auto">
            <a:xfrm>
              <a:off x="7647208" y="5875291"/>
              <a:ext cx="1533304" cy="10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Afbeelding 8"/>
            <p:cNvPicPr/>
            <p:nvPr/>
          </p:nvPicPr>
          <p:blipFill>
            <a:blip r:embed="rId3" cstate="print">
              <a:lum bright="20000" contrast="10000"/>
            </a:blip>
            <a:srcRect/>
            <a:stretch>
              <a:fillRect/>
            </a:stretch>
          </p:blipFill>
          <p:spPr bwMode="auto">
            <a:xfrm>
              <a:off x="1742552" y="5847907"/>
              <a:ext cx="1533304" cy="10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Afbeelding 9"/>
            <p:cNvPicPr/>
            <p:nvPr/>
          </p:nvPicPr>
          <p:blipFill>
            <a:blip r:embed="rId3" cstate="print">
              <a:lum bright="20000" contrast="10000"/>
            </a:blip>
            <a:srcRect/>
            <a:stretch>
              <a:fillRect/>
            </a:stretch>
          </p:blipFill>
          <p:spPr bwMode="auto">
            <a:xfrm flipV="1">
              <a:off x="7164288" y="4941168"/>
              <a:ext cx="15333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Afbeelding 10"/>
            <p:cNvPicPr/>
            <p:nvPr/>
          </p:nvPicPr>
          <p:blipFill>
            <a:blip r:embed="rId3" cstate="print">
              <a:lum bright="20000" contrast="10000"/>
            </a:blip>
            <a:srcRect/>
            <a:stretch>
              <a:fillRect/>
            </a:stretch>
          </p:blipFill>
          <p:spPr bwMode="auto">
            <a:xfrm>
              <a:off x="4694880" y="5877272"/>
              <a:ext cx="1533304" cy="10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Afbeelding 11"/>
            <p:cNvPicPr/>
            <p:nvPr/>
          </p:nvPicPr>
          <p:blipFill>
            <a:blip r:embed="rId3" cstate="print">
              <a:lum bright="20000" contrast="10000"/>
            </a:blip>
            <a:srcRect/>
            <a:stretch>
              <a:fillRect/>
            </a:stretch>
          </p:blipFill>
          <p:spPr bwMode="auto">
            <a:xfrm flipV="1">
              <a:off x="1217360" y="4941168"/>
              <a:ext cx="15333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Afbeelding 12"/>
            <p:cNvPicPr/>
            <p:nvPr/>
          </p:nvPicPr>
          <p:blipFill>
            <a:blip r:embed="rId3" cstate="print">
              <a:lum bright="20000" contrast="10000"/>
            </a:blip>
            <a:srcRect/>
            <a:stretch>
              <a:fillRect/>
            </a:stretch>
          </p:blipFill>
          <p:spPr bwMode="auto">
            <a:xfrm flipV="1">
              <a:off x="4118816" y="4941168"/>
              <a:ext cx="15333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ep 23"/>
            <p:cNvGrpSpPr/>
            <p:nvPr/>
          </p:nvGrpSpPr>
          <p:grpSpPr>
            <a:xfrm>
              <a:off x="2606648" y="4941168"/>
              <a:ext cx="2109368" cy="1944216"/>
              <a:chOff x="2606648" y="4941168"/>
              <a:chExt cx="2109368" cy="1944216"/>
            </a:xfrm>
          </p:grpSpPr>
          <p:pic>
            <p:nvPicPr>
              <p:cNvPr id="21" name="Afbeelding 20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78656" y="530120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Afbeelding 13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587727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Afbeelding 14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093296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Afbeelding 15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30932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Afbeelding 16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52534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Afbeelding 17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66936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Afbeelding 18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4941168"/>
                <a:ext cx="153330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Afbeelding 19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08518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Afbeelding 21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51723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Afbeelding 22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66124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ep 24"/>
            <p:cNvGrpSpPr/>
            <p:nvPr/>
          </p:nvGrpSpPr>
          <p:grpSpPr>
            <a:xfrm>
              <a:off x="5630984" y="4941168"/>
              <a:ext cx="2109368" cy="1944216"/>
              <a:chOff x="2606648" y="4941168"/>
              <a:chExt cx="2109368" cy="1944216"/>
            </a:xfrm>
          </p:grpSpPr>
          <p:pic>
            <p:nvPicPr>
              <p:cNvPr id="26" name="Afbeelding 25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587727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Afbeelding 26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093296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Afbeelding 27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30932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Afbeelding 28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52534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Afbeelding 29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66936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Afbeelding 30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4941168"/>
                <a:ext cx="153330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Afbeelding 31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08518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Afbeelding 32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30120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Afbeelding 33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51723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Afbeelding 34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66124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" name="Groep 35"/>
            <p:cNvGrpSpPr/>
            <p:nvPr/>
          </p:nvGrpSpPr>
          <p:grpSpPr>
            <a:xfrm>
              <a:off x="-273672" y="4941168"/>
              <a:ext cx="2109368" cy="1944216"/>
              <a:chOff x="2606648" y="4941168"/>
              <a:chExt cx="2109368" cy="1944216"/>
            </a:xfrm>
          </p:grpSpPr>
          <p:pic>
            <p:nvPicPr>
              <p:cNvPr id="37" name="Afbeelding 36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587727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Afbeelding 37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093296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Afbeelding 38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30932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Afbeelding 39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52534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Afbeelding 40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66936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Afbeelding 41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4941168"/>
                <a:ext cx="153330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Afbeelding 42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08518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Afbeelding 43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30120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Afbeelding 44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51723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Afbeelding 45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66124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" name="Groep 46"/>
            <p:cNvGrpSpPr/>
            <p:nvPr/>
          </p:nvGrpSpPr>
          <p:grpSpPr>
            <a:xfrm>
              <a:off x="-1404664" y="4941168"/>
              <a:ext cx="2109368" cy="1944216"/>
              <a:chOff x="2606648" y="4941168"/>
              <a:chExt cx="2109368" cy="1944216"/>
            </a:xfrm>
          </p:grpSpPr>
          <p:pic>
            <p:nvPicPr>
              <p:cNvPr id="48" name="Afbeelding 47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587727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Afbeelding 48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093296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Afbeelding 49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30932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Afbeelding 50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52534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Afbeelding 51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3182712" y="6669360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Afbeelding 52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4941168"/>
                <a:ext cx="153330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Afbeelding 53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085184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Afbeelding 54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30120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Afbeelding 55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517232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Afbeelding 56"/>
              <p:cNvPicPr/>
              <p:nvPr/>
            </p:nvPicPr>
            <p:blipFill>
              <a:blip r:embed="rId3" cstate="print">
                <a:lum bright="20000" contrast="10000"/>
              </a:blip>
              <a:srcRect t="76923"/>
              <a:stretch>
                <a:fillRect/>
              </a:stretch>
            </p:blipFill>
            <p:spPr bwMode="auto">
              <a:xfrm flipV="1">
                <a:off x="2606648" y="5661248"/>
                <a:ext cx="153330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nderbedje.jpg"/>
          <p:cNvPicPr/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148064" y="1052736"/>
            <a:ext cx="3702345" cy="24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467544" y="404664"/>
            <a:ext cx="7531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At the foot end of the (own) children’s’ bed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7498" y="3334340"/>
            <a:ext cx="77668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Objective of this exercise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Healing a painful situation in the past.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can be in early childhood, but also in adolescence.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principle is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make all situations in the past more bearable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healing those by looking at it lovingly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to give love to your younger self in these situations.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635896" y="1196752"/>
            <a:ext cx="432048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639" y="0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zonnevogel.nu/media/catalog/product/cache/1/image/9df78eab33525d08d6e5fb8d27136e95/z/o/zonnestra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635896" cy="306053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0772860">
            <a:off x="4260491" y="290713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580323" y="2547613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5496" y="980728"/>
            <a:ext cx="8964488" cy="4968552"/>
            <a:chOff x="370" y="3355"/>
            <a:chExt cx="5018" cy="2506"/>
          </a:xfrm>
        </p:grpSpPr>
        <p:pic>
          <p:nvPicPr>
            <p:cNvPr id="31747" name="Afbeelding 1" descr="logo Rabobank fc.JPG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 l="20049" t="7214" r="16631" b="28448"/>
            <a:stretch>
              <a:fillRect/>
            </a:stretch>
          </p:blipFill>
          <p:spPr bwMode="auto">
            <a:xfrm>
              <a:off x="370" y="3355"/>
              <a:ext cx="2195" cy="2506"/>
            </a:xfrm>
            <a:prstGeom prst="rect">
              <a:avLst/>
            </a:prstGeom>
            <a:noFill/>
          </p:spPr>
        </p:pic>
        <p:pic>
          <p:nvPicPr>
            <p:cNvPr id="31748" name="Afbeelding 2" descr="contactsleutel.jpg"/>
            <p:cNvPicPr>
              <a:picLocks noChangeAspect="1" noChangeArrowheads="1"/>
            </p:cNvPicPr>
            <p:nvPr/>
          </p:nvPicPr>
          <p:blipFill>
            <a:blip r:embed="rId3" cstate="print"/>
            <a:srcRect r="13699"/>
            <a:stretch>
              <a:fillRect/>
            </a:stretch>
          </p:blipFill>
          <p:spPr bwMode="auto">
            <a:xfrm>
              <a:off x="3268" y="3355"/>
              <a:ext cx="2120" cy="2412"/>
            </a:xfrm>
            <a:prstGeom prst="rect">
              <a:avLst/>
            </a:prstGeom>
            <a:noFill/>
          </p:spPr>
        </p:pic>
      </p:grpSp>
      <p:sp>
        <p:nvSpPr>
          <p:cNvPr id="5" name="Tekstvak 4"/>
          <p:cNvSpPr txBox="1"/>
          <p:nvPr/>
        </p:nvSpPr>
        <p:spPr>
          <a:xfrm>
            <a:off x="975358" y="548680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What does these metaphors mean to you?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5358" y="476672"/>
            <a:ext cx="6099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What does this metaphor mean to you?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" name="Afbeelding 2" descr="jaffa-orange.jpg"/>
          <p:cNvPicPr/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25222" y="404664"/>
            <a:ext cx="6099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What does this metaphor mean to you?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" name="Afbeelding 2" descr="CIMG6903.JPG"/>
          <p:cNvPicPr/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1417340" y="534990"/>
            <a:ext cx="5733256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755650" y="26064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nl-NL" sz="4800" b="1" dirty="0" err="1" smtClean="0">
                <a:solidFill>
                  <a:srgbClr val="0000FF"/>
                </a:solidFill>
              </a:rPr>
              <a:t>Milton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smtClean="0">
                <a:solidFill>
                  <a:srgbClr val="0000FF"/>
                </a:solidFill>
              </a:rPr>
              <a:t>Model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pic>
        <p:nvPicPr>
          <p:cNvPr id="4" name="Afbeelding 3" descr="http://i43.tower.com/images/mm102081219/milton-erickson-explorer-in-hypnosis-therapy-jay-haley-hardcover-cover-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347007" y="1052736"/>
            <a:ext cx="6897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Hypnotic Stimulating Language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-36512" y="1"/>
            <a:ext cx="9180512" cy="230663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Milton Model: Language </a:t>
            </a:r>
            <a:r>
              <a:rPr lang="en-US" sz="4800" b="1" dirty="0" err="1" smtClean="0">
                <a:solidFill>
                  <a:srgbClr val="0000FF"/>
                </a:solidFill>
              </a:rPr>
              <a:t>paterns</a:t>
            </a:r>
            <a:r>
              <a:rPr lang="en-US" sz="4800" b="1" dirty="0" smtClean="0">
                <a:solidFill>
                  <a:srgbClr val="0000FF"/>
                </a:solidFill>
              </a:rPr>
              <a:t/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motivational language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to fill </a:t>
            </a:r>
            <a:r>
              <a:rPr lang="en-US" sz="3200" b="1" i="1" dirty="0" smtClean="0">
                <a:solidFill>
                  <a:srgbClr val="FF0000"/>
                </a:solidFill>
              </a:rPr>
              <a:t>the listener with own positive thoughts</a:t>
            </a:r>
            <a:endParaRPr lang="en-US" sz="4800" b="1" i="1" dirty="0" smtClean="0">
              <a:solidFill>
                <a:srgbClr val="FF0000"/>
              </a:solidFill>
            </a:endParaRPr>
          </a:p>
        </p:txBody>
      </p:sp>
      <p:pic>
        <p:nvPicPr>
          <p:cNvPr id="26627" name="Picture 2" descr="http://advancedericksonianhypnotherapy.com/images/milton-ericks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4107"/>
            <a:ext cx="2771800" cy="40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corvalancoaching.com/sites/default/files/richard-bandler-portrai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0538" y="2204864"/>
            <a:ext cx="23034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284663" y="2905125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Richard </a:t>
            </a:r>
            <a:r>
              <a:rPr lang="nl-NL" sz="2800" dirty="0" err="1">
                <a:solidFill>
                  <a:srgbClr val="0000FF"/>
                </a:solidFill>
              </a:rPr>
              <a:t>Bandler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6" name="Picture 6" descr="http://www.originalnlp.com/Portals/0/JohnGrinder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4481513"/>
            <a:ext cx="1952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572000" y="5732463"/>
            <a:ext cx="206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John Grinder</a:t>
            </a:r>
          </a:p>
        </p:txBody>
      </p:sp>
      <p:sp>
        <p:nvSpPr>
          <p:cNvPr id="8" name="PIJL-RECHTS 7"/>
          <p:cNvSpPr/>
          <p:nvPr/>
        </p:nvSpPr>
        <p:spPr>
          <a:xfrm>
            <a:off x="2627784" y="4013995"/>
            <a:ext cx="2565671" cy="503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By</a:t>
            </a:r>
            <a:r>
              <a:rPr lang="nl-NL" dirty="0"/>
              <a:t>  </a:t>
            </a:r>
            <a:r>
              <a:rPr lang="nl-NL" dirty="0" err="1"/>
              <a:t>modelling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33CC"/>
                </a:solidFill>
              </a:rPr>
              <a:t>Milton Erickson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43010" name="Picture 2" descr="Afbeeldingsresultaat voor Milton Erickson"/>
          <p:cNvPicPr>
            <a:picLocks noChangeAspect="1" noChangeArrowheads="1"/>
          </p:cNvPicPr>
          <p:nvPr/>
        </p:nvPicPr>
        <p:blipFill>
          <a:blip r:embed="rId2" cstate="print"/>
          <a:srcRect r="54298" b="30591"/>
          <a:stretch>
            <a:fillRect/>
          </a:stretch>
        </p:blipFill>
        <p:spPr bwMode="auto">
          <a:xfrm>
            <a:off x="0" y="1533525"/>
            <a:ext cx="3203848" cy="3695675"/>
          </a:xfrm>
          <a:prstGeom prst="rect">
            <a:avLst/>
          </a:prstGeom>
          <a:noFill/>
        </p:spPr>
      </p:pic>
      <p:pic>
        <p:nvPicPr>
          <p:cNvPr id="43012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6353" t="5049" b="78362"/>
          <a:stretch>
            <a:fillRect/>
          </a:stretch>
        </p:blipFill>
        <p:spPr bwMode="auto">
          <a:xfrm>
            <a:off x="3347863" y="1484784"/>
            <a:ext cx="5737185" cy="1656184"/>
          </a:xfrm>
          <a:prstGeom prst="rect">
            <a:avLst/>
          </a:prstGeom>
          <a:noFill/>
        </p:spPr>
      </p:pic>
      <p:pic>
        <p:nvPicPr>
          <p:cNvPr id="6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6353" t="22991" b="56723"/>
          <a:stretch>
            <a:fillRect/>
          </a:stretch>
        </p:blipFill>
        <p:spPr bwMode="auto">
          <a:xfrm>
            <a:off x="3275855" y="3140968"/>
            <a:ext cx="5915675" cy="2088232"/>
          </a:xfrm>
          <a:prstGeom prst="rect">
            <a:avLst/>
          </a:prstGeom>
          <a:noFill/>
        </p:spPr>
      </p:pic>
      <p:pic>
        <p:nvPicPr>
          <p:cNvPr id="7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6353" t="44629" b="35085"/>
          <a:stretch>
            <a:fillRect/>
          </a:stretch>
        </p:blipFill>
        <p:spPr bwMode="auto">
          <a:xfrm>
            <a:off x="3203848" y="5229200"/>
            <a:ext cx="5940152" cy="1628800"/>
          </a:xfrm>
          <a:prstGeom prst="rect">
            <a:avLst/>
          </a:prstGeom>
          <a:noFill/>
        </p:spPr>
      </p:pic>
      <p:pic>
        <p:nvPicPr>
          <p:cNvPr id="8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6353" t="72725" b="22109"/>
          <a:stretch>
            <a:fillRect/>
          </a:stretch>
        </p:blipFill>
        <p:spPr bwMode="auto">
          <a:xfrm>
            <a:off x="-36512" y="6021288"/>
            <a:ext cx="3168352" cy="526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hange will lead to insight far more often than insight will lead to change. Milton Erickson, M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0" y="36561"/>
            <a:ext cx="9144000" cy="6821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</a:rPr>
              <a:t>Examples of Milton language:</a:t>
            </a:r>
            <a:endParaRPr lang="nl-NL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</a:rPr>
              <a:t> This is easy, isn’t it? (Tag question)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What is interesting is, when did you last learn so easily? (embedded commands)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Would you like to order it in blue or in green? (double binds)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Some day, we’ll all be free.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Things can go only better.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I have a dream.</a:t>
            </a:r>
            <a:endParaRPr lang="nl-NL" dirty="0" smtClean="0">
              <a:solidFill>
                <a:srgbClr val="0033CC"/>
              </a:solidFill>
            </a:endParaRPr>
          </a:p>
          <a:p>
            <a:endParaRPr lang="nl-NL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Pacing and leading</a:t>
            </a:r>
            <a:endParaRPr lang="en-US" b="1" dirty="0">
              <a:solidFill>
                <a:srgbClr val="0033CC"/>
              </a:solidFill>
            </a:endParaRPr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454274" y="808732"/>
            <a:ext cx="5934220" cy="6004644"/>
            <a:chOff x="3376" y="4734"/>
            <a:chExt cx="5972" cy="6593"/>
          </a:xfrm>
        </p:grpSpPr>
        <p:cxnSp>
          <p:nvCxnSpPr>
            <p:cNvPr id="33795" name="AutoShape 3"/>
            <p:cNvCxnSpPr>
              <a:cxnSpLocks noChangeShapeType="1"/>
            </p:cNvCxnSpPr>
            <p:nvPr/>
          </p:nvCxnSpPr>
          <p:spPr bwMode="auto">
            <a:xfrm>
              <a:off x="5224" y="9865"/>
              <a:ext cx="0" cy="51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796" name="AutoShape 4"/>
            <p:cNvCxnSpPr>
              <a:cxnSpLocks noChangeShapeType="1"/>
            </p:cNvCxnSpPr>
            <p:nvPr/>
          </p:nvCxnSpPr>
          <p:spPr bwMode="auto">
            <a:xfrm>
              <a:off x="4714" y="9850"/>
              <a:ext cx="0" cy="51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3797" name="Group 5"/>
            <p:cNvGrpSpPr>
              <a:grpSpLocks/>
            </p:cNvGrpSpPr>
            <p:nvPr/>
          </p:nvGrpSpPr>
          <p:grpSpPr bwMode="auto">
            <a:xfrm>
              <a:off x="3376" y="4734"/>
              <a:ext cx="5972" cy="6593"/>
              <a:chOff x="3362" y="4734"/>
              <a:chExt cx="5972" cy="6593"/>
            </a:xfrm>
          </p:grpSpPr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3362" y="10712"/>
                <a:ext cx="3420" cy="615"/>
              </a:xfrm>
              <a:prstGeom prst="rect">
                <a:avLst/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1188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Unused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resources</a:t>
                </a: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799" name="Group 7"/>
              <p:cNvGrpSpPr>
                <a:grpSpLocks/>
              </p:cNvGrpSpPr>
              <p:nvPr/>
            </p:nvGrpSpPr>
            <p:grpSpPr bwMode="auto">
              <a:xfrm>
                <a:off x="4487" y="5423"/>
                <a:ext cx="3315" cy="4695"/>
                <a:chOff x="4950" y="6420"/>
                <a:chExt cx="3315" cy="4695"/>
              </a:xfrm>
            </p:grpSpPr>
            <p:cxnSp>
              <p:nvCxnSpPr>
                <p:cNvPr id="3380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235" y="6551"/>
                  <a:ext cx="15" cy="2925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1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7725" y="8266"/>
                  <a:ext cx="15" cy="93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33802" name="Freeform 10"/>
                <p:cNvSpPr>
                  <a:spLocks/>
                </p:cNvSpPr>
                <p:nvPr/>
              </p:nvSpPr>
              <p:spPr bwMode="auto">
                <a:xfrm>
                  <a:off x="4950" y="6420"/>
                  <a:ext cx="2791" cy="18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405"/>
                    </a:cxn>
                    <a:cxn ang="0">
                      <a:pos x="210" y="480"/>
                    </a:cxn>
                    <a:cxn ang="0">
                      <a:pos x="360" y="585"/>
                    </a:cxn>
                    <a:cxn ang="0">
                      <a:pos x="885" y="780"/>
                    </a:cxn>
                    <a:cxn ang="0">
                      <a:pos x="1200" y="855"/>
                    </a:cxn>
                    <a:cxn ang="0">
                      <a:pos x="1695" y="930"/>
                    </a:cxn>
                    <a:cxn ang="0">
                      <a:pos x="2460" y="1080"/>
                    </a:cxn>
                    <a:cxn ang="0">
                      <a:pos x="2730" y="1455"/>
                    </a:cxn>
                    <a:cxn ang="0">
                      <a:pos x="2790" y="1845"/>
                    </a:cxn>
                    <a:cxn ang="0">
                      <a:pos x="2745" y="1890"/>
                    </a:cxn>
                  </a:cxnLst>
                  <a:rect l="0" t="0" r="r" b="b"/>
                  <a:pathLst>
                    <a:path w="2791" h="1899">
                      <a:moveTo>
                        <a:pt x="0" y="0"/>
                      </a:moveTo>
                      <a:cubicBezTo>
                        <a:pt x="13" y="129"/>
                        <a:pt x="19" y="304"/>
                        <a:pt x="120" y="405"/>
                      </a:cubicBezTo>
                      <a:cubicBezTo>
                        <a:pt x="148" y="433"/>
                        <a:pt x="182" y="452"/>
                        <a:pt x="210" y="480"/>
                      </a:cubicBezTo>
                      <a:cubicBezTo>
                        <a:pt x="280" y="550"/>
                        <a:pt x="258" y="560"/>
                        <a:pt x="360" y="585"/>
                      </a:cubicBezTo>
                      <a:cubicBezTo>
                        <a:pt x="513" y="687"/>
                        <a:pt x="706" y="739"/>
                        <a:pt x="885" y="780"/>
                      </a:cubicBezTo>
                      <a:cubicBezTo>
                        <a:pt x="989" y="804"/>
                        <a:pt x="1094" y="838"/>
                        <a:pt x="1200" y="855"/>
                      </a:cubicBezTo>
                      <a:cubicBezTo>
                        <a:pt x="1365" y="881"/>
                        <a:pt x="1530" y="903"/>
                        <a:pt x="1695" y="930"/>
                      </a:cubicBezTo>
                      <a:cubicBezTo>
                        <a:pt x="1951" y="973"/>
                        <a:pt x="2213" y="998"/>
                        <a:pt x="2460" y="1080"/>
                      </a:cubicBezTo>
                      <a:cubicBezTo>
                        <a:pt x="2552" y="1172"/>
                        <a:pt x="2690" y="1334"/>
                        <a:pt x="2730" y="1455"/>
                      </a:cubicBezTo>
                      <a:cubicBezTo>
                        <a:pt x="2749" y="1587"/>
                        <a:pt x="2777" y="1712"/>
                        <a:pt x="2790" y="1845"/>
                      </a:cubicBezTo>
                      <a:cubicBezTo>
                        <a:pt x="2772" y="1899"/>
                        <a:pt x="2791" y="1890"/>
                        <a:pt x="2745" y="189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3" name="Freeform 11"/>
                <p:cNvSpPr>
                  <a:spLocks/>
                </p:cNvSpPr>
                <p:nvPr/>
              </p:nvSpPr>
              <p:spPr bwMode="auto">
                <a:xfrm>
                  <a:off x="5181" y="9210"/>
                  <a:ext cx="2593" cy="1665"/>
                </a:xfrm>
                <a:custGeom>
                  <a:avLst/>
                  <a:gdLst/>
                  <a:ahLst/>
                  <a:cxnLst>
                    <a:cxn ang="0">
                      <a:pos x="2559" y="0"/>
                    </a:cxn>
                    <a:cxn ang="0">
                      <a:pos x="2559" y="315"/>
                    </a:cxn>
                    <a:cxn ang="0">
                      <a:pos x="2544" y="390"/>
                    </a:cxn>
                    <a:cxn ang="0">
                      <a:pos x="2499" y="435"/>
                    </a:cxn>
                    <a:cxn ang="0">
                      <a:pos x="2469" y="480"/>
                    </a:cxn>
                    <a:cxn ang="0">
                      <a:pos x="2379" y="555"/>
                    </a:cxn>
                    <a:cxn ang="0">
                      <a:pos x="2349" y="600"/>
                    </a:cxn>
                    <a:cxn ang="0">
                      <a:pos x="2259" y="630"/>
                    </a:cxn>
                    <a:cxn ang="0">
                      <a:pos x="1734" y="795"/>
                    </a:cxn>
                    <a:cxn ang="0">
                      <a:pos x="564" y="915"/>
                    </a:cxn>
                    <a:cxn ang="0">
                      <a:pos x="339" y="960"/>
                    </a:cxn>
                    <a:cxn ang="0">
                      <a:pos x="249" y="990"/>
                    </a:cxn>
                    <a:cxn ang="0">
                      <a:pos x="204" y="1005"/>
                    </a:cxn>
                    <a:cxn ang="0">
                      <a:pos x="159" y="1065"/>
                    </a:cxn>
                    <a:cxn ang="0">
                      <a:pos x="114" y="1095"/>
                    </a:cxn>
                    <a:cxn ang="0">
                      <a:pos x="84" y="1185"/>
                    </a:cxn>
                    <a:cxn ang="0">
                      <a:pos x="9" y="1275"/>
                    </a:cxn>
                    <a:cxn ang="0">
                      <a:pos x="9" y="1665"/>
                    </a:cxn>
                  </a:cxnLst>
                  <a:rect l="0" t="0" r="r" b="b"/>
                  <a:pathLst>
                    <a:path w="2593" h="1665">
                      <a:moveTo>
                        <a:pt x="2559" y="0"/>
                      </a:moveTo>
                      <a:cubicBezTo>
                        <a:pt x="2593" y="136"/>
                        <a:pt x="2582" y="65"/>
                        <a:pt x="2559" y="315"/>
                      </a:cubicBezTo>
                      <a:cubicBezTo>
                        <a:pt x="2557" y="340"/>
                        <a:pt x="2555" y="367"/>
                        <a:pt x="2544" y="390"/>
                      </a:cubicBezTo>
                      <a:cubicBezTo>
                        <a:pt x="2535" y="409"/>
                        <a:pt x="2513" y="419"/>
                        <a:pt x="2499" y="435"/>
                      </a:cubicBezTo>
                      <a:cubicBezTo>
                        <a:pt x="2487" y="449"/>
                        <a:pt x="2482" y="467"/>
                        <a:pt x="2469" y="480"/>
                      </a:cubicBezTo>
                      <a:cubicBezTo>
                        <a:pt x="2351" y="598"/>
                        <a:pt x="2502" y="408"/>
                        <a:pt x="2379" y="555"/>
                      </a:cubicBezTo>
                      <a:cubicBezTo>
                        <a:pt x="2367" y="569"/>
                        <a:pt x="2364" y="590"/>
                        <a:pt x="2349" y="600"/>
                      </a:cubicBezTo>
                      <a:cubicBezTo>
                        <a:pt x="2322" y="617"/>
                        <a:pt x="2259" y="630"/>
                        <a:pt x="2259" y="630"/>
                      </a:cubicBezTo>
                      <a:cubicBezTo>
                        <a:pt x="2153" y="736"/>
                        <a:pt x="1876" y="779"/>
                        <a:pt x="1734" y="795"/>
                      </a:cubicBezTo>
                      <a:cubicBezTo>
                        <a:pt x="1344" y="838"/>
                        <a:pt x="956" y="887"/>
                        <a:pt x="564" y="915"/>
                      </a:cubicBezTo>
                      <a:cubicBezTo>
                        <a:pt x="489" y="930"/>
                        <a:pt x="412" y="938"/>
                        <a:pt x="339" y="960"/>
                      </a:cubicBezTo>
                      <a:cubicBezTo>
                        <a:pt x="309" y="969"/>
                        <a:pt x="279" y="980"/>
                        <a:pt x="249" y="990"/>
                      </a:cubicBezTo>
                      <a:cubicBezTo>
                        <a:pt x="234" y="995"/>
                        <a:pt x="204" y="1005"/>
                        <a:pt x="204" y="1005"/>
                      </a:cubicBezTo>
                      <a:cubicBezTo>
                        <a:pt x="189" y="1025"/>
                        <a:pt x="177" y="1047"/>
                        <a:pt x="159" y="1065"/>
                      </a:cubicBezTo>
                      <a:cubicBezTo>
                        <a:pt x="146" y="1078"/>
                        <a:pt x="124" y="1080"/>
                        <a:pt x="114" y="1095"/>
                      </a:cubicBezTo>
                      <a:cubicBezTo>
                        <a:pt x="97" y="1122"/>
                        <a:pt x="106" y="1163"/>
                        <a:pt x="84" y="1185"/>
                      </a:cubicBezTo>
                      <a:cubicBezTo>
                        <a:pt x="74" y="1195"/>
                        <a:pt x="11" y="1253"/>
                        <a:pt x="9" y="1275"/>
                      </a:cubicBezTo>
                      <a:cubicBezTo>
                        <a:pt x="0" y="1405"/>
                        <a:pt x="9" y="1535"/>
                        <a:pt x="9" y="1665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4" name="Freeform 12"/>
                <p:cNvSpPr>
                  <a:spLocks/>
                </p:cNvSpPr>
                <p:nvPr/>
              </p:nvSpPr>
              <p:spPr bwMode="auto">
                <a:xfrm>
                  <a:off x="5672" y="9450"/>
                  <a:ext cx="2593" cy="1665"/>
                </a:xfrm>
                <a:custGeom>
                  <a:avLst/>
                  <a:gdLst/>
                  <a:ahLst/>
                  <a:cxnLst>
                    <a:cxn ang="0">
                      <a:pos x="2559" y="0"/>
                    </a:cxn>
                    <a:cxn ang="0">
                      <a:pos x="2559" y="315"/>
                    </a:cxn>
                    <a:cxn ang="0">
                      <a:pos x="2544" y="390"/>
                    </a:cxn>
                    <a:cxn ang="0">
                      <a:pos x="2499" y="435"/>
                    </a:cxn>
                    <a:cxn ang="0">
                      <a:pos x="2469" y="480"/>
                    </a:cxn>
                    <a:cxn ang="0">
                      <a:pos x="2379" y="555"/>
                    </a:cxn>
                    <a:cxn ang="0">
                      <a:pos x="2349" y="600"/>
                    </a:cxn>
                    <a:cxn ang="0">
                      <a:pos x="2259" y="630"/>
                    </a:cxn>
                    <a:cxn ang="0">
                      <a:pos x="1734" y="795"/>
                    </a:cxn>
                    <a:cxn ang="0">
                      <a:pos x="564" y="915"/>
                    </a:cxn>
                    <a:cxn ang="0">
                      <a:pos x="339" y="960"/>
                    </a:cxn>
                    <a:cxn ang="0">
                      <a:pos x="249" y="990"/>
                    </a:cxn>
                    <a:cxn ang="0">
                      <a:pos x="204" y="1005"/>
                    </a:cxn>
                    <a:cxn ang="0">
                      <a:pos x="159" y="1065"/>
                    </a:cxn>
                    <a:cxn ang="0">
                      <a:pos x="114" y="1095"/>
                    </a:cxn>
                    <a:cxn ang="0">
                      <a:pos x="84" y="1185"/>
                    </a:cxn>
                    <a:cxn ang="0">
                      <a:pos x="9" y="1275"/>
                    </a:cxn>
                    <a:cxn ang="0">
                      <a:pos x="9" y="1665"/>
                    </a:cxn>
                  </a:cxnLst>
                  <a:rect l="0" t="0" r="r" b="b"/>
                  <a:pathLst>
                    <a:path w="2593" h="1665">
                      <a:moveTo>
                        <a:pt x="2559" y="0"/>
                      </a:moveTo>
                      <a:cubicBezTo>
                        <a:pt x="2593" y="136"/>
                        <a:pt x="2582" y="65"/>
                        <a:pt x="2559" y="315"/>
                      </a:cubicBezTo>
                      <a:cubicBezTo>
                        <a:pt x="2557" y="340"/>
                        <a:pt x="2555" y="367"/>
                        <a:pt x="2544" y="390"/>
                      </a:cubicBezTo>
                      <a:cubicBezTo>
                        <a:pt x="2535" y="409"/>
                        <a:pt x="2513" y="419"/>
                        <a:pt x="2499" y="435"/>
                      </a:cubicBezTo>
                      <a:cubicBezTo>
                        <a:pt x="2487" y="449"/>
                        <a:pt x="2482" y="467"/>
                        <a:pt x="2469" y="480"/>
                      </a:cubicBezTo>
                      <a:cubicBezTo>
                        <a:pt x="2351" y="598"/>
                        <a:pt x="2502" y="408"/>
                        <a:pt x="2379" y="555"/>
                      </a:cubicBezTo>
                      <a:cubicBezTo>
                        <a:pt x="2367" y="569"/>
                        <a:pt x="2364" y="590"/>
                        <a:pt x="2349" y="600"/>
                      </a:cubicBezTo>
                      <a:cubicBezTo>
                        <a:pt x="2322" y="617"/>
                        <a:pt x="2259" y="630"/>
                        <a:pt x="2259" y="630"/>
                      </a:cubicBezTo>
                      <a:cubicBezTo>
                        <a:pt x="2153" y="736"/>
                        <a:pt x="1876" y="779"/>
                        <a:pt x="1734" y="795"/>
                      </a:cubicBezTo>
                      <a:cubicBezTo>
                        <a:pt x="1344" y="838"/>
                        <a:pt x="956" y="887"/>
                        <a:pt x="564" y="915"/>
                      </a:cubicBezTo>
                      <a:cubicBezTo>
                        <a:pt x="489" y="930"/>
                        <a:pt x="412" y="938"/>
                        <a:pt x="339" y="960"/>
                      </a:cubicBezTo>
                      <a:cubicBezTo>
                        <a:pt x="309" y="969"/>
                        <a:pt x="279" y="980"/>
                        <a:pt x="249" y="990"/>
                      </a:cubicBezTo>
                      <a:cubicBezTo>
                        <a:pt x="234" y="995"/>
                        <a:pt x="204" y="1005"/>
                        <a:pt x="204" y="1005"/>
                      </a:cubicBezTo>
                      <a:cubicBezTo>
                        <a:pt x="189" y="1025"/>
                        <a:pt x="177" y="1047"/>
                        <a:pt x="159" y="1065"/>
                      </a:cubicBezTo>
                      <a:cubicBezTo>
                        <a:pt x="146" y="1078"/>
                        <a:pt x="124" y="1080"/>
                        <a:pt x="114" y="1095"/>
                      </a:cubicBezTo>
                      <a:cubicBezTo>
                        <a:pt x="97" y="1122"/>
                        <a:pt x="106" y="1163"/>
                        <a:pt x="84" y="1185"/>
                      </a:cubicBezTo>
                      <a:cubicBezTo>
                        <a:pt x="74" y="1195"/>
                        <a:pt x="11" y="1253"/>
                        <a:pt x="9" y="1275"/>
                      </a:cubicBezTo>
                      <a:cubicBezTo>
                        <a:pt x="0" y="1405"/>
                        <a:pt x="9" y="1535"/>
                        <a:pt x="9" y="1665"/>
                      </a:cubicBezTo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3805" name="AutoShape 13"/>
              <p:cNvCxnSpPr>
                <a:cxnSpLocks noChangeShapeType="1"/>
              </p:cNvCxnSpPr>
              <p:nvPr/>
            </p:nvCxnSpPr>
            <p:spPr bwMode="auto">
              <a:xfrm>
                <a:off x="6827" y="7043"/>
                <a:ext cx="0" cy="10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06" name="AutoShape 14"/>
              <p:cNvCxnSpPr>
                <a:cxnSpLocks noChangeShapeType="1"/>
              </p:cNvCxnSpPr>
              <p:nvPr/>
            </p:nvCxnSpPr>
            <p:spPr bwMode="auto">
              <a:xfrm>
                <a:off x="4733" y="6327"/>
                <a:ext cx="1059" cy="28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07" name="AutoShape 15"/>
              <p:cNvCxnSpPr>
                <a:cxnSpLocks noChangeShapeType="1"/>
              </p:cNvCxnSpPr>
              <p:nvPr/>
            </p:nvCxnSpPr>
            <p:spPr bwMode="auto">
              <a:xfrm>
                <a:off x="8102" y="5588"/>
                <a:ext cx="0" cy="10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33808" name="Group 16"/>
              <p:cNvGrpSpPr>
                <a:grpSpLocks/>
              </p:cNvGrpSpPr>
              <p:nvPr/>
            </p:nvGrpSpPr>
            <p:grpSpPr bwMode="auto">
              <a:xfrm>
                <a:off x="4162" y="4734"/>
                <a:ext cx="5172" cy="4226"/>
                <a:chOff x="4545" y="5835"/>
                <a:chExt cx="5172" cy="4226"/>
              </a:xfrm>
            </p:grpSpPr>
            <p:sp>
              <p:nvSpPr>
                <p:cNvPr id="338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545" y="5835"/>
                  <a:ext cx="1838" cy="5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 coach</a:t>
                  </a:r>
                  <a:endParaRPr kumimoji="0" lang="nl-NL" sz="18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815" y="5850"/>
                  <a:ext cx="1902" cy="5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 </a:t>
                  </a:r>
                  <a:r>
                    <a:rPr kumimoji="0" lang="nl-NL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client</a:t>
                  </a:r>
                  <a:endParaRPr kumimoji="0" lang="nl-NL" sz="44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670" y="7763"/>
                  <a:ext cx="1470" cy="6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800" b="0" i="0" u="none" strike="noStrike" cap="none" normalizeH="0" baseline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pacing</a:t>
                  </a:r>
                  <a:endParaRPr kumimoji="0" lang="nl-NL" sz="4400" b="0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79" y="9582"/>
                  <a:ext cx="1245" cy="4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400" b="0" i="0" u="none" strike="noStrike" cap="none" normalizeH="0" baseline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leading</a:t>
                  </a:r>
                  <a:endParaRPr kumimoji="0" lang="nl-NL" sz="4000" b="0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3813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70" y="9915"/>
                  <a:ext cx="1035" cy="146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sp>
        <p:nvSpPr>
          <p:cNvPr id="24" name="Rechthoek 23"/>
          <p:cNvSpPr/>
          <p:nvPr/>
        </p:nvSpPr>
        <p:spPr>
          <a:xfrm>
            <a:off x="1691680" y="1412776"/>
            <a:ext cx="6336704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hoek 24"/>
          <p:cNvSpPr/>
          <p:nvPr/>
        </p:nvSpPr>
        <p:spPr>
          <a:xfrm>
            <a:off x="1763688" y="3140968"/>
            <a:ext cx="6336704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hoek 25"/>
          <p:cNvSpPr/>
          <p:nvPr/>
        </p:nvSpPr>
        <p:spPr>
          <a:xfrm>
            <a:off x="1979712" y="5157192"/>
            <a:ext cx="6336704" cy="185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980728"/>
            <a:ext cx="9144000" cy="502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Distortions in the Milton model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Distortions are language constructions which are far from the reality, or you may say easily to reframe to a more realistic version.</a:t>
            </a:r>
            <a:endParaRPr kumimoji="0" lang="en-US" sz="2000" b="1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Mind reading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guess what could be the thoughts in the other’s mind, and of course it’s a guess. 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"You are curious what you will get out of this learning”. 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This suggestion creates curiosity, even if it was not there before.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“You don't know yet, what the next minute will bring”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This creates openness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“At the same time you know, that you are still going to learn more."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This suggests that you are coming into a learning state.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"You know what I mean."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This suggests that you understand everything I said.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83768" y="0"/>
            <a:ext cx="5013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4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nl-NL" sz="4800" b="1" dirty="0" err="1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ilton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4800" b="1" dirty="0" err="1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patterns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(1)</a:t>
            </a:r>
            <a:endParaRPr lang="en-US" sz="4800" b="1" dirty="0" smtClean="0" bmk="">
              <a:solidFill>
                <a:srgbClr val="0033CC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Milton patterns (2)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07293"/>
            <a:ext cx="9144000" cy="5462067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sz="2800" b="1" dirty="0" smtClean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effect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You make a causal relation between two phenomenon’s which is not proved, but seems likely. </a:t>
            </a:r>
            <a:endParaRPr lang="en-US" sz="2800" dirty="0" smtClean="0" bmk="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causes B. 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 bmk="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Examples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While you are sitting here you can already imagine how this will change the way you are working”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Suggestion is: Sitting causes change in working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While you practice the new skills with your colleagues, you can get an idea of how that translates into your reality."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Suggestion 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is: Practice causes translation in your reality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t" hangingPunct="1"/>
            <a:r>
              <a:rPr lang="en-US" b="1" dirty="0" smtClean="0">
                <a:solidFill>
                  <a:srgbClr val="0033CC"/>
                </a:solidFill>
              </a:rPr>
              <a:t>Milton </a:t>
            </a:r>
            <a:r>
              <a:rPr lang="en-US" b="1" dirty="0" smtClean="0">
                <a:solidFill>
                  <a:srgbClr val="0033CC"/>
                </a:solidFill>
              </a:rPr>
              <a:t>language (3)</a:t>
            </a:r>
            <a:r>
              <a:rPr lang="en-US" b="1" dirty="0" smtClean="0">
                <a:solidFill>
                  <a:srgbClr val="0033CC"/>
                </a:solidFill>
              </a:rPr>
              <a:t/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0033CC"/>
                </a:solidFill>
              </a:rPr>
              <a:t>Deletions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55713"/>
            <a:ext cx="9036496" cy="5373687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 see that you are ready to listen (simple deletion)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As may have attention you will learn more and more (unspecified verbs)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There are people who are learning fast (unspecified subject)</a:t>
            </a:r>
            <a:r>
              <a:rPr lang="en-GB" sz="28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0033CC"/>
                </a:solidFill>
              </a:rPr>
              <a:t>You are feeling more and more curious (</a:t>
            </a:r>
            <a:r>
              <a:rPr lang="en-GB" sz="2800" dirty="0" smtClean="0">
                <a:solidFill>
                  <a:srgbClr val="0033CC"/>
                </a:solidFill>
              </a:rPr>
              <a:t>comparing)</a:t>
            </a:r>
            <a:endParaRPr lang="en-GB" sz="2800" dirty="0" smtClean="0">
              <a:solidFill>
                <a:srgbClr val="0033CC"/>
              </a:solidFill>
            </a:endParaRPr>
          </a:p>
          <a:p>
            <a:r>
              <a:rPr lang="en-GB" sz="2800" dirty="0" smtClean="0">
                <a:solidFill>
                  <a:srgbClr val="0033CC"/>
                </a:solidFill>
              </a:rPr>
              <a:t>Remember that you have been through some tough times and survived them well (judgements)</a:t>
            </a:r>
            <a:endParaRPr lang="en-US" sz="2800" dirty="0" smtClean="0">
              <a:solidFill>
                <a:srgbClr val="0033CC"/>
              </a:solidFill>
            </a:endParaRPr>
          </a:p>
          <a:p>
            <a:r>
              <a:rPr lang="en-GB" sz="2800" dirty="0" smtClean="0">
                <a:solidFill>
                  <a:srgbClr val="0033CC"/>
                </a:solidFill>
              </a:rPr>
              <a:t>You are gaining new insights, building new friendships (nominalisations)</a:t>
            </a:r>
            <a:endParaRPr lang="en-US" sz="2800" dirty="0" smtClean="0">
              <a:solidFill>
                <a:srgbClr val="0033CC"/>
              </a:solidFill>
            </a:endParaRPr>
          </a:p>
          <a:p>
            <a:endParaRPr lang="en-US" sz="2800" dirty="0" smtClean="0">
              <a:solidFill>
                <a:srgbClr val="0033CC"/>
              </a:solidFill>
            </a:endParaRPr>
          </a:p>
          <a:p>
            <a:endParaRPr lang="nl-NL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Milton </a:t>
            </a:r>
            <a:r>
              <a:rPr lang="en-US" b="1" dirty="0" smtClean="0">
                <a:solidFill>
                  <a:srgbClr val="0033CC"/>
                </a:solidFill>
              </a:rPr>
              <a:t>Language (4)</a:t>
            </a:r>
            <a:r>
              <a:rPr lang="en-US" b="1" dirty="0" smtClean="0">
                <a:solidFill>
                  <a:srgbClr val="0033CC"/>
                </a:solidFill>
              </a:rPr>
              <a:t/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err="1" smtClean="0">
                <a:solidFill>
                  <a:srgbClr val="0033CC"/>
                </a:solidFill>
              </a:rPr>
              <a:t>Generalisation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755650" y="1916113"/>
            <a:ext cx="78486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You become more </a:t>
            </a:r>
            <a:r>
              <a:rPr lang="en-US" sz="3200" dirty="0" err="1">
                <a:solidFill>
                  <a:srgbClr val="0033CC"/>
                </a:solidFill>
              </a:rPr>
              <a:t>successfull</a:t>
            </a:r>
            <a:r>
              <a:rPr lang="en-US" sz="3200" dirty="0">
                <a:solidFill>
                  <a:srgbClr val="0033CC"/>
                </a:solidFill>
              </a:rPr>
              <a:t>, you will be able to discover new ways. (possibility)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You must take this forward where it has to go (necessity)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Every time you feel like this you will remember how important this is for you. (universals)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All the skills you need are easy for you to learn (universal)</a:t>
            </a:r>
          </a:p>
          <a:p>
            <a:pPr>
              <a:buFont typeface="Arial" pitchFamily="34" charset="0"/>
              <a:buChar char="•"/>
            </a:pPr>
            <a:endParaRPr lang="nl-NL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2" descr="http://rlv.zcache.nl/generalisaties_button-p145399469397922868en8be_2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619672" y="548680"/>
            <a:ext cx="5832647" cy="583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Milton </a:t>
            </a:r>
            <a:r>
              <a:rPr lang="en-US" b="1" dirty="0" smtClean="0">
                <a:solidFill>
                  <a:srgbClr val="0033CC"/>
                </a:solidFill>
              </a:rPr>
              <a:t>Language (5)</a:t>
            </a:r>
            <a:r>
              <a:rPr lang="en-US" b="1" dirty="0" smtClean="0">
                <a:solidFill>
                  <a:srgbClr val="0033CC"/>
                </a:solidFill>
              </a:rPr>
              <a:t/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0033CC"/>
                </a:solidFill>
              </a:rPr>
              <a:t>Distortion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755650" y="2254250"/>
            <a:ext cx="784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 This means that you are getting all the help you need (equivalence)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 I know that you think with more and more interest (mind reading)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On each breath, you can relax even more (cause and result)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3700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2025650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35075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151063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005138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660775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1163638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690938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928938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445000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4860032" y="5301208"/>
            <a:ext cx="4032448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case?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Afbeelding 20" descr="Erick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232235" cy="146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63688" y="980729"/>
            <a:ext cx="4608512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observe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came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place. (a)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339752" y="1700808"/>
            <a:ext cx="5060812" cy="2604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notice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looking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at me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which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means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have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attention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(b)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419872" y="2618363"/>
            <a:ext cx="5256584" cy="5226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imagine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ask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yourself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how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much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conversation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give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(c)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283968" y="3429001"/>
            <a:ext cx="4608512" cy="576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Everything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is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pointing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 the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success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(d)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004048" y="4437112"/>
            <a:ext cx="3816424" cy="407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There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happen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beautiful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things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(e)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520" y="4005064"/>
            <a:ext cx="2592288" cy="244827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Milton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patterns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Factual observation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Cause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Result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Mind reading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Universal truth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Possibility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Presupposition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Afbeelding 28" descr="y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44624"/>
            <a:ext cx="3181350" cy="158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>
            <a:off x="6372225" y="2852738"/>
            <a:ext cx="24479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print"/>
          <a:srcRect l="3777" r="3714" b="14030"/>
          <a:stretch>
            <a:fillRect/>
          </a:stretch>
        </p:blipFill>
        <p:spPr bwMode="auto">
          <a:xfrm>
            <a:off x="2483768" y="2060848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50825" y="3789363"/>
            <a:ext cx="730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 smtClean="0">
                <a:latin typeface="Calibri" pitchFamily="34" charset="0"/>
              </a:rPr>
              <a:t>Jackal</a:t>
            </a:r>
            <a:endParaRPr lang="nl-NL" dirty="0">
              <a:latin typeface="Calibri" pitchFamily="34" charset="0"/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372200" y="2349500"/>
            <a:ext cx="252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I´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0" y="4948981"/>
            <a:ext cx="2802641" cy="19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8027988" y="34290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0" y="2349500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You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 Violent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eacemaker.ch/design/Marshall_Rosenberg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18214" t="82423" r="24174" b="4527"/>
          <a:stretch>
            <a:fillRect/>
          </a:stretch>
        </p:blipFill>
        <p:spPr bwMode="auto">
          <a:xfrm>
            <a:off x="0" y="5253038"/>
            <a:ext cx="53641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9388" t="16021" r="37106" b="80876"/>
          <a:stretch>
            <a:fillRect/>
          </a:stretch>
        </p:blipFill>
        <p:spPr bwMode="auto">
          <a:xfrm>
            <a:off x="6660232" y="44624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kstvak 4"/>
          <p:cNvSpPr txBox="1">
            <a:spLocks noChangeArrowheads="1"/>
          </p:cNvSpPr>
          <p:nvPr/>
        </p:nvSpPr>
        <p:spPr bwMode="auto">
          <a:xfrm>
            <a:off x="467544" y="3140968"/>
            <a:ext cx="56867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Marshall Rosenberg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3200" b="1" dirty="0">
                <a:solidFill>
                  <a:srgbClr val="0033CC"/>
                </a:solidFill>
              </a:rPr>
              <a:t>Non-Violent Communication</a:t>
            </a:r>
            <a:endParaRPr lang="nl-NL" b="1" dirty="0">
              <a:solidFill>
                <a:srgbClr val="0033CC"/>
              </a:solidFill>
            </a:endParaRPr>
          </a:p>
        </p:txBody>
      </p:sp>
      <p:pic>
        <p:nvPicPr>
          <p:cNvPr id="13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8562" r="57666" b="84068"/>
          <a:stretch>
            <a:fillRect/>
          </a:stretch>
        </p:blipFill>
        <p:spPr bwMode="auto">
          <a:xfrm>
            <a:off x="6444208" y="332656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19124" r="54149" b="66141"/>
          <a:stretch>
            <a:fillRect/>
          </a:stretch>
        </p:blipFill>
        <p:spPr bwMode="auto">
          <a:xfrm>
            <a:off x="6300837" y="980728"/>
            <a:ext cx="280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9388" t="34635" r="37106" b="62263"/>
          <a:stretch>
            <a:fillRect/>
          </a:stretch>
        </p:blipFill>
        <p:spPr bwMode="auto">
          <a:xfrm>
            <a:off x="6768752" y="2060848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37737" r="55325" b="52957"/>
          <a:stretch>
            <a:fillRect/>
          </a:stretch>
        </p:blipFill>
        <p:spPr bwMode="auto">
          <a:xfrm>
            <a:off x="6300837" y="2348880"/>
            <a:ext cx="27356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9388" t="47820" r="37106" b="49078"/>
          <a:stretch>
            <a:fillRect/>
          </a:stretch>
        </p:blipFill>
        <p:spPr bwMode="auto">
          <a:xfrm>
            <a:off x="6768752" y="3284984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50146" r="51797" b="39772"/>
          <a:stretch>
            <a:fillRect/>
          </a:stretch>
        </p:blipFill>
        <p:spPr bwMode="auto">
          <a:xfrm>
            <a:off x="6228829" y="3501008"/>
            <a:ext cx="29516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9397" t="62554" r="58853" b="29691"/>
          <a:stretch>
            <a:fillRect/>
          </a:stretch>
        </p:blipFill>
        <p:spPr bwMode="auto">
          <a:xfrm>
            <a:off x="6948264" y="5517232"/>
            <a:ext cx="2195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8212" t="69534" r="37106" b="26588"/>
          <a:stretch>
            <a:fillRect/>
          </a:stretch>
        </p:blipFill>
        <p:spPr bwMode="auto">
          <a:xfrm>
            <a:off x="6804248" y="5229200"/>
            <a:ext cx="2123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3517" t="72637" r="51797" b="19608"/>
          <a:stretch>
            <a:fillRect/>
          </a:stretch>
        </p:blipFill>
        <p:spPr bwMode="auto">
          <a:xfrm>
            <a:off x="6516216" y="616530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/>
          <p:cNvSpPr txBox="1"/>
          <p:nvPr/>
        </p:nvSpPr>
        <p:spPr>
          <a:xfrm>
            <a:off x="6660232" y="4432756"/>
            <a:ext cx="2448272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kern="1600" dirty="0" smtClean="0">
                <a:solidFill>
                  <a:srgbClr val="0033CC"/>
                </a:solidFill>
              </a:rPr>
              <a:t>OPTIONS</a:t>
            </a:r>
            <a:endParaRPr lang="nl-NL" sz="1300" b="1" kern="1600" dirty="0">
              <a:solidFill>
                <a:srgbClr val="0033CC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588224" y="4705980"/>
            <a:ext cx="2520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 algn="ctr"/>
            <a:r>
              <a:rPr lang="en-US" sz="1400" b="1" kern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Which possibilities do you have to fulfill your needs?</a:t>
            </a:r>
            <a:endParaRPr lang="nl-NL" sz="1300" b="1" kern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7320" y="116632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Nonviolent Communication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104" name="Tabel 103"/>
          <p:cNvGraphicFramePr>
            <a:graphicFrameLocks noGrp="1"/>
          </p:cNvGraphicFramePr>
          <p:nvPr/>
        </p:nvGraphicFramePr>
        <p:xfrm>
          <a:off x="1715081" y="1207408"/>
          <a:ext cx="6169287" cy="853440"/>
        </p:xfrm>
        <a:graphic>
          <a:graphicData uri="http://schemas.openxmlformats.org/drawingml/2006/table">
            <a:tbl>
              <a:tblPr/>
              <a:tblGrid>
                <a:gridCol w="6169287"/>
              </a:tblGrid>
              <a:tr h="169205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Without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hear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10" name="Afbeelding 3"/>
          <p:cNvSpPr>
            <a:spLocks noChangeAspect="1" noChangeArrowheads="1"/>
          </p:cNvSpPr>
          <p:nvPr/>
        </p:nvSpPr>
        <p:spPr bwMode="auto">
          <a:xfrm>
            <a:off x="2263775" y="0"/>
            <a:ext cx="8191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8" name="AutoShape 160"/>
          <p:cNvSpPr>
            <a:spLocks noChangeAspect="1" noChangeArrowheads="1"/>
          </p:cNvSpPr>
          <p:nvPr/>
        </p:nvSpPr>
        <p:spPr bwMode="auto">
          <a:xfrm>
            <a:off x="2295525" y="-127635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9" name="AutoShape 151"/>
          <p:cNvSpPr>
            <a:spLocks noChangeAspect="1" noChangeArrowheads="1"/>
          </p:cNvSpPr>
          <p:nvPr/>
        </p:nvSpPr>
        <p:spPr bwMode="auto">
          <a:xfrm>
            <a:off x="2295525" y="-168910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2" name="Afbeelding 5"/>
          <p:cNvSpPr>
            <a:spLocks noChangeAspect="1" noChangeArrowheads="1"/>
          </p:cNvSpPr>
          <p:nvPr/>
        </p:nvSpPr>
        <p:spPr bwMode="auto">
          <a:xfrm>
            <a:off x="2370138" y="-1801813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6" name="AutoShape 158"/>
          <p:cNvSpPr>
            <a:spLocks noChangeAspect="1" noChangeArrowheads="1"/>
          </p:cNvSpPr>
          <p:nvPr/>
        </p:nvSpPr>
        <p:spPr bwMode="auto">
          <a:xfrm>
            <a:off x="2368550" y="9525"/>
            <a:ext cx="715963" cy="5413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7" name="AutoShape 149"/>
          <p:cNvSpPr>
            <a:spLocks noChangeAspect="1" noChangeArrowheads="1"/>
          </p:cNvSpPr>
          <p:nvPr/>
        </p:nvSpPr>
        <p:spPr bwMode="auto">
          <a:xfrm>
            <a:off x="2371725" y="-168910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4" name="AutoShape 146"/>
          <p:cNvSpPr>
            <a:spLocks noChangeAspect="1" noChangeArrowheads="1"/>
          </p:cNvSpPr>
          <p:nvPr/>
        </p:nvSpPr>
        <p:spPr bwMode="auto">
          <a:xfrm>
            <a:off x="2371725" y="-324485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995936" y="7647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33CC"/>
                </a:solidFill>
              </a:rPr>
              <a:t>Giraf </a:t>
            </a:r>
            <a:r>
              <a:rPr lang="en-US" sz="2400" smtClean="0">
                <a:solidFill>
                  <a:srgbClr val="0033CC"/>
                </a:solidFill>
              </a:rPr>
              <a:t>Language</a:t>
            </a:r>
            <a:endParaRPr lang="en-US">
              <a:solidFill>
                <a:srgbClr val="0033CC"/>
              </a:solidFill>
            </a:endParaRPr>
          </a:p>
        </p:txBody>
      </p:sp>
      <p:pic>
        <p:nvPicPr>
          <p:cNvPr id="15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 flipH="1">
            <a:off x="6236" y="-27384"/>
            <a:ext cx="1613436" cy="28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720940" y="2410772"/>
          <a:ext cx="6235436" cy="1018228"/>
        </p:xfrm>
        <a:graphic>
          <a:graphicData uri="http://schemas.openxmlformats.org/drawingml/2006/table">
            <a:tbl>
              <a:tblPr/>
              <a:tblGrid>
                <a:gridCol w="6235436"/>
              </a:tblGrid>
              <a:tr h="1018228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  <a:endParaRPr lang="nl-NL"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1720940" y="3715305"/>
          <a:ext cx="6235436" cy="865823"/>
        </p:xfrm>
        <a:graphic>
          <a:graphicData uri="http://schemas.openxmlformats.org/drawingml/2006/table">
            <a:tbl>
              <a:tblPr/>
              <a:tblGrid>
                <a:gridCol w="6235436"/>
              </a:tblGrid>
              <a:tr h="859763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1718987" y="4790731"/>
          <a:ext cx="6237389" cy="798509"/>
        </p:xfrm>
        <a:graphic>
          <a:graphicData uri="http://schemas.openxmlformats.org/drawingml/2006/table">
            <a:tbl>
              <a:tblPr/>
              <a:tblGrid>
                <a:gridCol w="6237389"/>
              </a:tblGrid>
              <a:tr h="798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Options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Which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different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options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have to meet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your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needs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?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1717034" y="5805264"/>
          <a:ext cx="6311350" cy="976098"/>
        </p:xfrm>
        <a:graphic>
          <a:graphicData uri="http://schemas.openxmlformats.org/drawingml/2006/table">
            <a:tbl>
              <a:tblPr/>
              <a:tblGrid>
                <a:gridCol w="6311350"/>
              </a:tblGrid>
              <a:tr h="976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5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Do a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or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do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something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Could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… ?”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“I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am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going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to do ..”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PIJL-OMLAAG 25"/>
          <p:cNvSpPr/>
          <p:nvPr/>
        </p:nvSpPr>
        <p:spPr>
          <a:xfrm>
            <a:off x="4644008" y="2132856"/>
            <a:ext cx="576064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JL-OMLAAG 27"/>
          <p:cNvSpPr/>
          <p:nvPr/>
        </p:nvSpPr>
        <p:spPr>
          <a:xfrm>
            <a:off x="4716016" y="3284984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JL-OMLAAG 28"/>
          <p:cNvSpPr/>
          <p:nvPr/>
        </p:nvSpPr>
        <p:spPr>
          <a:xfrm>
            <a:off x="4716016" y="4437112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JL-OMLAAG 29"/>
          <p:cNvSpPr/>
          <p:nvPr/>
        </p:nvSpPr>
        <p:spPr>
          <a:xfrm>
            <a:off x="4716016" y="5373216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7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7452320" y="44624"/>
            <a:ext cx="16916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7320" y="116632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Nonviolent Communication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104" name="Tabel 103"/>
          <p:cNvGraphicFramePr>
            <a:graphicFrameLocks noGrp="1"/>
          </p:cNvGraphicFramePr>
          <p:nvPr/>
        </p:nvGraphicFramePr>
        <p:xfrm>
          <a:off x="1715081" y="1412776"/>
          <a:ext cx="2952328" cy="853440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169205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Without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hear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10" name="Afbeelding 3"/>
          <p:cNvSpPr>
            <a:spLocks noChangeAspect="1" noChangeArrowheads="1"/>
          </p:cNvSpPr>
          <p:nvPr/>
        </p:nvSpPr>
        <p:spPr bwMode="auto">
          <a:xfrm>
            <a:off x="2263775" y="0"/>
            <a:ext cx="8191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8" name="AutoShape 160"/>
          <p:cNvSpPr>
            <a:spLocks noChangeAspect="1" noChangeArrowheads="1"/>
          </p:cNvSpPr>
          <p:nvPr/>
        </p:nvSpPr>
        <p:spPr bwMode="auto">
          <a:xfrm>
            <a:off x="2295525" y="-127635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9" name="AutoShape 151"/>
          <p:cNvSpPr>
            <a:spLocks noChangeAspect="1" noChangeArrowheads="1"/>
          </p:cNvSpPr>
          <p:nvPr/>
        </p:nvSpPr>
        <p:spPr bwMode="auto">
          <a:xfrm>
            <a:off x="2295525" y="-168910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2" name="Afbeelding 5"/>
          <p:cNvSpPr>
            <a:spLocks noChangeAspect="1" noChangeArrowheads="1"/>
          </p:cNvSpPr>
          <p:nvPr/>
        </p:nvSpPr>
        <p:spPr bwMode="auto">
          <a:xfrm>
            <a:off x="2370138" y="-1801813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6" name="AutoShape 158"/>
          <p:cNvSpPr>
            <a:spLocks noChangeAspect="1" noChangeArrowheads="1"/>
          </p:cNvSpPr>
          <p:nvPr/>
        </p:nvSpPr>
        <p:spPr bwMode="auto">
          <a:xfrm>
            <a:off x="2368550" y="9525"/>
            <a:ext cx="715963" cy="5413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7" name="AutoShape 149"/>
          <p:cNvSpPr>
            <a:spLocks noChangeAspect="1" noChangeArrowheads="1"/>
          </p:cNvSpPr>
          <p:nvPr/>
        </p:nvSpPr>
        <p:spPr bwMode="auto">
          <a:xfrm>
            <a:off x="2371725" y="-168910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4" name="AutoShape 146"/>
          <p:cNvSpPr>
            <a:spLocks noChangeAspect="1" noChangeArrowheads="1"/>
          </p:cNvSpPr>
          <p:nvPr/>
        </p:nvSpPr>
        <p:spPr bwMode="auto">
          <a:xfrm>
            <a:off x="2371725" y="-324485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763688" y="9087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Giraf</a:t>
            </a:r>
            <a:r>
              <a:rPr lang="en-US" sz="2400" dirty="0" smtClean="0">
                <a:solidFill>
                  <a:srgbClr val="0033CC"/>
                </a:solidFill>
              </a:rPr>
              <a:t> Language</a:t>
            </a:r>
            <a:endParaRPr lang="nl-NL" dirty="0">
              <a:solidFill>
                <a:srgbClr val="0033CC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004048" y="9087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Pitfalls of the Jackal</a:t>
            </a:r>
            <a:endParaRPr lang="nl-NL" dirty="0">
              <a:solidFill>
                <a:srgbClr val="0033CC"/>
              </a:solidFill>
            </a:endParaRPr>
          </a:p>
        </p:txBody>
      </p:sp>
      <p:pic>
        <p:nvPicPr>
          <p:cNvPr id="15" name="Afbeelding 6" descr="giraffe1.jpg"/>
          <p:cNvPicPr>
            <a:picLocks noChangeAspect="1"/>
          </p:cNvPicPr>
          <p:nvPr/>
        </p:nvPicPr>
        <p:blipFill>
          <a:blip r:embed="rId3" cstate="print"/>
          <a:srcRect l="15581" r="16380"/>
          <a:stretch>
            <a:fillRect/>
          </a:stretch>
        </p:blipFill>
        <p:spPr bwMode="auto">
          <a:xfrm flipH="1">
            <a:off x="6236" y="-27384"/>
            <a:ext cx="1613436" cy="28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4961300" y="1412776"/>
          <a:ext cx="3283108" cy="880096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880096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Pasting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something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right!”</a:t>
                      </a:r>
                      <a:endParaRPr lang="nl-N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720940" y="2410772"/>
          <a:ext cx="2952328" cy="1018228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1018228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  <a:endParaRPr lang="nl-NL"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1720940" y="3715305"/>
          <a:ext cx="2944516" cy="865823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859763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1718987" y="4790731"/>
          <a:ext cx="2944516" cy="798509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7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Options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Which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different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options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have to meet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your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needs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?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1717034" y="5805264"/>
          <a:ext cx="2944516" cy="976098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976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5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Do a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or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do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something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Could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… ?”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“I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am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going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to do ..”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 22"/>
          <p:cNvGraphicFramePr>
            <a:graphicFrameLocks noGrp="1"/>
          </p:cNvGraphicFramePr>
          <p:nvPr/>
        </p:nvGraphicFramePr>
        <p:xfrm>
          <a:off x="4961300" y="3717032"/>
          <a:ext cx="3283108" cy="853906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85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b="1" dirty="0" smtClean="0">
                          <a:latin typeface="Cambria"/>
                          <a:ea typeface="Times New Roman"/>
                        </a:rPr>
                        <a:t>3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Make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the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other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person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responsible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for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my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needs</a:t>
                      </a:r>
                      <a:endParaRPr lang="nl-NL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Calibri"/>
                          <a:ea typeface="Times New Roman"/>
                        </a:rPr>
                        <a:t>“I want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that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don’t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make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me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angry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”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4961300" y="2453163"/>
          <a:ext cx="3283108" cy="969752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969752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Mix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thoughts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minds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4961300" y="4725144"/>
          <a:ext cx="3291588" cy="919829"/>
        </p:xfrm>
        <a:graphic>
          <a:graphicData uri="http://schemas.openxmlformats.org/drawingml/2006/table">
            <a:tbl>
              <a:tblPr/>
              <a:tblGrid>
                <a:gridCol w="3291588"/>
              </a:tblGrid>
              <a:tr h="91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There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is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one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option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only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 smtClean="0">
                          <a:latin typeface="Calibri"/>
                          <a:ea typeface="Times New Roman"/>
                        </a:rPr>
                        <a:t>Only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can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…, I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can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’</a:t>
                      </a:r>
                      <a:r>
                        <a:rPr lang="nl-NL" sz="1400" dirty="0" smtClean="0">
                          <a:latin typeface="+mn-lt"/>
                          <a:ea typeface="Times New Roman"/>
                        </a:rPr>
                        <a:t> “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t 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do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anything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”</a:t>
                      </a: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 26"/>
          <p:cNvGraphicFramePr>
            <a:graphicFrameLocks noGrp="1"/>
          </p:cNvGraphicFramePr>
          <p:nvPr/>
        </p:nvGraphicFramePr>
        <p:xfrm>
          <a:off x="4961300" y="5733256"/>
          <a:ext cx="3283108" cy="1124744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5. Mix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with</a:t>
                      </a: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 a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demand</a:t>
                      </a:r>
                      <a:endParaRPr lang="nl-NL" sz="1600" b="1" i="0" dirty="0" smtClean="0">
                        <a:latin typeface="Cambri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“I want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to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now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have to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now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and in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my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way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”</a:t>
                      </a:r>
                      <a:endParaRPr lang="nl-NL" sz="1100" i="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PIJL-OMLAAG 25"/>
          <p:cNvSpPr/>
          <p:nvPr/>
        </p:nvSpPr>
        <p:spPr>
          <a:xfrm>
            <a:off x="3131840" y="2132856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JL-OMLAAG 27"/>
          <p:cNvSpPr/>
          <p:nvPr/>
        </p:nvSpPr>
        <p:spPr>
          <a:xfrm>
            <a:off x="3203848" y="3284984"/>
            <a:ext cx="57606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JL-OMLAAG 28"/>
          <p:cNvSpPr/>
          <p:nvPr/>
        </p:nvSpPr>
        <p:spPr>
          <a:xfrm>
            <a:off x="3203848" y="4509120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JL-OMLAAG 29"/>
          <p:cNvSpPr/>
          <p:nvPr/>
        </p:nvSpPr>
        <p:spPr>
          <a:xfrm>
            <a:off x="3203848" y="5445224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>
            <a:off x="4644008" y="2852936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>
            <a:off x="4644008" y="1628800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JL-RECHTS 32"/>
          <p:cNvSpPr/>
          <p:nvPr/>
        </p:nvSpPr>
        <p:spPr>
          <a:xfrm>
            <a:off x="4644008" y="3933056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JL-RECHTS 33"/>
          <p:cNvSpPr/>
          <p:nvPr/>
        </p:nvSpPr>
        <p:spPr>
          <a:xfrm>
            <a:off x="4644008" y="5013176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JL-RECHTS 34"/>
          <p:cNvSpPr/>
          <p:nvPr/>
        </p:nvSpPr>
        <p:spPr>
          <a:xfrm>
            <a:off x="4644008" y="6021288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" y="446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Presupposition  no </a:t>
            </a:r>
            <a:r>
              <a:rPr lang="en-US" sz="4400" b="1" dirty="0" smtClean="0">
                <a:solidFill>
                  <a:srgbClr val="0070C0"/>
                </a:solidFill>
              </a:rPr>
              <a:t>1: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Respect for somebody else’s model of the world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 and of your own model of the world</a:t>
            </a:r>
            <a:endParaRPr lang="nl-NL" sz="3200" b="1" i="1" dirty="0">
              <a:solidFill>
                <a:srgbClr val="FF0000"/>
              </a:solidFill>
            </a:endParaRPr>
          </a:p>
        </p:txBody>
      </p:sp>
      <p:pic>
        <p:nvPicPr>
          <p:cNvPr id="13" name="Afbeelding 12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2716777"/>
            <a:ext cx="4657830" cy="4141223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 rot="20814095">
            <a:off x="2536647" y="3828907"/>
            <a:ext cx="39777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Respect</a:t>
            </a:r>
            <a:endParaRPr lang="nl-NL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kstvak 1"/>
          <p:cNvSpPr txBox="1">
            <a:spLocks noChangeArrowheads="1"/>
          </p:cNvSpPr>
          <p:nvPr/>
        </p:nvSpPr>
        <p:spPr bwMode="auto">
          <a:xfrm>
            <a:off x="1979613" y="1052513"/>
            <a:ext cx="2505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Video mother and child: </a:t>
            </a:r>
          </a:p>
          <a:p>
            <a:endParaRPr lang="nl-NL"/>
          </a:p>
        </p:txBody>
      </p:sp>
      <p:sp>
        <p:nvSpPr>
          <p:cNvPr id="46083" name="Tekstvak 2"/>
          <p:cNvSpPr txBox="1">
            <a:spLocks noChangeArrowheads="1"/>
          </p:cNvSpPr>
          <p:nvPr/>
        </p:nvSpPr>
        <p:spPr bwMode="auto">
          <a:xfrm>
            <a:off x="2124075" y="2276475"/>
            <a:ext cx="579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hlinkClick r:id="rId2" action="ppaction://hlinkfile"/>
              </a:rPr>
              <a:t>..\video's\NVC\Compassionate Communication with Kids.flv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giraff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15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Non-violent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33CC"/>
                </a:solidFill>
              </a:rPr>
              <a:t>Giraffe language</a:t>
            </a:r>
            <a:endParaRPr lang="nl-NL" sz="6000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Look for at least 3 different needs which are basic in your life.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not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options to fulfill these needs?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 going to do or what is your request?</a:t>
            </a:r>
            <a:endParaRPr lang="nl-NL" dirty="0">
              <a:solidFill>
                <a:srgbClr val="0033CC"/>
              </a:solidFill>
            </a:endParaRPr>
          </a:p>
        </p:txBody>
      </p:sp>
      <p:pic>
        <p:nvPicPr>
          <p:cNvPr id="5" name="Afbeelding 5" descr="giraffe1.jpg"/>
          <p:cNvPicPr>
            <a:picLocks noChangeAspect="1"/>
          </p:cNvPicPr>
          <p:nvPr/>
        </p:nvPicPr>
        <p:blipFill>
          <a:blip r:embed="rId2" cstate="print"/>
          <a:srcRect l="14355" r="13869"/>
          <a:stretch>
            <a:fillRect/>
          </a:stretch>
        </p:blipFill>
        <p:spPr bwMode="auto">
          <a:xfrm flipH="1">
            <a:off x="6372200" y="1472609"/>
            <a:ext cx="2736304" cy="5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123" name="Afbeelding 5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813" y="2219325"/>
            <a:ext cx="64643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55875" y="14843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Observe</a:t>
            </a:r>
            <a:endParaRPr lang="nl-NL" sz="6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95738" y="2924175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 smtClean="0">
                <a:solidFill>
                  <a:schemeClr val="accent2"/>
                </a:solidFill>
              </a:rPr>
              <a:t>Without </a:t>
            </a:r>
            <a:r>
              <a:rPr lang="nl-NL" sz="3200" b="1" dirty="0" err="1" smtClean="0">
                <a:solidFill>
                  <a:schemeClr val="accent2"/>
                </a:solidFill>
              </a:rPr>
              <a:t>judgement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see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 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hear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............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113"/>
            <a:ext cx="5676900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Feelings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8538" y="3505200"/>
            <a:ext cx="6875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</a:rPr>
              <a:t>Acknowledge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me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this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...............”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44" descr="C:\Documents and Settings\Eigenaar\Mijn documenten\Mijn Afbeeldingen\afb\nlp\girafn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013" y="0"/>
            <a:ext cx="2312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Tekstvak 226"/>
          <p:cNvSpPr txBox="1"/>
          <p:nvPr/>
        </p:nvSpPr>
        <p:spPr>
          <a:xfrm>
            <a:off x="1331913" y="44451"/>
            <a:ext cx="540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Needs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224" name="Rectangle 435"/>
          <p:cNvSpPr>
            <a:spLocks noChangeArrowheads="1"/>
          </p:cNvSpPr>
          <p:nvPr/>
        </p:nvSpPr>
        <p:spPr bwMode="auto">
          <a:xfrm>
            <a:off x="0" y="692150"/>
            <a:ext cx="7451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have a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need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at a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deep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level </a:t>
            </a:r>
            <a:r>
              <a:rPr lang="nl-NL" sz="1600" b="1" i="1" dirty="0" smtClean="0">
                <a:solidFill>
                  <a:srgbClr val="FF0000"/>
                </a:solidFill>
              </a:rPr>
              <a:t>a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nd I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take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resposability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to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fulfill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this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need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218" name="Tabel 217"/>
          <p:cNvGraphicFramePr>
            <a:graphicFrameLocks noGrp="1"/>
          </p:cNvGraphicFramePr>
          <p:nvPr/>
        </p:nvGraphicFramePr>
        <p:xfrm>
          <a:off x="107504" y="1124744"/>
          <a:ext cx="7560840" cy="5886328"/>
        </p:xfrm>
        <a:graphic>
          <a:graphicData uri="http://schemas.openxmlformats.org/drawingml/2006/table">
            <a:tbl>
              <a:tblPr/>
              <a:tblGrid>
                <a:gridCol w="2298496"/>
                <a:gridCol w="2100401"/>
                <a:gridCol w="1767224"/>
                <a:gridCol w="1394719"/>
              </a:tblGrid>
              <a:tr h="5277508"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acceptance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affection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appreciation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belonging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cooperation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closeness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community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companionship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consideration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consistency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empathy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inclusion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intimacy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love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mutuality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nurturing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respect/self-respect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 continued</a:t>
                      </a:r>
                      <a:b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stability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know and be known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see and be seen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understand and 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be understood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trust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warmth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PHYSICAL WELL-BEING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food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movement/exercise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rest/sleep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sexual expression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shelter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touch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water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HONESTY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authenticity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integrity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presence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PLAY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joy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humor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PEACE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beauty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communion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ease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equality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harmony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inspiration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order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AUTONOMY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choice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freedom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independence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space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spontaneity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MEANING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awareness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celebration of life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challenge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clarity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competence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consciousness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contribution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creativity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discovery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efficacy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effectiveness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growth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hope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learning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mourning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participation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purpose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self-expression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stimulation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matter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understanding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4537075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4.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Options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191000"/>
            <a:ext cx="6138862" cy="1752600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Which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different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possibilities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have to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fulfill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authentic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1341438"/>
            <a:ext cx="6516687" cy="2879725"/>
          </a:xfrm>
        </p:spPr>
        <p:txBody>
          <a:bodyPr/>
          <a:lstStyle/>
          <a:p>
            <a:pPr eaLnBrk="1" hangingPunct="1"/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5.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Request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or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nl-NL" sz="5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action</a:t>
            </a:r>
            <a:endParaRPr lang="nl-NL" sz="5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292600"/>
            <a:ext cx="5448300" cy="2016125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Would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like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.......?</a:t>
            </a:r>
          </a:p>
          <a:p>
            <a:pPr algn="l"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I’m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going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...........</a:t>
            </a:r>
          </a:p>
          <a:p>
            <a:pPr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loveinthe wor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282256"/>
          </a:xfrm>
          <a:prstGeom prst="rect">
            <a:avLst/>
          </a:prstGeom>
        </p:spPr>
      </p:pic>
      <p:pic>
        <p:nvPicPr>
          <p:cNvPr id="96258" name="Picture 2" descr="http://ilovehumanity.com/wp-content/uploads/2015/05/i-love-humanity-immanuel-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622" y="4797152"/>
            <a:ext cx="9406622" cy="2060848"/>
          </a:xfrm>
          <a:prstGeom prst="rect">
            <a:avLst/>
          </a:prstGeom>
          <a:noFill/>
        </p:spPr>
      </p:pic>
      <p:pic>
        <p:nvPicPr>
          <p:cNvPr id="4" name="Afbeelding 3" descr="loveinthe worldball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052736"/>
            <a:ext cx="2808312" cy="27545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48401" y="3585790"/>
            <a:ext cx="784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world needs our love!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0682" y="1340768"/>
            <a:ext cx="981320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99909" y="332656"/>
            <a:ext cx="768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Giving  and receiving , gratefulness</a:t>
            </a:r>
            <a:endParaRPr lang="en-US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031552" y="144235"/>
            <a:ext cx="6076953" cy="6741149"/>
            <a:chOff x="1650" y="-1228"/>
            <a:chExt cx="8912" cy="10183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1650" y="900"/>
              <a:ext cx="8912" cy="8055"/>
              <a:chOff x="2025" y="570"/>
              <a:chExt cx="8820" cy="8730"/>
            </a:xfrm>
          </p:grpSpPr>
          <p:sp>
            <p:nvSpPr>
              <p:cNvPr id="33796" name="Text Box 4"/>
              <p:cNvSpPr txBox="1">
                <a:spLocks noChangeArrowheads="1"/>
              </p:cNvSpPr>
              <p:nvPr/>
            </p:nvSpPr>
            <p:spPr bwMode="auto">
              <a:xfrm>
                <a:off x="6720" y="1440"/>
                <a:ext cx="645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6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9135" y="3930"/>
                <a:ext cx="645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6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8310" y="7620"/>
                <a:ext cx="645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6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auto">
              <a:xfrm>
                <a:off x="2655" y="46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1" name="Oval 9"/>
              <p:cNvSpPr>
                <a:spLocks noChangeArrowheads="1"/>
              </p:cNvSpPr>
              <p:nvPr/>
            </p:nvSpPr>
            <p:spPr bwMode="auto">
              <a:xfrm>
                <a:off x="3480" y="46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2" name="Oval 10"/>
              <p:cNvSpPr>
                <a:spLocks noChangeArrowheads="1"/>
              </p:cNvSpPr>
              <p:nvPr/>
            </p:nvSpPr>
            <p:spPr bwMode="auto">
              <a:xfrm>
                <a:off x="2025" y="53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3" name="Oval 11"/>
              <p:cNvSpPr>
                <a:spLocks noChangeArrowheads="1"/>
              </p:cNvSpPr>
              <p:nvPr/>
            </p:nvSpPr>
            <p:spPr bwMode="auto">
              <a:xfrm>
                <a:off x="8730" y="309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4" name="Oval 12"/>
              <p:cNvSpPr>
                <a:spLocks noChangeArrowheads="1"/>
              </p:cNvSpPr>
              <p:nvPr/>
            </p:nvSpPr>
            <p:spPr bwMode="auto">
              <a:xfrm>
                <a:off x="9555" y="309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5" name="Oval 13"/>
              <p:cNvSpPr>
                <a:spLocks noChangeArrowheads="1"/>
              </p:cNvSpPr>
              <p:nvPr/>
            </p:nvSpPr>
            <p:spPr bwMode="auto">
              <a:xfrm>
                <a:off x="8100" y="375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6" name="Oval 14"/>
              <p:cNvSpPr>
                <a:spLocks noChangeArrowheads="1"/>
              </p:cNvSpPr>
              <p:nvPr/>
            </p:nvSpPr>
            <p:spPr bwMode="auto">
              <a:xfrm>
                <a:off x="3990" y="53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7" name="Oval 15"/>
              <p:cNvSpPr>
                <a:spLocks noChangeArrowheads="1"/>
              </p:cNvSpPr>
              <p:nvPr/>
            </p:nvSpPr>
            <p:spPr bwMode="auto">
              <a:xfrm>
                <a:off x="3825" y="613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8" name="Oval 16"/>
              <p:cNvSpPr>
                <a:spLocks noChangeArrowheads="1"/>
              </p:cNvSpPr>
              <p:nvPr/>
            </p:nvSpPr>
            <p:spPr bwMode="auto">
              <a:xfrm>
                <a:off x="3030" y="649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9" name="Oval 17"/>
              <p:cNvSpPr>
                <a:spLocks noChangeArrowheads="1"/>
              </p:cNvSpPr>
              <p:nvPr/>
            </p:nvSpPr>
            <p:spPr bwMode="auto">
              <a:xfrm>
                <a:off x="7485" y="816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0" name="Oval 18"/>
              <p:cNvSpPr>
                <a:spLocks noChangeArrowheads="1"/>
              </p:cNvSpPr>
              <p:nvPr/>
            </p:nvSpPr>
            <p:spPr bwMode="auto">
              <a:xfrm>
                <a:off x="8235" y="85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1" name="Oval 19"/>
              <p:cNvSpPr>
                <a:spLocks noChangeArrowheads="1"/>
              </p:cNvSpPr>
              <p:nvPr/>
            </p:nvSpPr>
            <p:spPr bwMode="auto">
              <a:xfrm>
                <a:off x="2175" y="613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2" name="Oval 20"/>
              <p:cNvSpPr>
                <a:spLocks noChangeArrowheads="1"/>
              </p:cNvSpPr>
              <p:nvPr/>
            </p:nvSpPr>
            <p:spPr bwMode="auto">
              <a:xfrm>
                <a:off x="7905" y="67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3" name="Oval 21"/>
              <p:cNvSpPr>
                <a:spLocks noChangeArrowheads="1"/>
              </p:cNvSpPr>
              <p:nvPr/>
            </p:nvSpPr>
            <p:spPr bwMode="auto">
              <a:xfrm>
                <a:off x="8730" y="67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4" name="Oval 22"/>
              <p:cNvSpPr>
                <a:spLocks noChangeArrowheads="1"/>
              </p:cNvSpPr>
              <p:nvPr/>
            </p:nvSpPr>
            <p:spPr bwMode="auto">
              <a:xfrm>
                <a:off x="7275" y="74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5" name="Oval 23"/>
              <p:cNvSpPr>
                <a:spLocks noChangeArrowheads="1"/>
              </p:cNvSpPr>
              <p:nvPr/>
            </p:nvSpPr>
            <p:spPr bwMode="auto">
              <a:xfrm>
                <a:off x="10125" y="367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6" name="Oval 24"/>
              <p:cNvSpPr>
                <a:spLocks noChangeArrowheads="1"/>
              </p:cNvSpPr>
              <p:nvPr/>
            </p:nvSpPr>
            <p:spPr bwMode="auto">
              <a:xfrm>
                <a:off x="9960" y="448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7" name="Oval 25"/>
              <p:cNvSpPr>
                <a:spLocks noChangeArrowheads="1"/>
              </p:cNvSpPr>
              <p:nvPr/>
            </p:nvSpPr>
            <p:spPr bwMode="auto">
              <a:xfrm>
                <a:off x="9165" y="484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8" name="Oval 26"/>
              <p:cNvSpPr>
                <a:spLocks noChangeArrowheads="1"/>
              </p:cNvSpPr>
              <p:nvPr/>
            </p:nvSpPr>
            <p:spPr bwMode="auto">
              <a:xfrm>
                <a:off x="8310" y="448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9" name="Oval 27"/>
              <p:cNvSpPr>
                <a:spLocks noChangeArrowheads="1"/>
              </p:cNvSpPr>
              <p:nvPr/>
            </p:nvSpPr>
            <p:spPr bwMode="auto">
              <a:xfrm>
                <a:off x="9060" y="816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0" name="Oval 28"/>
              <p:cNvSpPr>
                <a:spLocks noChangeArrowheads="1"/>
              </p:cNvSpPr>
              <p:nvPr/>
            </p:nvSpPr>
            <p:spPr bwMode="auto">
              <a:xfrm>
                <a:off x="6645" y="235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1" name="Oval 29"/>
              <p:cNvSpPr>
                <a:spLocks noChangeArrowheads="1"/>
              </p:cNvSpPr>
              <p:nvPr/>
            </p:nvSpPr>
            <p:spPr bwMode="auto">
              <a:xfrm>
                <a:off x="9240" y="74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7485" y="19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3" name="Oval 31"/>
              <p:cNvSpPr>
                <a:spLocks noChangeArrowheads="1"/>
              </p:cNvSpPr>
              <p:nvPr/>
            </p:nvSpPr>
            <p:spPr bwMode="auto">
              <a:xfrm>
                <a:off x="6225" y="57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4" name="Oval 32"/>
              <p:cNvSpPr>
                <a:spLocks noChangeArrowheads="1"/>
              </p:cNvSpPr>
              <p:nvPr/>
            </p:nvSpPr>
            <p:spPr bwMode="auto">
              <a:xfrm>
                <a:off x="7050" y="57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5" name="Oval 33"/>
              <p:cNvSpPr>
                <a:spLocks noChangeArrowheads="1"/>
              </p:cNvSpPr>
              <p:nvPr/>
            </p:nvSpPr>
            <p:spPr bwMode="auto">
              <a:xfrm>
                <a:off x="5595" y="123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6" name="Oval 34"/>
              <p:cNvSpPr>
                <a:spLocks noChangeArrowheads="1"/>
              </p:cNvSpPr>
              <p:nvPr/>
            </p:nvSpPr>
            <p:spPr bwMode="auto">
              <a:xfrm>
                <a:off x="7620" y="115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7" name="Oval 35"/>
              <p:cNvSpPr>
                <a:spLocks noChangeArrowheads="1"/>
              </p:cNvSpPr>
              <p:nvPr/>
            </p:nvSpPr>
            <p:spPr bwMode="auto">
              <a:xfrm>
                <a:off x="5805" y="19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828" name="Oval 36"/>
            <p:cNvSpPr>
              <a:spLocks noChangeArrowheads="1"/>
            </p:cNvSpPr>
            <p:nvPr/>
          </p:nvSpPr>
          <p:spPr bwMode="auto">
            <a:xfrm>
              <a:off x="6171" y="1548"/>
              <a:ext cx="1061" cy="969"/>
            </a:xfrm>
            <a:prstGeom prst="ellipse">
              <a:avLst/>
            </a:prstGeom>
            <a:solidFill>
              <a:srgbClr val="FFFFFF">
                <a:alpha val="999"/>
              </a:srgbClr>
            </a:solidFill>
            <a:ln w="444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8652" y="3834"/>
              <a:ext cx="1061" cy="969"/>
            </a:xfrm>
            <a:prstGeom prst="ellipse">
              <a:avLst/>
            </a:prstGeom>
            <a:solidFill>
              <a:srgbClr val="FFFFFF">
                <a:alpha val="999"/>
              </a:srgbClr>
            </a:solidFill>
            <a:ln w="444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7803" y="7225"/>
              <a:ext cx="1061" cy="969"/>
            </a:xfrm>
            <a:prstGeom prst="ellipse">
              <a:avLst/>
            </a:prstGeom>
            <a:solidFill>
              <a:srgbClr val="FFFFFF">
                <a:alpha val="999"/>
              </a:srgbClr>
            </a:solidFill>
            <a:ln w="444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cxnSp>
          <p:nvCxnSpPr>
            <p:cNvPr id="33832" name="AutoShape 40"/>
            <p:cNvCxnSpPr>
              <a:cxnSpLocks noChangeShapeType="1"/>
            </p:cNvCxnSpPr>
            <p:nvPr/>
          </p:nvCxnSpPr>
          <p:spPr bwMode="auto">
            <a:xfrm flipH="1" flipV="1">
              <a:off x="3275" y="-1228"/>
              <a:ext cx="2922" cy="2931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3833" name="AutoShape 41"/>
            <p:cNvCxnSpPr>
              <a:cxnSpLocks noChangeShapeType="1"/>
            </p:cNvCxnSpPr>
            <p:nvPr/>
          </p:nvCxnSpPr>
          <p:spPr bwMode="auto">
            <a:xfrm flipH="1">
              <a:off x="3529" y="2517"/>
              <a:ext cx="2865" cy="3006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3834" name="AutoShape 42"/>
            <p:cNvCxnSpPr>
              <a:cxnSpLocks noChangeShapeType="1"/>
            </p:cNvCxnSpPr>
            <p:nvPr/>
          </p:nvCxnSpPr>
          <p:spPr bwMode="auto">
            <a:xfrm>
              <a:off x="6955" y="2547"/>
              <a:ext cx="1697" cy="1453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3835" name="AutoShape 43"/>
            <p:cNvCxnSpPr>
              <a:cxnSpLocks noChangeShapeType="1"/>
            </p:cNvCxnSpPr>
            <p:nvPr/>
          </p:nvCxnSpPr>
          <p:spPr bwMode="auto">
            <a:xfrm flipH="1">
              <a:off x="8319" y="4678"/>
              <a:ext cx="545" cy="2547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</p:grpSp>
      <p:sp>
        <p:nvSpPr>
          <p:cNvPr id="44" name="Ovaal 43"/>
          <p:cNvSpPr/>
          <p:nvPr/>
        </p:nvSpPr>
        <p:spPr>
          <a:xfrm>
            <a:off x="1979712" y="1340768"/>
            <a:ext cx="108012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V</a:t>
            </a:r>
            <a:endParaRPr lang="en-US" sz="5400" b="1" dirty="0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2915816" y="1964494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33"/>
          <p:cNvSpPr>
            <a:spLocks noChangeArrowheads="1"/>
          </p:cNvSpPr>
          <p:nvPr/>
        </p:nvSpPr>
        <p:spPr bwMode="auto">
          <a:xfrm>
            <a:off x="3059832" y="1556792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2483768" y="2204864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33"/>
          <p:cNvSpPr>
            <a:spLocks noChangeArrowheads="1"/>
          </p:cNvSpPr>
          <p:nvPr/>
        </p:nvSpPr>
        <p:spPr bwMode="auto">
          <a:xfrm>
            <a:off x="1979712" y="2204864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33"/>
          <p:cNvSpPr>
            <a:spLocks noChangeArrowheads="1"/>
          </p:cNvSpPr>
          <p:nvPr/>
        </p:nvSpPr>
        <p:spPr bwMode="auto">
          <a:xfrm>
            <a:off x="1555642" y="1916832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33"/>
          <p:cNvSpPr>
            <a:spLocks noChangeArrowheads="1"/>
          </p:cNvSpPr>
          <p:nvPr/>
        </p:nvSpPr>
        <p:spPr bwMode="auto">
          <a:xfrm>
            <a:off x="2843808" y="1052736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33"/>
          <p:cNvSpPr>
            <a:spLocks noChangeArrowheads="1"/>
          </p:cNvSpPr>
          <p:nvPr/>
        </p:nvSpPr>
        <p:spPr bwMode="auto">
          <a:xfrm>
            <a:off x="2339752" y="836712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33"/>
          <p:cNvSpPr>
            <a:spLocks noChangeArrowheads="1"/>
          </p:cNvSpPr>
          <p:nvPr/>
        </p:nvSpPr>
        <p:spPr bwMode="auto">
          <a:xfrm>
            <a:off x="1835696" y="980728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1547664" y="1412776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AutoShape 41"/>
          <p:cNvCxnSpPr>
            <a:cxnSpLocks noChangeShapeType="1"/>
            <a:stCxn id="45" idx="0"/>
            <a:endCxn id="33825" idx="4"/>
          </p:cNvCxnSpPr>
          <p:nvPr/>
        </p:nvCxnSpPr>
        <p:spPr bwMode="auto">
          <a:xfrm>
            <a:off x="3163855" y="1964494"/>
            <a:ext cx="2575456" cy="440565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</p:cxnSp>
      <p:sp>
        <p:nvSpPr>
          <p:cNvPr id="58" name="Tekstvak 57"/>
          <p:cNvSpPr txBox="1"/>
          <p:nvPr/>
        </p:nvSpPr>
        <p:spPr>
          <a:xfrm>
            <a:off x="1619672" y="188640"/>
            <a:ext cx="75973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Respect, Health, Love,  Harmony, Freedom, Safety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-36512" y="188640"/>
            <a:ext cx="1570686" cy="523220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 = Value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179512" y="2833772"/>
            <a:ext cx="1930593" cy="523220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B- = Beliefs: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216024" y="3193812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I can respect….. neighbors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179512" y="355385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I can respect ….. colleagues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3" name="Ovaal 62"/>
          <p:cNvSpPr/>
          <p:nvPr/>
        </p:nvSpPr>
        <p:spPr>
          <a:xfrm>
            <a:off x="3563888" y="450912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Ovaal 63"/>
          <p:cNvSpPr/>
          <p:nvPr/>
        </p:nvSpPr>
        <p:spPr>
          <a:xfrm>
            <a:off x="7812360" y="350100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Ovaal 64"/>
          <p:cNvSpPr/>
          <p:nvPr/>
        </p:nvSpPr>
        <p:spPr>
          <a:xfrm>
            <a:off x="7236296" y="573325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Ovaal 65"/>
          <p:cNvSpPr/>
          <p:nvPr/>
        </p:nvSpPr>
        <p:spPr>
          <a:xfrm>
            <a:off x="6084168" y="198884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5080029" y="692696"/>
            <a:ext cx="4028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Values and Beliefs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al 43"/>
          <p:cNvSpPr/>
          <p:nvPr/>
        </p:nvSpPr>
        <p:spPr>
          <a:xfrm>
            <a:off x="5060873" y="1539891"/>
            <a:ext cx="108012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V</a:t>
            </a:r>
            <a:endParaRPr lang="en-US" sz="5400" b="1" dirty="0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5996977" y="2163617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33"/>
          <p:cNvSpPr>
            <a:spLocks noChangeArrowheads="1"/>
          </p:cNvSpPr>
          <p:nvPr/>
        </p:nvSpPr>
        <p:spPr bwMode="auto">
          <a:xfrm>
            <a:off x="6140993" y="1755915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5564929" y="2403987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33"/>
          <p:cNvSpPr>
            <a:spLocks noChangeArrowheads="1"/>
          </p:cNvSpPr>
          <p:nvPr/>
        </p:nvSpPr>
        <p:spPr bwMode="auto">
          <a:xfrm>
            <a:off x="5060873" y="2403987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33"/>
          <p:cNvSpPr>
            <a:spLocks noChangeArrowheads="1"/>
          </p:cNvSpPr>
          <p:nvPr/>
        </p:nvSpPr>
        <p:spPr bwMode="auto">
          <a:xfrm>
            <a:off x="4636803" y="2115955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33"/>
          <p:cNvSpPr>
            <a:spLocks noChangeArrowheads="1"/>
          </p:cNvSpPr>
          <p:nvPr/>
        </p:nvSpPr>
        <p:spPr bwMode="auto">
          <a:xfrm>
            <a:off x="5924969" y="1251859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33"/>
          <p:cNvSpPr>
            <a:spLocks noChangeArrowheads="1"/>
          </p:cNvSpPr>
          <p:nvPr/>
        </p:nvSpPr>
        <p:spPr bwMode="auto">
          <a:xfrm>
            <a:off x="5420913" y="1035835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33"/>
          <p:cNvSpPr>
            <a:spLocks noChangeArrowheads="1"/>
          </p:cNvSpPr>
          <p:nvPr/>
        </p:nvSpPr>
        <p:spPr bwMode="auto">
          <a:xfrm>
            <a:off x="4916857" y="1179851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4628825" y="1611899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AutoShape 41"/>
          <p:cNvCxnSpPr>
            <a:cxnSpLocks noChangeShapeType="1"/>
            <a:stCxn id="45" idx="0"/>
          </p:cNvCxnSpPr>
          <p:nvPr/>
        </p:nvCxnSpPr>
        <p:spPr bwMode="auto">
          <a:xfrm>
            <a:off x="6245016" y="2163617"/>
            <a:ext cx="2575456" cy="440565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</p:cxnSp>
      <p:sp>
        <p:nvSpPr>
          <p:cNvPr id="58" name="Tekstvak 57"/>
          <p:cNvSpPr txBox="1"/>
          <p:nvPr/>
        </p:nvSpPr>
        <p:spPr>
          <a:xfrm>
            <a:off x="211075" y="2276872"/>
            <a:ext cx="9765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Hope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93002" y="1772816"/>
            <a:ext cx="3778022" cy="523220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 = </a:t>
            </a:r>
            <a:r>
              <a:rPr lang="en-US" sz="2800" b="1" dirty="0" smtClean="0">
                <a:solidFill>
                  <a:schemeClr val="bg1"/>
                </a:solidFill>
              </a:rPr>
              <a:t>Value of Dar al Amal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179512" y="3573016"/>
            <a:ext cx="4231351" cy="523220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B- = </a:t>
            </a:r>
            <a:r>
              <a:rPr lang="en-US" sz="2800" b="1" dirty="0" smtClean="0">
                <a:solidFill>
                  <a:schemeClr val="bg1"/>
                </a:solidFill>
              </a:rPr>
              <a:t>Beliefs to realize hope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179512" y="4221088"/>
            <a:ext cx="892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1. We </a:t>
            </a:r>
            <a:r>
              <a:rPr lang="en-US" sz="2800" b="1" dirty="0" smtClean="0">
                <a:solidFill>
                  <a:srgbClr val="0033CC"/>
                </a:solidFill>
              </a:rPr>
              <a:t>can </a:t>
            </a:r>
            <a:r>
              <a:rPr lang="en-US" sz="2800" b="1" dirty="0" smtClean="0">
                <a:solidFill>
                  <a:srgbClr val="0033CC"/>
                </a:solidFill>
              </a:rPr>
              <a:t>build a community, with respect for each others  model of the world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179512" y="515719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2. We </a:t>
            </a:r>
            <a:r>
              <a:rPr lang="en-US" sz="2800" b="1" dirty="0" smtClean="0">
                <a:solidFill>
                  <a:srgbClr val="0033CC"/>
                </a:solidFill>
              </a:rPr>
              <a:t>can respect </a:t>
            </a:r>
            <a:r>
              <a:rPr lang="en-US" sz="2800" b="1" dirty="0" smtClean="0">
                <a:solidFill>
                  <a:srgbClr val="0033CC"/>
                </a:solidFill>
              </a:rPr>
              <a:t>each other as </a:t>
            </a:r>
            <a:r>
              <a:rPr lang="en-US" sz="2800" b="1" dirty="0" smtClean="0">
                <a:solidFill>
                  <a:srgbClr val="0033CC"/>
                </a:solidFill>
              </a:rPr>
              <a:t>colleagues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1043608" y="44624"/>
            <a:ext cx="7175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Values and </a:t>
            </a:r>
            <a:r>
              <a:rPr lang="en-US" sz="4000" b="1" dirty="0" smtClean="0">
                <a:solidFill>
                  <a:srgbClr val="0033CC"/>
                </a:solidFill>
              </a:rPr>
              <a:t>Beliefs of Dar al Amal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179512" y="558924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3. We </a:t>
            </a:r>
            <a:r>
              <a:rPr lang="en-US" sz="2800" b="1" dirty="0" smtClean="0">
                <a:solidFill>
                  <a:srgbClr val="0033CC"/>
                </a:solidFill>
              </a:rPr>
              <a:t>can </a:t>
            </a:r>
            <a:r>
              <a:rPr lang="en-US" sz="2800" b="1" dirty="0" smtClean="0">
                <a:solidFill>
                  <a:srgbClr val="0033CC"/>
                </a:solidFill>
              </a:rPr>
              <a:t>…………………………………….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/>
      <p:bldP spid="62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OMHOOG en -OMLAAG 2"/>
          <p:cNvSpPr/>
          <p:nvPr/>
        </p:nvSpPr>
        <p:spPr>
          <a:xfrm>
            <a:off x="2483768" y="620688"/>
            <a:ext cx="5400600" cy="5544616"/>
          </a:xfrm>
          <a:prstGeom prst="upDownArrow">
            <a:avLst>
              <a:gd name="adj1" fmla="val 50000"/>
              <a:gd name="adj2" fmla="val 32448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Attitudes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Beliefs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Core </a:t>
            </a: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Meta</a:t>
            </a:r>
            <a:r>
              <a:rPr lang="nl-NL" sz="2400" b="1" dirty="0">
                <a:solidFill>
                  <a:srgbClr val="FF0000"/>
                </a:solidFill>
              </a:rPr>
              <a:t> Programmes</a:t>
            </a:r>
          </a:p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15816" y="44624"/>
            <a:ext cx="44644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033CC"/>
                </a:solidFill>
              </a:rPr>
              <a:t>Totally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r>
              <a:rPr lang="nl-NL" sz="3200" b="1" dirty="0" err="1">
                <a:solidFill>
                  <a:srgbClr val="0033CC"/>
                </a:solidFill>
              </a:rPr>
              <a:t>conscious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15816" y="6273225"/>
            <a:ext cx="446449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1"/>
                </a:solidFill>
              </a:rPr>
              <a:t>Totally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unconscious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9512" y="603845"/>
            <a:ext cx="2572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How are Values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organized in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our system?</a:t>
            </a:r>
            <a:endParaRPr lang="nl-NL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476672"/>
            <a:ext cx="6305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Sources of Values</a:t>
            </a:r>
            <a:endParaRPr lang="nl-NL" sz="66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80" y="1988840"/>
            <a:ext cx="2016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Family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Religion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Sport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School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Music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16016" y="1988840"/>
            <a:ext cx="33815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Health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Living environment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Economy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Media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Nature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Community</a:t>
            </a:r>
            <a:endParaRPr lang="nl-NL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1759</Words>
  <Application>Microsoft Office PowerPoint</Application>
  <PresentationFormat>Diavoorstelling (4:3)</PresentationFormat>
  <Paragraphs>367</Paragraphs>
  <Slides>49</Slides>
  <Notes>0</Notes>
  <HiddenSlides>7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Office-thema</vt:lpstr>
      <vt:lpstr>to the NLP-course “Getting to know  your Unlimited Powers even better”</vt:lpstr>
      <vt:lpstr>Good and New</vt:lpstr>
      <vt:lpstr>Open Frame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Milton Model</vt:lpstr>
      <vt:lpstr>Milton Model: Language paterns motivational language to fill the listener with own positive thoughts</vt:lpstr>
      <vt:lpstr>Milton Erickson</vt:lpstr>
      <vt:lpstr>Dia 26</vt:lpstr>
      <vt:lpstr>Examples of Milton language:</vt:lpstr>
      <vt:lpstr>Pacing and leading</vt:lpstr>
      <vt:lpstr>Dia 29</vt:lpstr>
      <vt:lpstr>Milton patterns (2)</vt:lpstr>
      <vt:lpstr>Milton language (3) Deletions</vt:lpstr>
      <vt:lpstr>Milton Language (4) Generalisation</vt:lpstr>
      <vt:lpstr>Dia 33</vt:lpstr>
      <vt:lpstr>Milton Language (5) Distortion</vt:lpstr>
      <vt:lpstr>Dia 35</vt:lpstr>
      <vt:lpstr>Non- Violent Communication</vt:lpstr>
      <vt:lpstr>Dia 37</vt:lpstr>
      <vt:lpstr>Nonviolent Communication</vt:lpstr>
      <vt:lpstr>Nonviolent Communication</vt:lpstr>
      <vt:lpstr>Dia 40</vt:lpstr>
      <vt:lpstr>Dia 41</vt:lpstr>
      <vt:lpstr>Giraffe language</vt:lpstr>
      <vt:lpstr>Dia 43</vt:lpstr>
      <vt:lpstr>Dia 44</vt:lpstr>
      <vt:lpstr>2. Feelings</vt:lpstr>
      <vt:lpstr>Dia 46</vt:lpstr>
      <vt:lpstr>4. Options</vt:lpstr>
      <vt:lpstr>5. Request or  action</vt:lpstr>
      <vt:lpstr>Dia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NLP-course  “Getting to know Your Unlimited  Powers even better”</dc:title>
  <dc:creator>Admin</dc:creator>
  <cp:lastModifiedBy>Admin</cp:lastModifiedBy>
  <cp:revision>27</cp:revision>
  <dcterms:created xsi:type="dcterms:W3CDTF">2016-10-20T15:29:57Z</dcterms:created>
  <dcterms:modified xsi:type="dcterms:W3CDTF">2016-10-27T05:19:53Z</dcterms:modified>
</cp:coreProperties>
</file>