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11" r:id="rId2"/>
    <p:sldId id="312" r:id="rId3"/>
    <p:sldId id="313" r:id="rId4"/>
    <p:sldId id="314" r:id="rId5"/>
    <p:sldId id="275" r:id="rId6"/>
    <p:sldId id="276" r:id="rId7"/>
    <p:sldId id="315" r:id="rId8"/>
    <p:sldId id="316" r:id="rId9"/>
    <p:sldId id="318" r:id="rId10"/>
    <p:sldId id="277" r:id="rId11"/>
    <p:sldId id="278" r:id="rId12"/>
    <p:sldId id="279" r:id="rId13"/>
    <p:sldId id="280" r:id="rId14"/>
    <p:sldId id="319" r:id="rId15"/>
    <p:sldId id="320" r:id="rId16"/>
    <p:sldId id="317" r:id="rId17"/>
    <p:sldId id="288" r:id="rId18"/>
    <p:sldId id="326" r:id="rId19"/>
    <p:sldId id="327" r:id="rId20"/>
    <p:sldId id="329" r:id="rId21"/>
    <p:sldId id="330" r:id="rId22"/>
    <p:sldId id="332" r:id="rId23"/>
    <p:sldId id="331" r:id="rId24"/>
    <p:sldId id="333" r:id="rId25"/>
    <p:sldId id="321" r:id="rId26"/>
    <p:sldId id="322" r:id="rId27"/>
    <p:sldId id="323" r:id="rId28"/>
    <p:sldId id="287" r:id="rId29"/>
    <p:sldId id="334" r:id="rId30"/>
    <p:sldId id="293" r:id="rId31"/>
    <p:sldId id="335" r:id="rId32"/>
    <p:sldId id="336" r:id="rId33"/>
    <p:sldId id="289" r:id="rId34"/>
    <p:sldId id="290" r:id="rId35"/>
    <p:sldId id="291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77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ABED-9A3B-46B0-A60E-D8B87A95D2D8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-27384"/>
            <a:ext cx="3482605" cy="3096344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 the NLP-course “Getting to know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your Unlimited Powers even better”</a:t>
            </a:r>
            <a:endParaRPr lang="nl-NL" dirty="0" smtClean="0">
              <a:solidFill>
                <a:srgbClr val="0033CC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64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Dar al </a:t>
            </a:r>
            <a:r>
              <a:rPr lang="en-US" sz="2800" dirty="0" err="1" smtClean="0">
                <a:solidFill>
                  <a:srgbClr val="0033CC"/>
                </a:solidFill>
              </a:rPr>
              <a:t>Amal</a:t>
            </a:r>
            <a:r>
              <a:rPr lang="en-US" sz="2800" dirty="0" smtClean="0">
                <a:solidFill>
                  <a:srgbClr val="0033CC"/>
                </a:solidFill>
              </a:rPr>
              <a:t>, Ramallah, Palestine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second  day Monday 24 October 2016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Trainers: Sytse and Marlies Tjallingii</a:t>
            </a:r>
          </a:p>
          <a:p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4241572" y="1772816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1" y="44624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000" dirty="0" smtClean="0">
                <a:solidFill>
                  <a:srgbClr val="0000FF"/>
                </a:solidFill>
              </a:rPr>
              <a:t>مرحبا</a:t>
            </a:r>
            <a:endParaRPr lang="nl-NL" sz="8800" dirty="0">
              <a:solidFill>
                <a:srgbClr val="0000FF"/>
              </a:solidFill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71600" y="3863503"/>
            <a:ext cx="8064896" cy="1509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AE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دورة في البرمجة اللغوية العصبية</a:t>
            </a:r>
            <a:endParaRPr lang="nl-N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707904" y="1157843"/>
            <a:ext cx="4746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 smtClean="0">
                <a:solidFill>
                  <a:srgbClr val="0000FF"/>
                </a:solidFill>
              </a:rPr>
              <a:t>إمكانيات غير محدودةك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-78346"/>
            <a:ext cx="7344815" cy="71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What do I focus on?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836712"/>
            <a:ext cx="6408712" cy="595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212976"/>
            <a:ext cx="6408712" cy="36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864029" y="5373216"/>
            <a:ext cx="1547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One or 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two faces?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8493" y="1556792"/>
            <a:ext cx="177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33CC"/>
                </a:solidFill>
              </a:rPr>
              <a:t>One or 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two faces?</a:t>
            </a:r>
          </a:p>
          <a:p>
            <a:r>
              <a:rPr lang="en-US" sz="2400" b="1" dirty="0">
                <a:solidFill>
                  <a:srgbClr val="0033CC"/>
                </a:solidFill>
              </a:rPr>
              <a:t>Or a candle?</a:t>
            </a:r>
            <a:endParaRPr lang="nl-NL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A hole in your hand?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42024"/>
            <a:ext cx="5963939" cy="561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ep 31"/>
          <p:cNvGrpSpPr/>
          <p:nvPr/>
        </p:nvGrpSpPr>
        <p:grpSpPr>
          <a:xfrm>
            <a:off x="7740352" y="1484785"/>
            <a:ext cx="1224136" cy="1656183"/>
            <a:chOff x="5292080" y="1484784"/>
            <a:chExt cx="2064334" cy="2666431"/>
          </a:xfrm>
        </p:grpSpPr>
        <p:pic>
          <p:nvPicPr>
            <p:cNvPr id="20" name="Afbeelding 19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1368" y="2938435"/>
              <a:ext cx="186936" cy="337440"/>
            </a:xfrm>
            <a:prstGeom prst="rect">
              <a:avLst/>
            </a:prstGeom>
          </p:spPr>
        </p:pic>
        <p:pic>
          <p:nvPicPr>
            <p:cNvPr id="21" name="Afbeelding 20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5730" y="1759763"/>
              <a:ext cx="186936" cy="337440"/>
            </a:xfrm>
            <a:prstGeom prst="rect">
              <a:avLst/>
            </a:prstGeom>
          </p:spPr>
        </p:pic>
        <p:pic>
          <p:nvPicPr>
            <p:cNvPr id="22" name="Afbeelding 21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14414" y="1890727"/>
              <a:ext cx="186936" cy="337440"/>
            </a:xfrm>
            <a:prstGeom prst="rect">
              <a:avLst/>
            </a:prstGeom>
          </p:spPr>
        </p:pic>
        <p:pic>
          <p:nvPicPr>
            <p:cNvPr id="23" name="Afbeelding 22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2258" y="3069398"/>
              <a:ext cx="186936" cy="337440"/>
            </a:xfrm>
            <a:prstGeom prst="rect">
              <a:avLst/>
            </a:prstGeom>
          </p:spPr>
        </p:pic>
        <p:pic>
          <p:nvPicPr>
            <p:cNvPr id="24" name="Afbeelding 23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1803" y="2414581"/>
              <a:ext cx="186936" cy="337440"/>
            </a:xfrm>
            <a:prstGeom prst="rect">
              <a:avLst/>
            </a:prstGeom>
          </p:spPr>
        </p:pic>
        <p:pic>
          <p:nvPicPr>
            <p:cNvPr id="25" name="Afbeelding 24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2258" y="1956209"/>
              <a:ext cx="186936" cy="337440"/>
            </a:xfrm>
            <a:prstGeom prst="rect">
              <a:avLst/>
            </a:prstGeom>
          </p:spPr>
        </p:pic>
        <p:pic>
          <p:nvPicPr>
            <p:cNvPr id="26" name="Afbeelding 25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72693" y="2545544"/>
              <a:ext cx="186936" cy="337440"/>
            </a:xfrm>
            <a:prstGeom prst="rect">
              <a:avLst/>
            </a:prstGeom>
          </p:spPr>
        </p:pic>
        <p:pic>
          <p:nvPicPr>
            <p:cNvPr id="27" name="Afbeelding 26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55285" y="3265843"/>
              <a:ext cx="186936" cy="337440"/>
            </a:xfrm>
            <a:prstGeom prst="rect">
              <a:avLst/>
            </a:prstGeom>
          </p:spPr>
        </p:pic>
        <p:pic>
          <p:nvPicPr>
            <p:cNvPr id="28" name="Afbeelding 27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31830" y="1825245"/>
              <a:ext cx="186936" cy="337440"/>
            </a:xfrm>
            <a:prstGeom prst="rect">
              <a:avLst/>
            </a:prstGeom>
          </p:spPr>
        </p:pic>
        <p:pic>
          <p:nvPicPr>
            <p:cNvPr id="29" name="Afbeelding 28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18766" y="1628800"/>
              <a:ext cx="186936" cy="337440"/>
            </a:xfrm>
            <a:prstGeom prst="rect">
              <a:avLst/>
            </a:prstGeom>
          </p:spPr>
        </p:pic>
        <p:pic>
          <p:nvPicPr>
            <p:cNvPr id="30" name="Afbeelding 29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8358" y="3134880"/>
              <a:ext cx="186936" cy="337440"/>
            </a:xfrm>
            <a:prstGeom prst="rect">
              <a:avLst/>
            </a:prstGeom>
          </p:spPr>
        </p:pic>
        <p:pic>
          <p:nvPicPr>
            <p:cNvPr id="31" name="Afbeelding 30" descr="olivetree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3030"/>
            <a:stretch>
              <a:fillRect/>
            </a:stretch>
          </p:blipFill>
          <p:spPr>
            <a:xfrm>
              <a:off x="5292080" y="1484784"/>
              <a:ext cx="2064334" cy="2666431"/>
            </a:xfrm>
            <a:prstGeom prst="rect">
              <a:avLst/>
            </a:prstGeom>
          </p:spPr>
        </p:pic>
      </p:grpSp>
      <p:sp>
        <p:nvSpPr>
          <p:cNvPr id="33" name="Titel 1"/>
          <p:cNvSpPr txBox="1">
            <a:spLocks/>
          </p:cNvSpPr>
          <p:nvPr/>
        </p:nvSpPr>
        <p:spPr>
          <a:xfrm>
            <a:off x="4860032" y="4518248"/>
            <a:ext cx="4283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Focus at the tree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2108423"/>
            <a:ext cx="7620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ep 3"/>
          <p:cNvGrpSpPr/>
          <p:nvPr/>
        </p:nvGrpSpPr>
        <p:grpSpPr>
          <a:xfrm>
            <a:off x="3923928" y="-27384"/>
            <a:ext cx="1224136" cy="1656183"/>
            <a:chOff x="5292080" y="1484784"/>
            <a:chExt cx="2064334" cy="2666431"/>
          </a:xfrm>
        </p:grpSpPr>
        <p:pic>
          <p:nvPicPr>
            <p:cNvPr id="5" name="Afbeelding 4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21368" y="2938435"/>
              <a:ext cx="186936" cy="337440"/>
            </a:xfrm>
            <a:prstGeom prst="rect">
              <a:avLst/>
            </a:prstGeom>
          </p:spPr>
        </p:pic>
        <p:pic>
          <p:nvPicPr>
            <p:cNvPr id="6" name="Afbeelding 5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45730" y="1759763"/>
              <a:ext cx="186936" cy="337440"/>
            </a:xfrm>
            <a:prstGeom prst="rect">
              <a:avLst/>
            </a:prstGeom>
          </p:spPr>
        </p:pic>
        <p:pic>
          <p:nvPicPr>
            <p:cNvPr id="7" name="Afbeelding 6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14414" y="1890727"/>
              <a:ext cx="186936" cy="337440"/>
            </a:xfrm>
            <a:prstGeom prst="rect">
              <a:avLst/>
            </a:prstGeom>
          </p:spPr>
        </p:pic>
        <p:pic>
          <p:nvPicPr>
            <p:cNvPr id="8" name="Afbeelding 7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2258" y="3069398"/>
              <a:ext cx="186936" cy="337440"/>
            </a:xfrm>
            <a:prstGeom prst="rect">
              <a:avLst/>
            </a:prstGeom>
          </p:spPr>
        </p:pic>
        <p:pic>
          <p:nvPicPr>
            <p:cNvPr id="9" name="Afbeelding 8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1803" y="2414581"/>
              <a:ext cx="186936" cy="337440"/>
            </a:xfrm>
            <a:prstGeom prst="rect">
              <a:avLst/>
            </a:prstGeom>
          </p:spPr>
        </p:pic>
        <p:pic>
          <p:nvPicPr>
            <p:cNvPr id="10" name="Afbeelding 9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2258" y="1956209"/>
              <a:ext cx="186936" cy="337440"/>
            </a:xfrm>
            <a:prstGeom prst="rect">
              <a:avLst/>
            </a:prstGeom>
          </p:spPr>
        </p:pic>
        <p:pic>
          <p:nvPicPr>
            <p:cNvPr id="11" name="Afbeelding 10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72693" y="2545544"/>
              <a:ext cx="186936" cy="337440"/>
            </a:xfrm>
            <a:prstGeom prst="rect">
              <a:avLst/>
            </a:prstGeom>
          </p:spPr>
        </p:pic>
        <p:pic>
          <p:nvPicPr>
            <p:cNvPr id="12" name="Afbeelding 11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55285" y="3265843"/>
              <a:ext cx="186936" cy="337440"/>
            </a:xfrm>
            <a:prstGeom prst="rect">
              <a:avLst/>
            </a:prstGeom>
          </p:spPr>
        </p:pic>
        <p:pic>
          <p:nvPicPr>
            <p:cNvPr id="13" name="Afbeelding 12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31830" y="1825245"/>
              <a:ext cx="186936" cy="337440"/>
            </a:xfrm>
            <a:prstGeom prst="rect">
              <a:avLst/>
            </a:prstGeom>
          </p:spPr>
        </p:pic>
        <p:pic>
          <p:nvPicPr>
            <p:cNvPr id="14" name="Afbeelding 13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18766" y="1628800"/>
              <a:ext cx="186936" cy="337440"/>
            </a:xfrm>
            <a:prstGeom prst="rect">
              <a:avLst/>
            </a:prstGeom>
          </p:spPr>
        </p:pic>
        <p:pic>
          <p:nvPicPr>
            <p:cNvPr id="15" name="Afbeelding 14" descr="olive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8358" y="3134880"/>
              <a:ext cx="186936" cy="337440"/>
            </a:xfrm>
            <a:prstGeom prst="rect">
              <a:avLst/>
            </a:prstGeom>
          </p:spPr>
        </p:pic>
        <p:pic>
          <p:nvPicPr>
            <p:cNvPr id="16" name="Afbeelding 15" descr="olivetree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53030"/>
            <a:stretch>
              <a:fillRect/>
            </a:stretch>
          </p:blipFill>
          <p:spPr>
            <a:xfrm>
              <a:off x="5292080" y="1484784"/>
              <a:ext cx="2064334" cy="2666431"/>
            </a:xfrm>
            <a:prstGeom prst="rect">
              <a:avLst/>
            </a:prstGeom>
          </p:spPr>
        </p:pic>
      </p:grpSp>
      <p:sp>
        <p:nvSpPr>
          <p:cNvPr id="17" name="Titel 1"/>
          <p:cNvSpPr txBox="1">
            <a:spLocks/>
          </p:cNvSpPr>
          <p:nvPr/>
        </p:nvSpPr>
        <p:spPr>
          <a:xfrm>
            <a:off x="4824536" y="332656"/>
            <a:ext cx="42839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Focus at the tree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beeldingsresultaat voor visuele illusies"/>
          <p:cNvPicPr>
            <a:picLocks noChangeAspect="1" noChangeArrowheads="1"/>
          </p:cNvPicPr>
          <p:nvPr/>
        </p:nvPicPr>
        <p:blipFill>
          <a:blip r:embed="rId2" cstate="print"/>
          <a:srcRect l="13846" t="9000" r="14155" b="16001"/>
          <a:stretch>
            <a:fillRect/>
          </a:stretch>
        </p:blipFill>
        <p:spPr bwMode="auto">
          <a:xfrm>
            <a:off x="2267744" y="2780928"/>
            <a:ext cx="4176464" cy="4104456"/>
          </a:xfrm>
          <a:prstGeom prst="rect">
            <a:avLst/>
          </a:prstGeom>
          <a:noFill/>
        </p:spPr>
      </p:pic>
      <p:pic>
        <p:nvPicPr>
          <p:cNvPr id="55298" name="Picture 2" descr="Afbeeldingsresultaat voor vaas met bloeme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0"/>
            <a:ext cx="5400600" cy="321297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3203848" y="6525344"/>
            <a:ext cx="2376264" cy="3326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Gradient-optical-il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7484" y="0"/>
            <a:ext cx="9438968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-180528" y="0"/>
            <a:ext cx="9468544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hoek 3"/>
          <p:cNvSpPr/>
          <p:nvPr/>
        </p:nvSpPr>
        <p:spPr>
          <a:xfrm>
            <a:off x="-180528" y="3861048"/>
            <a:ext cx="9468544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/>
          <p:cNvSpPr/>
          <p:nvPr/>
        </p:nvSpPr>
        <p:spPr>
          <a:xfrm>
            <a:off x="-180528" y="2556520"/>
            <a:ext cx="648072" cy="144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/>
          <p:cNvSpPr/>
          <p:nvPr/>
        </p:nvSpPr>
        <p:spPr>
          <a:xfrm>
            <a:off x="8676456" y="2636912"/>
            <a:ext cx="648072" cy="144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3923928" y="0"/>
            <a:ext cx="15205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How accurate are your observations of emotions?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2060848"/>
            <a:ext cx="1656184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Angry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843808" y="2924944"/>
            <a:ext cx="12961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475656" y="4077072"/>
            <a:ext cx="230425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Surprised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427984" y="2132856"/>
            <a:ext cx="21602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Afraid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364088" y="3429000"/>
            <a:ext cx="20162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Happy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87824" y="5949280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From one judgment 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043608" y="4869160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back to the observation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139952" y="2924944"/>
            <a:ext cx="29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to many different possibilities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680834" y="1340768"/>
            <a:ext cx="335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Creates more success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492907" y="3347700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55576" y="116632"/>
            <a:ext cx="7823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Why going back to the observation?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644008" y="3645024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2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788024" y="3861048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3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5004048" y="4149080"/>
            <a:ext cx="12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Possibility 4</a:t>
            </a:r>
          </a:p>
        </p:txBody>
      </p:sp>
      <p:sp>
        <p:nvSpPr>
          <p:cNvPr id="13" name="PIJL-OMHOOG 12"/>
          <p:cNvSpPr/>
          <p:nvPr/>
        </p:nvSpPr>
        <p:spPr>
          <a:xfrm rot="18529301">
            <a:off x="2411760" y="5373216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HOOG 13"/>
          <p:cNvSpPr/>
          <p:nvPr/>
        </p:nvSpPr>
        <p:spPr>
          <a:xfrm rot="3094207">
            <a:off x="3089351" y="3048303"/>
            <a:ext cx="576064" cy="18449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HOOG 14"/>
          <p:cNvSpPr/>
          <p:nvPr/>
        </p:nvSpPr>
        <p:spPr>
          <a:xfrm rot="3094207">
            <a:off x="5358148" y="1975571"/>
            <a:ext cx="576064" cy="998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Mehrabia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2564904"/>
            <a:ext cx="2664296" cy="3816424"/>
          </a:xfrm>
          <a:prstGeom prst="rect">
            <a:avLst/>
          </a:prstGeom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42207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u="none" strike="noStrike" cap="none" normalizeH="0" baseline="0" smtClean="0" bmk="_Toc126338252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What is communication about?</a:t>
            </a:r>
            <a:endParaRPr kumimoji="0" lang="en-US" sz="4000" b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139952" y="1700808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words</a:t>
            </a:r>
            <a:r>
              <a:rPr lang="nl-NL" sz="24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0" y="2564904"/>
            <a:ext cx="1806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physiology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5" name="Afbeelding 4" descr="Mehrabia.jpg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3563888" y="3068960"/>
            <a:ext cx="2376264" cy="3312368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5220072" y="5805264"/>
            <a:ext cx="127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tonality</a:t>
            </a:r>
            <a:endParaRPr lang="nl-NL" sz="2400" b="1" dirty="0">
              <a:solidFill>
                <a:srgbClr val="0000FF"/>
              </a:solidFill>
            </a:endParaRPr>
          </a:p>
        </p:txBody>
      </p:sp>
      <p:pic>
        <p:nvPicPr>
          <p:cNvPr id="4" name="Afbeelding 3" descr="Mehrabia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71800" y="1628800"/>
            <a:ext cx="1296144" cy="2088232"/>
          </a:xfrm>
          <a:prstGeom prst="rect">
            <a:avLst/>
          </a:prstGeom>
        </p:spPr>
      </p:pic>
      <p:pic>
        <p:nvPicPr>
          <p:cNvPr id="13" name="Afbeelding 12" descr="mehrabian.jpg"/>
          <p:cNvPicPr/>
          <p:nvPr/>
        </p:nvPicPr>
        <p:blipFill>
          <a:blip r:embed="rId5" cstate="print">
            <a:lum bright="-10000" contrast="20000"/>
          </a:blip>
          <a:srcRect l="17406" t="23187" r="18079"/>
          <a:stretch>
            <a:fillRect/>
          </a:stretch>
        </p:blipFill>
        <p:spPr bwMode="auto">
          <a:xfrm>
            <a:off x="5580112" y="1340768"/>
            <a:ext cx="31793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3"/>
          <p:cNvSpPr/>
          <p:nvPr/>
        </p:nvSpPr>
        <p:spPr>
          <a:xfrm>
            <a:off x="6217002" y="3861048"/>
            <a:ext cx="2531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Professor </a:t>
            </a:r>
          </a:p>
          <a:p>
            <a:r>
              <a:rPr lang="nl-NL" sz="2400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Albert </a:t>
            </a:r>
            <a:r>
              <a:rPr lang="nl-NL" sz="2400" dirty="0" err="1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Mehrabian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>
            <a:off x="35497" y="1988840"/>
            <a:ext cx="9108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Afbeelding 6"/>
          <p:cNvPicPr>
            <a:picLocks noChangeAspect="1" noChangeArrowheads="1"/>
          </p:cNvPicPr>
          <p:nvPr/>
        </p:nvPicPr>
        <p:blipFill>
          <a:blip r:embed="rId3" cstate="print"/>
          <a:srcRect r="49339"/>
          <a:stretch>
            <a:fillRect/>
          </a:stretch>
        </p:blipFill>
        <p:spPr bwMode="auto">
          <a:xfrm>
            <a:off x="35496" y="2896626"/>
            <a:ext cx="2062524" cy="24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Afbeelding 7"/>
          <p:cNvPicPr>
            <a:picLocks noChangeAspect="1" noChangeArrowheads="1"/>
          </p:cNvPicPr>
          <p:nvPr/>
        </p:nvPicPr>
        <p:blipFill>
          <a:blip r:embed="rId4" cstate="print"/>
          <a:srcRect r="46930"/>
          <a:stretch>
            <a:fillRect/>
          </a:stretch>
        </p:blipFill>
        <p:spPr bwMode="auto">
          <a:xfrm>
            <a:off x="4470104" y="2786341"/>
            <a:ext cx="2190128" cy="265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Afbeelding 6"/>
          <p:cNvPicPr>
            <a:picLocks noChangeAspect="1" noChangeArrowheads="1"/>
          </p:cNvPicPr>
          <p:nvPr/>
        </p:nvPicPr>
        <p:blipFill>
          <a:blip r:embed="rId3" cstate="print"/>
          <a:srcRect l="50311"/>
          <a:stretch>
            <a:fillRect/>
          </a:stretch>
        </p:blipFill>
        <p:spPr bwMode="auto">
          <a:xfrm>
            <a:off x="2411760" y="2996952"/>
            <a:ext cx="2036482" cy="24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Afbeelding 7"/>
          <p:cNvPicPr>
            <a:picLocks noChangeAspect="1" noChangeArrowheads="1"/>
          </p:cNvPicPr>
          <p:nvPr/>
        </p:nvPicPr>
        <p:blipFill>
          <a:blip r:embed="rId4" cstate="print"/>
          <a:srcRect l="51689"/>
          <a:stretch>
            <a:fillRect/>
          </a:stretch>
        </p:blipFill>
        <p:spPr bwMode="auto">
          <a:xfrm>
            <a:off x="6843886" y="3146380"/>
            <a:ext cx="1976586" cy="265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331640" y="692696"/>
            <a:ext cx="7490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Tonality as non-verbal message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60932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loudness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9712" y="573325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tempo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203848" y="624569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inflections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004048" y="572454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rhythm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516216" y="60932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timbre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635896" y="1196752"/>
            <a:ext cx="432048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639" y="0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zonnevogel.nu/media/catalog/product/cache/1/image/9df78eab33525d08d6e5fb8d27136e95/z/o/zonnestra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635896" cy="306053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0772860">
            <a:off x="4260491" y="290713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580323" y="2547613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What is the influence of auditory submodalities?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3284984"/>
            <a:ext cx="1656184" cy="792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Angry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115616" y="4437112"/>
            <a:ext cx="12961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3779912" y="3501008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Surprised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043608" y="3933056"/>
            <a:ext cx="21602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Afraid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851920" y="4005064"/>
            <a:ext cx="201622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Happy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851920" y="4509120"/>
            <a:ext cx="230425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Ashamed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1052736"/>
            <a:ext cx="88204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these emotions on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 different papers.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5496" y="1556792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 A takes one by one the papers and expresses the emotion by saying: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35496" y="2348880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“Y</a:t>
            </a: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ou’ve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done this well”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5496" y="5445224"/>
            <a:ext cx="8820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 B closes his eyes while listening, and describes the auditory submodalities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And adds the interpreted emotion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The three life questions</a:t>
            </a:r>
            <a:endParaRPr lang="nl-NL" b="1" smtClean="0">
              <a:solidFill>
                <a:srgbClr val="FF0000"/>
              </a:solidFill>
            </a:endParaRP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1 What do I focus on?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2 What meaning do I give it?</a:t>
            </a:r>
          </a:p>
          <a:p>
            <a:pPr eaLnBrk="1" hangingPunct="1">
              <a:lnSpc>
                <a:spcPct val="200000"/>
              </a:lnSpc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3 What do I do?</a:t>
            </a:r>
            <a:endParaRPr lang="nl-NL" sz="4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184576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Exercise 28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Apply the 3 life questions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Person A tells the ‘incident’ of page 4 (Arab version)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A and B analyze the three life questions with at least 3 possible meanings </a:t>
            </a:r>
            <a:endParaRPr lang="en-US" sz="44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33CC"/>
                </a:solidFill>
              </a:rPr>
              <a:t>Song: Man dare to live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666023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Change on identity level</a:t>
            </a:r>
            <a:endParaRPr lang="en-US" sz="4800" b="1" dirty="0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651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4000" b="1" i="1" dirty="0" smtClean="0">
                <a:solidFill>
                  <a:srgbClr val="0033CC"/>
                </a:solidFill>
              </a:rPr>
              <a:t>Love is an expression</a:t>
            </a:r>
            <a:endParaRPr lang="nl-NL" sz="4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GB" sz="4000" b="1" i="1" dirty="0" smtClean="0">
                <a:solidFill>
                  <a:srgbClr val="0033CC"/>
                </a:solidFill>
              </a:rPr>
              <a:t>of the willingness</a:t>
            </a:r>
            <a:endParaRPr lang="nl-NL" sz="4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GB" sz="4000" b="1" i="1" dirty="0" smtClean="0">
                <a:solidFill>
                  <a:srgbClr val="0033CC"/>
                </a:solidFill>
              </a:rPr>
              <a:t>to create space</a:t>
            </a:r>
            <a:endParaRPr lang="nl-NL" sz="4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GB" sz="4000" b="1" i="1" dirty="0" smtClean="0">
                <a:solidFill>
                  <a:srgbClr val="0033CC"/>
                </a:solidFill>
              </a:rPr>
              <a:t>in which something</a:t>
            </a:r>
            <a:endParaRPr lang="nl-NL" sz="4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GB" sz="4000" b="1" i="1" dirty="0" smtClean="0">
                <a:solidFill>
                  <a:srgbClr val="0033CC"/>
                </a:solidFill>
              </a:rPr>
              <a:t>is allowed to change.</a:t>
            </a:r>
            <a:endParaRPr lang="nl-NL" sz="4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sz="2000" i="1" dirty="0" smtClean="0">
                <a:solidFill>
                  <a:srgbClr val="0033CC"/>
                </a:solidFill>
              </a:rPr>
              <a:t>Harry Palmer </a:t>
            </a:r>
            <a:endParaRPr lang="nl-NL" sz="2000" dirty="0" smtClean="0">
              <a:solidFill>
                <a:srgbClr val="0033CC"/>
              </a:solidFill>
            </a:endParaRPr>
          </a:p>
          <a:p>
            <a:pPr>
              <a:buNone/>
            </a:pPr>
            <a:r>
              <a:rPr lang="en-US" sz="2000" i="1" dirty="0" smtClean="0">
                <a:solidFill>
                  <a:srgbClr val="0033CC"/>
                </a:solidFill>
              </a:rPr>
              <a:t>(An exercise from Avatar)</a:t>
            </a:r>
            <a:endParaRPr lang="nl-NL" sz="2000" dirty="0" smtClean="0">
              <a:solidFill>
                <a:srgbClr val="0033CC"/>
              </a:solidFill>
            </a:endParaRPr>
          </a:p>
          <a:p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660232" y="-3335"/>
            <a:ext cx="2499040" cy="30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99592" y="94076"/>
            <a:ext cx="756084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GB" sz="36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he 4-Step Learning Process</a:t>
            </a:r>
            <a:endParaRPr kumimoji="0" lang="nl-NL" sz="105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601001" y="5733256"/>
            <a:ext cx="5980751" cy="504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en-GB" sz="28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Unconscious competent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601001" y="980729"/>
            <a:ext cx="5980751" cy="648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Unconscious incompetent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601001" y="2515426"/>
            <a:ext cx="5980751" cy="625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Conscious incompetent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00366" y="4005064"/>
            <a:ext cx="5980751" cy="568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smtClean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Conscious competent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3810685" y="1659827"/>
            <a:ext cx="1633769" cy="83306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00FF"/>
              </a:solidFill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51920" y="3212976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0000FF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51920" y="4797152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47664" y="1988840"/>
            <a:ext cx="2148092" cy="307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Becoming conscious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19672" y="3573016"/>
            <a:ext cx="1257234" cy="307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Exercise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38464" y="5301208"/>
            <a:ext cx="1600116" cy="3071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Getting routine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Unlearn: from step 4 to 2 and again to 4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Once more learn: from 2 to 4.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4" grpId="0" animBg="1"/>
      <p:bldP spid="4103" grpId="0" animBg="1"/>
      <p:bldP spid="4102" grpId="0" animBg="1"/>
      <p:bldP spid="4101" grpId="0" animBg="1"/>
      <p:bldP spid="4100" grpId="0" animBg="1"/>
      <p:bldP spid="4099" grpId="0" animBg="1"/>
      <p:bldP spid="40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755576" y="-27384"/>
            <a:ext cx="7611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Feelings in the 4 steps learning process</a:t>
            </a:r>
            <a:endParaRPr lang="en-US" sz="2400" b="1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10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time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151715" y="2099511"/>
            <a:ext cx="330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smtClean="0">
                <a:solidFill>
                  <a:srgbClr val="FF0000"/>
                </a:solidFill>
              </a:rPr>
              <a:t>feelings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1988840"/>
            <a:ext cx="1140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00FF"/>
                </a:solidFill>
              </a:rPr>
              <a:t>1 </a:t>
            </a:r>
            <a:r>
              <a:rPr lang="nl-NL" sz="2000" b="1" dirty="0" err="1" smtClean="0">
                <a:solidFill>
                  <a:srgbClr val="0000FF"/>
                </a:solidFill>
              </a:rPr>
              <a:t>neutral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44017" y="1988840"/>
            <a:ext cx="1523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00FF"/>
                </a:solidFill>
              </a:rPr>
              <a:t>2b </a:t>
            </a:r>
            <a:r>
              <a:rPr lang="nl-NL" sz="2000" b="1" dirty="0" err="1" smtClean="0">
                <a:solidFill>
                  <a:srgbClr val="0000FF"/>
                </a:solidFill>
              </a:rPr>
              <a:t>challenge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27784" y="4437112"/>
            <a:ext cx="122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2a fear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04808" y="1556792"/>
            <a:ext cx="187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00FF"/>
                </a:solidFill>
              </a:rPr>
              <a:t>3 feeling </a:t>
            </a:r>
            <a:r>
              <a:rPr lang="nl-NL" sz="2000" b="1" dirty="0" err="1" smtClean="0">
                <a:solidFill>
                  <a:srgbClr val="0000FF"/>
                </a:solidFill>
              </a:rPr>
              <a:t>better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037166" y="620688"/>
            <a:ext cx="22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solidFill>
                  <a:srgbClr val="0000FF"/>
                </a:solidFill>
              </a:rPr>
              <a:t>4 succes </a:t>
            </a:r>
            <a:r>
              <a:rPr lang="nl-NL" sz="2000" b="1" dirty="0" err="1" smtClean="0">
                <a:solidFill>
                  <a:srgbClr val="0000FF"/>
                </a:solidFill>
              </a:rPr>
              <a:t>experience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827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/>
              <a:t>Stop </a:t>
            </a:r>
            <a:r>
              <a:rPr lang="nl-NL" sz="1600" dirty="0" err="1" smtClean="0"/>
              <a:t>disappointed</a:t>
            </a:r>
            <a:endParaRPr lang="nl-NL" sz="1600" dirty="0"/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3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9711" y="1772816"/>
            <a:ext cx="2264289" cy="239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LP\powerpoints\eng. NLP courses\basiccourse\2015\Ramallah\IMG-20151027-WA0000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-3048000" y="-857250"/>
            <a:ext cx="152400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2177569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If what I do doesn’t give the desired result</a:t>
            </a:r>
            <a:r>
              <a:rPr lang="en-US" sz="4000" b="1" i="1" dirty="0" smtClean="0">
                <a:solidFill>
                  <a:srgbClr val="0070C0"/>
                </a:solidFill>
              </a:rPr>
              <a:t>, then I </a:t>
            </a:r>
            <a:r>
              <a:rPr lang="en-US" sz="4000" b="1" i="1" dirty="0">
                <a:solidFill>
                  <a:srgbClr val="0070C0"/>
                </a:solidFill>
              </a:rPr>
              <a:t>do something different</a:t>
            </a:r>
            <a:endParaRPr lang="nl-NL" sz="4000" b="1" i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64481" y="4005064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If  I always do what I always did,</a:t>
            </a:r>
          </a:p>
          <a:p>
            <a:r>
              <a:rPr lang="en-US" sz="4000" b="1" i="1" dirty="0">
                <a:solidFill>
                  <a:srgbClr val="0070C0"/>
                </a:solidFill>
              </a:rPr>
              <a:t>then I get what I always got.</a:t>
            </a:r>
            <a:endParaRPr lang="nl-NL" sz="4000" b="1" i="1" dirty="0">
              <a:solidFill>
                <a:srgbClr val="0070C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16881" y="44624"/>
            <a:ext cx="84060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Presupposition  no 12: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Failure doesn’t exist, only feedback</a:t>
            </a:r>
            <a:endParaRPr lang="nl-NL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236" y="0"/>
            <a:ext cx="2532764" cy="31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028384" y="3212976"/>
            <a:ext cx="1080120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b="1" i="1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Walt Disney</a:t>
            </a:r>
            <a:endParaRPr kumimoji="0" lang="nl-NL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5496" y="260648"/>
            <a:ext cx="585807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Exercise:  </a:t>
            </a:r>
            <a:endParaRPr lang="en-US" sz="3600" b="1" dirty="0" smtClean="0">
              <a:solidFill>
                <a:srgbClr val="0033CC"/>
              </a:solidFill>
            </a:endParaRPr>
          </a:p>
          <a:p>
            <a:r>
              <a:rPr lang="en-US" sz="3600" b="1" dirty="0" smtClean="0">
                <a:solidFill>
                  <a:srgbClr val="0033CC"/>
                </a:solidFill>
              </a:rPr>
              <a:t>Learning </a:t>
            </a:r>
            <a:r>
              <a:rPr lang="en-US" sz="3600" b="1" dirty="0" smtClean="0">
                <a:solidFill>
                  <a:srgbClr val="0033CC"/>
                </a:solidFill>
              </a:rPr>
              <a:t>to use </a:t>
            </a:r>
            <a:endParaRPr lang="en-US" sz="3600" b="1" dirty="0" smtClean="0">
              <a:solidFill>
                <a:srgbClr val="0033CC"/>
              </a:solidFill>
            </a:endParaRPr>
          </a:p>
          <a:p>
            <a:r>
              <a:rPr lang="en-US" sz="5400" b="1" dirty="0" smtClean="0">
                <a:solidFill>
                  <a:srgbClr val="0033CC"/>
                </a:solidFill>
              </a:rPr>
              <a:t>the </a:t>
            </a:r>
            <a:r>
              <a:rPr lang="en-US" sz="5400" b="1" dirty="0" smtClean="0">
                <a:solidFill>
                  <a:srgbClr val="0033CC"/>
                </a:solidFill>
              </a:rPr>
              <a:t>Disney Strategy</a:t>
            </a:r>
            <a:r>
              <a:rPr lang="en-US" sz="3600" b="1" dirty="0" smtClean="0">
                <a:solidFill>
                  <a:srgbClr val="0033CC"/>
                </a:solidFill>
              </a:rPr>
              <a:t> </a:t>
            </a:r>
            <a:endParaRPr lang="en-US" sz="3600" b="1" dirty="0">
              <a:solidFill>
                <a:srgbClr val="0033CC"/>
              </a:solidFill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 cstate="print"/>
          <a:srcRect l="12790" t="45610" r="65148" b="12580"/>
          <a:stretch>
            <a:fillRect/>
          </a:stretch>
        </p:blipFill>
        <p:spPr bwMode="auto">
          <a:xfrm>
            <a:off x="1043608" y="4797152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/>
          <p:cNvPicPr/>
          <p:nvPr/>
        </p:nvPicPr>
        <p:blipFill>
          <a:blip r:embed="rId3" cstate="print"/>
          <a:srcRect l="63973" t="43710" r="14847" b="14481"/>
          <a:stretch>
            <a:fillRect/>
          </a:stretch>
        </p:blipFill>
        <p:spPr bwMode="auto">
          <a:xfrm>
            <a:off x="5220072" y="4725144"/>
            <a:ext cx="17281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/>
          <p:cNvPicPr/>
          <p:nvPr/>
        </p:nvPicPr>
        <p:blipFill>
          <a:blip r:embed="rId3" cstate="print"/>
          <a:srcRect l="34852" r="36026" b="35385"/>
          <a:stretch>
            <a:fillRect/>
          </a:stretch>
        </p:blipFill>
        <p:spPr bwMode="auto">
          <a:xfrm>
            <a:off x="2843808" y="3068960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ep 13"/>
          <p:cNvGrpSpPr/>
          <p:nvPr/>
        </p:nvGrpSpPr>
        <p:grpSpPr>
          <a:xfrm>
            <a:off x="0" y="3068960"/>
            <a:ext cx="2411760" cy="1872208"/>
            <a:chOff x="0" y="3068960"/>
            <a:chExt cx="2411760" cy="1872208"/>
          </a:xfrm>
        </p:grpSpPr>
        <p:pic>
          <p:nvPicPr>
            <p:cNvPr id="5" name="Afbeelding 4"/>
            <p:cNvPicPr/>
            <p:nvPr/>
          </p:nvPicPr>
          <p:blipFill>
            <a:blip r:embed="rId3" cstate="print"/>
            <a:srcRect r="70443" b="50589"/>
            <a:stretch>
              <a:fillRect/>
            </a:stretch>
          </p:blipFill>
          <p:spPr bwMode="auto">
            <a:xfrm>
              <a:off x="0" y="3068960"/>
              <a:ext cx="241176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kstvak 10"/>
            <p:cNvSpPr txBox="1"/>
            <p:nvPr/>
          </p:nvSpPr>
          <p:spPr>
            <a:xfrm>
              <a:off x="467544" y="3861049"/>
              <a:ext cx="1296144" cy="461665"/>
            </a:xfrm>
            <a:prstGeom prst="rect">
              <a:avLst/>
            </a:prstGeom>
            <a:solidFill>
              <a:srgbClr val="FDFD7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dreamer</a:t>
              </a:r>
              <a:endParaRPr lang="nl-NL" sz="2400" b="1" dirty="0"/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5724128" y="3284984"/>
            <a:ext cx="2232248" cy="1512168"/>
            <a:chOff x="5724128" y="3284984"/>
            <a:chExt cx="2232248" cy="1512168"/>
          </a:xfrm>
        </p:grpSpPr>
        <p:pic>
          <p:nvPicPr>
            <p:cNvPr id="7" name="Afbeelding 6"/>
            <p:cNvPicPr/>
            <p:nvPr/>
          </p:nvPicPr>
          <p:blipFill>
            <a:blip r:embed="rId3" cstate="print"/>
            <a:srcRect l="70151" t="5701" r="2492" b="54390"/>
            <a:stretch>
              <a:fillRect/>
            </a:stretch>
          </p:blipFill>
          <p:spPr bwMode="auto">
            <a:xfrm>
              <a:off x="5724128" y="3284984"/>
              <a:ext cx="2232248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kstvak 11"/>
            <p:cNvSpPr txBox="1"/>
            <p:nvPr/>
          </p:nvSpPr>
          <p:spPr>
            <a:xfrm>
              <a:off x="6228184" y="3789040"/>
              <a:ext cx="1224136" cy="461665"/>
            </a:xfrm>
            <a:prstGeom prst="rect">
              <a:avLst/>
            </a:prstGeom>
            <a:solidFill>
              <a:srgbClr val="FDFD7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coach</a:t>
              </a:r>
              <a:endParaRPr lang="nl-NL" sz="2400" b="1" dirty="0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2915816" y="5373216"/>
            <a:ext cx="2160240" cy="1484784"/>
            <a:chOff x="2915816" y="5373216"/>
            <a:chExt cx="2160240" cy="1484784"/>
          </a:xfrm>
        </p:grpSpPr>
        <p:pic>
          <p:nvPicPr>
            <p:cNvPr id="6" name="Afbeelding 5"/>
            <p:cNvPicPr/>
            <p:nvPr/>
          </p:nvPicPr>
          <p:blipFill>
            <a:blip r:embed="rId3" cstate="print"/>
            <a:srcRect l="35734" t="60814" r="37791"/>
            <a:stretch>
              <a:fillRect/>
            </a:stretch>
          </p:blipFill>
          <p:spPr bwMode="auto">
            <a:xfrm>
              <a:off x="2915816" y="5373216"/>
              <a:ext cx="2160240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kstvak 12"/>
            <p:cNvSpPr txBox="1"/>
            <p:nvPr/>
          </p:nvSpPr>
          <p:spPr>
            <a:xfrm>
              <a:off x="3347864" y="5733256"/>
              <a:ext cx="1296144" cy="461665"/>
            </a:xfrm>
            <a:prstGeom prst="rect">
              <a:avLst/>
            </a:prstGeom>
            <a:solidFill>
              <a:srgbClr val="FDFD7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doer</a:t>
              </a:r>
              <a:endParaRPr lang="nl-NL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8"/>
          <p:cNvPicPr>
            <a:picLocks noChangeAspect="1" noChangeArrowheads="1"/>
          </p:cNvPicPr>
          <p:nvPr/>
        </p:nvPicPr>
        <p:blipFill>
          <a:blip r:embed="rId2" cstate="screen"/>
          <a:srcRect r="2492"/>
          <a:stretch>
            <a:fillRect/>
          </a:stretch>
        </p:blipFill>
        <p:spPr bwMode="auto">
          <a:xfrm>
            <a:off x="0" y="1412776"/>
            <a:ext cx="81409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907704" y="836712"/>
            <a:ext cx="4088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Disney strategy</a:t>
            </a:r>
            <a:endParaRPr lang="nl-NL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23528" y="2124145"/>
            <a:ext cx="1640385" cy="584775"/>
          </a:xfrm>
          <a:prstGeom prst="rect">
            <a:avLst/>
          </a:prstGeom>
          <a:solidFill>
            <a:srgbClr val="FDFD77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dreamer</a:t>
            </a:r>
            <a:endParaRPr lang="nl-NL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323424" y="2192288"/>
            <a:ext cx="1272912" cy="584775"/>
          </a:xfrm>
          <a:prstGeom prst="rect">
            <a:avLst/>
          </a:prstGeom>
          <a:solidFill>
            <a:srgbClr val="FDFD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coach</a:t>
            </a:r>
            <a:endParaRPr lang="nl-NL" sz="32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419872" y="4149080"/>
            <a:ext cx="1296144" cy="584775"/>
          </a:xfrm>
          <a:prstGeom prst="rect">
            <a:avLst/>
          </a:prstGeom>
          <a:solidFill>
            <a:srgbClr val="FDFD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doer</a:t>
            </a:r>
            <a:endParaRPr lang="nl-NL" sz="3200" b="1" dirty="0"/>
          </a:p>
        </p:txBody>
      </p:sp>
      <p:sp>
        <p:nvSpPr>
          <p:cNvPr id="7" name="Ovaal 6"/>
          <p:cNvSpPr/>
          <p:nvPr/>
        </p:nvSpPr>
        <p:spPr>
          <a:xfrm>
            <a:off x="611560" y="3861048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827584" y="4005064"/>
            <a:ext cx="360040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4067944" y="5229200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4283968" y="6021288"/>
            <a:ext cx="360040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236296" y="3212976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/>
          <p:cNvSpPr/>
          <p:nvPr/>
        </p:nvSpPr>
        <p:spPr>
          <a:xfrm>
            <a:off x="7956376" y="3933056"/>
            <a:ext cx="360040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3028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470077" cy="185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01842" y="-99392"/>
            <a:ext cx="4778470" cy="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 bmk="_Toc332559503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Cause and Effect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08720"/>
            <a:ext cx="3006160" cy="28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3933056"/>
            <a:ext cx="24482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nl-NL" sz="4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ause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11560" y="6021288"/>
            <a:ext cx="8095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Standing at </a:t>
            </a:r>
            <a:r>
              <a:rPr lang="en-US" sz="3200" b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the side of the cause or the </a:t>
            </a:r>
            <a:r>
              <a:rPr lang="en-US" sz="3200" b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effect</a:t>
            </a:r>
            <a:r>
              <a:rPr lang="en-US" sz="3200" b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12160" y="3861048"/>
            <a:ext cx="24482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nl-NL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ffect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ekromde PIJL-OMHOOG 15"/>
          <p:cNvSpPr/>
          <p:nvPr/>
        </p:nvSpPr>
        <p:spPr>
          <a:xfrm flipH="1">
            <a:off x="2051720" y="5301208"/>
            <a:ext cx="5544616" cy="576064"/>
          </a:xfrm>
          <a:prstGeom prst="curvedUpArrow">
            <a:avLst>
              <a:gd name="adj1" fmla="val 203336"/>
              <a:gd name="adj2" fmla="val 20333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IJL-RECHTS 16"/>
          <p:cNvSpPr/>
          <p:nvPr/>
        </p:nvSpPr>
        <p:spPr>
          <a:xfrm>
            <a:off x="3779912" y="4221088"/>
            <a:ext cx="201622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 descr="circle of influence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A655"/>
              </a:clrFrom>
              <a:clrTo>
                <a:srgbClr val="FBA65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382" y="1575244"/>
            <a:ext cx="1824042" cy="1565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44624"/>
            <a:ext cx="62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Exercise: Cause-Effect test</a:t>
            </a:r>
            <a:endParaRPr lang="en-US" sz="4400" b="1" dirty="0">
              <a:solidFill>
                <a:srgbClr val="0033CC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-36512" y="978431"/>
          <a:ext cx="9143999" cy="5834945"/>
        </p:xfrm>
        <a:graphic>
          <a:graphicData uri="http://schemas.openxmlformats.org/drawingml/2006/table">
            <a:tbl>
              <a:tblPr/>
              <a:tblGrid>
                <a:gridCol w="2301360"/>
                <a:gridCol w="6087064"/>
                <a:gridCol w="755575"/>
              </a:tblGrid>
              <a:tr h="735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Aspect of communication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Mark every question with the answer that appeals most to you.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Score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542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What do you focus on? 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Usually I am more focused on approaching.’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 often want to avoid problems. 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1A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1B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2.		What 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do you think of?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First I think of the solution of a problem.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First I think of the cause of a problem.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2A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2B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3,		Against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or together?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 feel the other is against me and I think ‘they, you and everyone takes care of him/herself. 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 think in ‘we and together.’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3A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3B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4.		Dealing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with each other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There is talking about others, often blaming, the other does not need to be there.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There is talking with each other, daring to confront each other (with respect).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4A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4B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5.		Helping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or attacking?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The other will usually help me.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It feels like others often want to attack me.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5A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5B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6.		Concept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of humanity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People are interchangeable: "for you another."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Each person has a unique contribution ,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6A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6B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7.		Missing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People will miss me and address me.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No one will miss me.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7A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7B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Afbeelding 7" descr="anchor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6660232" y="188640"/>
            <a:ext cx="2047875" cy="2398713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-55327"/>
            <a:ext cx="532859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6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6600" b="1" i="0" u="none" strike="noStrike" cap="none" normalizeH="0" baseline="0" dirty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nchoring</a:t>
            </a:r>
            <a:endParaRPr kumimoji="0" lang="nl-NL" sz="2000" b="0" i="0" u="none" strike="noStrike" cap="none" normalizeH="0" baseline="0" dirty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87624" y="2564904"/>
            <a:ext cx="4176464" cy="4293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MOTIVATION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HUMOUR / LAUGHING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ENERGY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LOVE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POWER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nl-NL" sz="2400" b="1" i="0" u="none" strike="noStrike" cap="none" normalizeH="0" baseline="0" dirty="0">
              <a:solidFill>
                <a:srgbClr val="0033C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400" b="1" i="0" u="none" strike="noStrike" cap="none" normalizeH="0" baseline="0" dirty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 SELFCONFEDENCE</a:t>
            </a:r>
            <a:endParaRPr kumimoji="0" lang="nl-NL" sz="2400" b="0" i="0" u="none" strike="noStrike" cap="none" normalizeH="0" baseline="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187624" y="1844824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Resources: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3568" y="1193994"/>
            <a:ext cx="53285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Anchor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Any stimulus that is associated with a specific response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en-GB" dirty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The short way to your resources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 animBg="1"/>
      <p:bldP spid="6" grpId="0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2987378"/>
            <a:ext cx="3922970" cy="38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7"/>
          <p:cNvGrpSpPr/>
          <p:nvPr/>
        </p:nvGrpSpPr>
        <p:grpSpPr>
          <a:xfrm>
            <a:off x="2267744" y="1584970"/>
            <a:ext cx="3540125" cy="2564110"/>
            <a:chOff x="5603875" y="1412776"/>
            <a:chExt cx="3540125" cy="2564110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5603875" y="1412776"/>
              <a:ext cx="3540125" cy="13681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3600" b="0" i="0" u="none" strike="noStrike" cap="none" normalizeH="0" baseline="0" dirty="0" err="1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Knuckels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nl-NL" sz="28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1        </a:t>
              </a:r>
              <a:r>
                <a:rPr kumimoji="0" lang="nl-NL" sz="24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nl-NL" sz="28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nl-NL" sz="32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         </a:t>
              </a:r>
              <a:r>
                <a:rPr kumimoji="0" lang="nl-NL" sz="2800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34" charset="0"/>
                  <a:cs typeface="Arial" pitchFamily="34" charset="0"/>
                </a:rPr>
                <a:t>3       4</a:t>
              </a:r>
              <a:endParaRPr kumimoji="0" lang="nl-NL" sz="44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6804248" y="2492896"/>
              <a:ext cx="165100" cy="890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7524328" y="2636912"/>
              <a:ext cx="1588" cy="1012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>
              <a:off x="5940152" y="2420888"/>
              <a:ext cx="258763" cy="7366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>
              <a:off x="8028384" y="2852936"/>
              <a:ext cx="188913" cy="11239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0" name="Tekstvak 9"/>
          <p:cNvSpPr txBox="1"/>
          <p:nvPr/>
        </p:nvSpPr>
        <p:spPr>
          <a:xfrm>
            <a:off x="6732240" y="3140968"/>
            <a:ext cx="1128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1 = UPS</a:t>
            </a:r>
          </a:p>
          <a:p>
            <a:r>
              <a:rPr lang="en-US" sz="2400" dirty="0">
                <a:solidFill>
                  <a:srgbClr val="0033CC"/>
                </a:solidFill>
              </a:rPr>
              <a:t>2 = IS1</a:t>
            </a:r>
          </a:p>
          <a:p>
            <a:r>
              <a:rPr lang="en-US" sz="2400" dirty="0">
                <a:solidFill>
                  <a:srgbClr val="0033CC"/>
                </a:solidFill>
              </a:rPr>
              <a:t>3 = IS2</a:t>
            </a:r>
          </a:p>
          <a:p>
            <a:r>
              <a:rPr lang="en-US" sz="2400" dirty="0">
                <a:solidFill>
                  <a:srgbClr val="0033CC"/>
                </a:solidFill>
              </a:rPr>
              <a:t>4 = DFS</a:t>
            </a:r>
            <a:endParaRPr lang="nl-NL" sz="2400" dirty="0">
              <a:solidFill>
                <a:srgbClr val="0033CC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07704" y="0"/>
            <a:ext cx="515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Chaining Anchoring</a:t>
            </a:r>
            <a:endParaRPr lang="nl-NL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539552" y="0"/>
            <a:ext cx="4248664" cy="9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49263" algn="l"/>
              </a:tabLst>
            </a:pPr>
            <a:r>
              <a:rPr lang="en-GB" sz="4000" b="1" dirty="0" bmk="">
                <a:solidFill>
                  <a:srgbClr val="0070C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To s</a:t>
            </a:r>
            <a:r>
              <a:rPr kumimoji="0" lang="en-GB" sz="4000" b="1" i="0" u="none" strike="noStrike" cap="none" normalizeH="0" baseline="0" dirty="0" bmk="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et an anchor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  <a:tab pos="449263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14708" y="1"/>
            <a:ext cx="8045724" cy="5085184"/>
            <a:chOff x="767" y="835"/>
            <a:chExt cx="9802" cy="8738"/>
          </a:xfrm>
        </p:grpSpPr>
        <p:sp>
          <p:nvSpPr>
            <p:cNvPr id="79889" name="Line 17"/>
            <p:cNvSpPr>
              <a:spLocks noChangeShapeType="1"/>
            </p:cNvSpPr>
            <p:nvPr/>
          </p:nvSpPr>
          <p:spPr bwMode="auto">
            <a:xfrm>
              <a:off x="4684" y="3276"/>
              <a:ext cx="1620" cy="0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2400"/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67" y="835"/>
              <a:ext cx="9802" cy="8738"/>
              <a:chOff x="767" y="949"/>
              <a:chExt cx="9802" cy="8738"/>
            </a:xfrm>
          </p:grpSpPr>
          <p:sp>
            <p:nvSpPr>
              <p:cNvPr id="79888" name="Line 16"/>
              <p:cNvSpPr>
                <a:spLocks noChangeShapeType="1"/>
              </p:cNvSpPr>
              <p:nvPr/>
            </p:nvSpPr>
            <p:spPr bwMode="auto">
              <a:xfrm flipH="1">
                <a:off x="4664" y="7047"/>
                <a:ext cx="19" cy="1924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7" name="Line 15"/>
              <p:cNvSpPr>
                <a:spLocks noChangeShapeType="1"/>
              </p:cNvSpPr>
              <p:nvPr/>
            </p:nvSpPr>
            <p:spPr bwMode="auto">
              <a:xfrm>
                <a:off x="6212" y="4455"/>
                <a:ext cx="51" cy="4501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6" name="Freeform 14"/>
              <p:cNvSpPr>
                <a:spLocks/>
              </p:cNvSpPr>
              <p:nvPr/>
            </p:nvSpPr>
            <p:spPr bwMode="auto">
              <a:xfrm>
                <a:off x="1984" y="4427"/>
                <a:ext cx="8585" cy="4578"/>
              </a:xfrm>
              <a:custGeom>
                <a:avLst/>
                <a:gdLst/>
                <a:ahLst/>
                <a:cxnLst>
                  <a:cxn ang="0">
                    <a:pos x="0" y="1140"/>
                  </a:cxn>
                  <a:cxn ang="0">
                    <a:pos x="720" y="780"/>
                  </a:cxn>
                  <a:cxn ang="0">
                    <a:pos x="1080" y="240"/>
                  </a:cxn>
                  <a:cxn ang="0">
                    <a:pos x="1260" y="60"/>
                  </a:cxn>
                  <a:cxn ang="0">
                    <a:pos x="1440" y="60"/>
                  </a:cxn>
                  <a:cxn ang="0">
                    <a:pos x="1800" y="420"/>
                  </a:cxn>
                  <a:cxn ang="0">
                    <a:pos x="1980" y="600"/>
                  </a:cxn>
                  <a:cxn ang="0">
                    <a:pos x="2340" y="780"/>
                  </a:cxn>
                  <a:cxn ang="0">
                    <a:pos x="2700" y="1140"/>
                  </a:cxn>
                </a:cxnLst>
                <a:rect l="0" t="0" r="r" b="b"/>
                <a:pathLst>
                  <a:path w="2700" h="1140">
                    <a:moveTo>
                      <a:pt x="0" y="1140"/>
                    </a:moveTo>
                    <a:cubicBezTo>
                      <a:pt x="270" y="1035"/>
                      <a:pt x="540" y="930"/>
                      <a:pt x="720" y="780"/>
                    </a:cubicBezTo>
                    <a:cubicBezTo>
                      <a:pt x="900" y="630"/>
                      <a:pt x="990" y="360"/>
                      <a:pt x="1080" y="240"/>
                    </a:cubicBezTo>
                    <a:cubicBezTo>
                      <a:pt x="1170" y="120"/>
                      <a:pt x="1200" y="90"/>
                      <a:pt x="1260" y="60"/>
                    </a:cubicBezTo>
                    <a:cubicBezTo>
                      <a:pt x="1320" y="30"/>
                      <a:pt x="1350" y="0"/>
                      <a:pt x="1440" y="60"/>
                    </a:cubicBezTo>
                    <a:cubicBezTo>
                      <a:pt x="1530" y="120"/>
                      <a:pt x="1710" y="330"/>
                      <a:pt x="1800" y="420"/>
                    </a:cubicBezTo>
                    <a:cubicBezTo>
                      <a:pt x="1890" y="510"/>
                      <a:pt x="1890" y="540"/>
                      <a:pt x="1980" y="600"/>
                    </a:cubicBezTo>
                    <a:cubicBezTo>
                      <a:pt x="2070" y="660"/>
                      <a:pt x="2220" y="690"/>
                      <a:pt x="2340" y="780"/>
                    </a:cubicBezTo>
                    <a:cubicBezTo>
                      <a:pt x="2460" y="870"/>
                      <a:pt x="2640" y="1080"/>
                      <a:pt x="2700" y="114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5" name="Line 13"/>
              <p:cNvSpPr>
                <a:spLocks noChangeShapeType="1"/>
              </p:cNvSpPr>
              <p:nvPr/>
            </p:nvSpPr>
            <p:spPr bwMode="auto">
              <a:xfrm flipH="1">
                <a:off x="4683" y="3459"/>
                <a:ext cx="1" cy="3562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4" name="Line 12"/>
              <p:cNvSpPr>
                <a:spLocks noChangeShapeType="1"/>
              </p:cNvSpPr>
              <p:nvPr/>
            </p:nvSpPr>
            <p:spPr bwMode="auto">
              <a:xfrm>
                <a:off x="6183" y="3459"/>
                <a:ext cx="1" cy="1057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83" name="Text Box 11"/>
              <p:cNvSpPr txBox="1">
                <a:spLocks noChangeArrowheads="1"/>
              </p:cNvSpPr>
              <p:nvPr/>
            </p:nvSpPr>
            <p:spPr bwMode="auto">
              <a:xfrm>
                <a:off x="767" y="3849"/>
                <a:ext cx="402" cy="24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intensity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82" name="Text Box 10"/>
              <p:cNvSpPr txBox="1">
                <a:spLocks noChangeArrowheads="1"/>
              </p:cNvSpPr>
              <p:nvPr/>
            </p:nvSpPr>
            <p:spPr bwMode="auto">
              <a:xfrm>
                <a:off x="3217" y="2799"/>
                <a:ext cx="1467" cy="5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start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81" name="Text Box 9"/>
              <p:cNvSpPr txBox="1">
                <a:spLocks noChangeArrowheads="1"/>
              </p:cNvSpPr>
              <p:nvPr/>
            </p:nvSpPr>
            <p:spPr bwMode="auto">
              <a:xfrm>
                <a:off x="6304" y="2768"/>
                <a:ext cx="1060" cy="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end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80" name="Text Box 8"/>
              <p:cNvSpPr txBox="1">
                <a:spLocks noChangeArrowheads="1"/>
              </p:cNvSpPr>
              <p:nvPr/>
            </p:nvSpPr>
            <p:spPr bwMode="auto">
              <a:xfrm>
                <a:off x="6180" y="949"/>
                <a:ext cx="3444" cy="1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4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Anchoring</a:t>
                </a:r>
                <a:endParaRPr kumimoji="0" lang="nl-N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79" name="Line 7"/>
              <p:cNvSpPr>
                <a:spLocks noChangeShapeType="1"/>
              </p:cNvSpPr>
              <p:nvPr/>
            </p:nvSpPr>
            <p:spPr bwMode="auto">
              <a:xfrm>
                <a:off x="5223" y="2768"/>
                <a:ext cx="1" cy="508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78" name="Text Box 6"/>
              <p:cNvSpPr txBox="1">
                <a:spLocks noChangeArrowheads="1"/>
              </p:cNvSpPr>
              <p:nvPr/>
            </p:nvSpPr>
            <p:spPr bwMode="auto">
              <a:xfrm>
                <a:off x="8172" y="9254"/>
                <a:ext cx="1552" cy="4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time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77" name="Text Box 5"/>
              <p:cNvSpPr txBox="1">
                <a:spLocks noChangeArrowheads="1"/>
              </p:cNvSpPr>
              <p:nvPr/>
            </p:nvSpPr>
            <p:spPr bwMode="auto">
              <a:xfrm>
                <a:off x="7744" y="5568"/>
                <a:ext cx="1620" cy="6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feelings</a:t>
                </a:r>
                <a:endParaRPr kumimoji="0" lang="nl-NL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876" name="Line 4"/>
              <p:cNvSpPr>
                <a:spLocks noChangeShapeType="1"/>
              </p:cNvSpPr>
              <p:nvPr/>
            </p:nvSpPr>
            <p:spPr bwMode="auto">
              <a:xfrm>
                <a:off x="1552" y="9005"/>
                <a:ext cx="9017" cy="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  <p:sp>
            <p:nvSpPr>
              <p:cNvPr id="79875" name="Line 3"/>
              <p:cNvSpPr>
                <a:spLocks noChangeShapeType="1"/>
              </p:cNvSpPr>
              <p:nvPr/>
            </p:nvSpPr>
            <p:spPr bwMode="auto">
              <a:xfrm>
                <a:off x="1624" y="2703"/>
                <a:ext cx="0" cy="63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2400"/>
              </a:p>
            </p:txBody>
          </p:sp>
        </p:grpSp>
      </p:grp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611560" y="4939571"/>
            <a:ext cx="8100392" cy="186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38" algn="l"/>
                <a:tab pos="215900" algn="l"/>
              </a:tabLst>
            </a:pPr>
            <a:r>
              <a:rPr kumimoji="0" lang="en-GB" b="1" i="0" u="none" strike="noStrike" cap="none" normalizeH="0" baseline="0" dirty="0" bmk="_Toc31882786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 keys to anchoring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make anchors working properly, they have to meet four criteria. We call these the four keys to anchoring: 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</a:t>
            </a: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intensity 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of the experience - must be totally associated; see, hear, feel it as it was;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</a:t>
            </a: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timing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of the anchor (see graphic above);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</a:t>
            </a: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unique properties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of the stimulus (don’t take the inside of your hand, but take the touch of a knuckle or step in a circle);</a:t>
            </a:r>
            <a:endParaRPr kumimoji="0" 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38" algn="l"/>
                <a:tab pos="215900" algn="l"/>
              </a:tabLst>
            </a:pPr>
            <a:r>
              <a:rPr kumimoji="0" lang="en-GB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Repeating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of the stimulus (the incentive must be able to be repeated).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8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827584" y="4226534"/>
            <a:ext cx="7560840" cy="250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3025" algn="l"/>
                <a:tab pos="215900" algn="l"/>
              </a:tabLst>
            </a:pPr>
            <a:r>
              <a:rPr kumimoji="0" lang="en-GB" sz="1400" b="1" i="0" u="none" strike="noStrike" cap="none" normalizeH="0" baseline="0" dirty="0" bmk="_Toc31882786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four steps to anchoring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Remember a vivid positive experience from the past with one valuable resource as: Motivation; humour / laughing; energy; love; power; self confidence.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Step in the circle of excellence at the highest point (see graphic below). Repeat this several times.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    Change your state (break state).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	Repeat with the same or different resources with different memories.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73025" algn="l"/>
                <a:tab pos="215900" algn="l"/>
              </a:tabLst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	Set the anchor in action to perform the test.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0692" y="1"/>
            <a:ext cx="8045724" cy="4221088"/>
            <a:chOff x="767" y="835"/>
            <a:chExt cx="9802" cy="8738"/>
          </a:xfrm>
        </p:grpSpPr>
        <p:sp>
          <p:nvSpPr>
            <p:cNvPr id="4" name="Line 17"/>
            <p:cNvSpPr>
              <a:spLocks noChangeShapeType="1"/>
            </p:cNvSpPr>
            <p:nvPr/>
          </p:nvSpPr>
          <p:spPr bwMode="auto">
            <a:xfrm>
              <a:off x="4684" y="3276"/>
              <a:ext cx="1620" cy="0"/>
            </a:xfrm>
            <a:prstGeom prst="line">
              <a:avLst/>
            </a:prstGeom>
            <a:noFill/>
            <a:ln w="76200">
              <a:solidFill>
                <a:srgbClr val="96969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67" y="835"/>
              <a:ext cx="9802" cy="8738"/>
              <a:chOff x="767" y="949"/>
              <a:chExt cx="9802" cy="8738"/>
            </a:xfrm>
          </p:grpSpPr>
          <p:sp>
            <p:nvSpPr>
              <p:cNvPr id="6" name="Line 16"/>
              <p:cNvSpPr>
                <a:spLocks noChangeShapeType="1"/>
              </p:cNvSpPr>
              <p:nvPr/>
            </p:nvSpPr>
            <p:spPr bwMode="auto">
              <a:xfrm flipH="1">
                <a:off x="4664" y="7047"/>
                <a:ext cx="19" cy="1924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" name="Line 15"/>
              <p:cNvSpPr>
                <a:spLocks noChangeShapeType="1"/>
              </p:cNvSpPr>
              <p:nvPr/>
            </p:nvSpPr>
            <p:spPr bwMode="auto">
              <a:xfrm>
                <a:off x="6212" y="4455"/>
                <a:ext cx="51" cy="4501"/>
              </a:xfrm>
              <a:prstGeom prst="line">
                <a:avLst/>
              </a:prstGeom>
              <a:noFill/>
              <a:ln w="38100">
                <a:solidFill>
                  <a:srgbClr val="969696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auto">
              <a:xfrm>
                <a:off x="1984" y="4427"/>
                <a:ext cx="8585" cy="4578"/>
              </a:xfrm>
              <a:custGeom>
                <a:avLst/>
                <a:gdLst/>
                <a:ahLst/>
                <a:cxnLst>
                  <a:cxn ang="0">
                    <a:pos x="0" y="1140"/>
                  </a:cxn>
                  <a:cxn ang="0">
                    <a:pos x="720" y="780"/>
                  </a:cxn>
                  <a:cxn ang="0">
                    <a:pos x="1080" y="240"/>
                  </a:cxn>
                  <a:cxn ang="0">
                    <a:pos x="1260" y="60"/>
                  </a:cxn>
                  <a:cxn ang="0">
                    <a:pos x="1440" y="60"/>
                  </a:cxn>
                  <a:cxn ang="0">
                    <a:pos x="1800" y="420"/>
                  </a:cxn>
                  <a:cxn ang="0">
                    <a:pos x="1980" y="600"/>
                  </a:cxn>
                  <a:cxn ang="0">
                    <a:pos x="2340" y="780"/>
                  </a:cxn>
                  <a:cxn ang="0">
                    <a:pos x="2700" y="1140"/>
                  </a:cxn>
                </a:cxnLst>
                <a:rect l="0" t="0" r="r" b="b"/>
                <a:pathLst>
                  <a:path w="2700" h="1140">
                    <a:moveTo>
                      <a:pt x="0" y="1140"/>
                    </a:moveTo>
                    <a:cubicBezTo>
                      <a:pt x="270" y="1035"/>
                      <a:pt x="540" y="930"/>
                      <a:pt x="720" y="780"/>
                    </a:cubicBezTo>
                    <a:cubicBezTo>
                      <a:pt x="900" y="630"/>
                      <a:pt x="990" y="360"/>
                      <a:pt x="1080" y="240"/>
                    </a:cubicBezTo>
                    <a:cubicBezTo>
                      <a:pt x="1170" y="120"/>
                      <a:pt x="1200" y="90"/>
                      <a:pt x="1260" y="60"/>
                    </a:cubicBezTo>
                    <a:cubicBezTo>
                      <a:pt x="1320" y="30"/>
                      <a:pt x="1350" y="0"/>
                      <a:pt x="1440" y="60"/>
                    </a:cubicBezTo>
                    <a:cubicBezTo>
                      <a:pt x="1530" y="120"/>
                      <a:pt x="1710" y="330"/>
                      <a:pt x="1800" y="420"/>
                    </a:cubicBezTo>
                    <a:cubicBezTo>
                      <a:pt x="1890" y="510"/>
                      <a:pt x="1890" y="540"/>
                      <a:pt x="1980" y="600"/>
                    </a:cubicBezTo>
                    <a:cubicBezTo>
                      <a:pt x="2070" y="660"/>
                      <a:pt x="2220" y="690"/>
                      <a:pt x="2340" y="780"/>
                    </a:cubicBezTo>
                    <a:cubicBezTo>
                      <a:pt x="2460" y="870"/>
                      <a:pt x="2640" y="1080"/>
                      <a:pt x="2700" y="1140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 flipH="1">
                <a:off x="4683" y="3459"/>
                <a:ext cx="1" cy="3562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6183" y="3459"/>
                <a:ext cx="1" cy="1057"/>
              </a:xfrm>
              <a:prstGeom prst="line">
                <a:avLst/>
              </a:prstGeom>
              <a:noFill/>
              <a:ln w="76200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767" y="3849"/>
                <a:ext cx="402" cy="24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intensity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3217" y="2799"/>
                <a:ext cx="1467" cy="5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start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6304" y="2768"/>
                <a:ext cx="1060" cy="5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end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6180" y="949"/>
                <a:ext cx="3444" cy="11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36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Anchoring</a:t>
                </a:r>
                <a:endParaRPr kumimoji="0" lang="nl-N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5223" y="2768"/>
                <a:ext cx="1" cy="508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Text Box 6"/>
              <p:cNvSpPr txBox="1">
                <a:spLocks noChangeArrowheads="1"/>
              </p:cNvSpPr>
              <p:nvPr/>
            </p:nvSpPr>
            <p:spPr bwMode="auto">
              <a:xfrm>
                <a:off x="8172" y="9254"/>
                <a:ext cx="1552" cy="43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time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 Box 5"/>
              <p:cNvSpPr txBox="1">
                <a:spLocks noChangeArrowheads="1"/>
              </p:cNvSpPr>
              <p:nvPr/>
            </p:nvSpPr>
            <p:spPr bwMode="auto">
              <a:xfrm>
                <a:off x="7744" y="5568"/>
                <a:ext cx="1620" cy="62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15900" algn="l"/>
                  </a:tabLst>
                </a:pPr>
                <a:r>
                  <a:rPr kumimoji="0" lang="nl-NL" sz="1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  <a:ea typeface="MS Mincho" pitchFamily="49" charset="-128"/>
                    <a:cs typeface="Tahoma" pitchFamily="34" charset="0"/>
                  </a:rPr>
                  <a:t>feelings</a:t>
                </a:r>
                <a:endParaRPr kumimoji="0" lang="nl-N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4"/>
              <p:cNvSpPr>
                <a:spLocks noChangeShapeType="1"/>
              </p:cNvSpPr>
              <p:nvPr/>
            </p:nvSpPr>
            <p:spPr bwMode="auto">
              <a:xfrm>
                <a:off x="1552" y="9005"/>
                <a:ext cx="9017" cy="5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3"/>
              <p:cNvSpPr>
                <a:spLocks noChangeShapeType="1"/>
              </p:cNvSpPr>
              <p:nvPr/>
            </p:nvSpPr>
            <p:spPr bwMode="auto">
              <a:xfrm>
                <a:off x="1624" y="2703"/>
                <a:ext cx="0" cy="63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screen">
            <a:lum bright="-30000"/>
            <a:grayscl/>
          </a:blip>
          <a:srcRect/>
          <a:stretch>
            <a:fillRect/>
          </a:stretch>
        </p:blipFill>
        <p:spPr bwMode="auto">
          <a:xfrm>
            <a:off x="35496" y="2492896"/>
            <a:ext cx="5029892" cy="331236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7812360" y="3933056"/>
            <a:ext cx="901700" cy="5842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 rot="10800000" flipH="1" flipV="1">
            <a:off x="5122912" y="3068960"/>
            <a:ext cx="2185392" cy="24482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Changing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size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clearness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contrast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27584" y="1065510"/>
            <a:ext cx="7085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Changing Submodalities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63688" y="44624"/>
            <a:ext cx="5010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33CC"/>
                </a:solidFill>
              </a:rPr>
              <a:t>Swish pattern</a:t>
            </a:r>
            <a:endParaRPr lang="nl-NL" sz="6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40000"/>
          </a:blip>
          <a:srcRect/>
          <a:stretch>
            <a:fillRect/>
          </a:stretch>
        </p:blipFill>
        <p:spPr bwMode="auto">
          <a:xfrm>
            <a:off x="539552" y="0"/>
            <a:ext cx="40324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lum bright="-10000" contrast="40000"/>
          </a:blip>
          <a:srcRect/>
          <a:stretch>
            <a:fillRect/>
          </a:stretch>
        </p:blipFill>
        <p:spPr bwMode="auto">
          <a:xfrm>
            <a:off x="1043608" y="3492624"/>
            <a:ext cx="6858000" cy="336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lum bright="30000"/>
          </a:blip>
          <a:srcRect/>
          <a:stretch>
            <a:fillRect/>
          </a:stretch>
        </p:blipFill>
        <p:spPr bwMode="auto">
          <a:xfrm>
            <a:off x="1187624" y="4293096"/>
            <a:ext cx="1512168" cy="127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11"/>
          <p:cNvGrpSpPr/>
          <p:nvPr/>
        </p:nvGrpSpPr>
        <p:grpSpPr>
          <a:xfrm>
            <a:off x="4572000" y="0"/>
            <a:ext cx="2825552" cy="3356992"/>
            <a:chOff x="4572000" y="0"/>
            <a:chExt cx="2825552" cy="335699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572000" y="0"/>
              <a:ext cx="2825552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lum bright="30000"/>
            </a:blip>
            <a:srcRect/>
            <a:stretch>
              <a:fillRect/>
            </a:stretch>
          </p:blipFill>
          <p:spPr bwMode="auto">
            <a:xfrm>
              <a:off x="5796136" y="836712"/>
              <a:ext cx="155057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794302"/>
            <a:ext cx="8750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UPS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33CC"/>
                </a:solidFill>
              </a:rPr>
              <a:t>= Undesired Present Situation</a:t>
            </a:r>
            <a:endParaRPr lang="nl-NL" sz="4800" dirty="0">
              <a:solidFill>
                <a:srgbClr val="0033CC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3441194"/>
            <a:ext cx="7774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DFS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33CC"/>
                </a:solidFill>
              </a:rPr>
              <a:t>= Desired Future Situation</a:t>
            </a:r>
            <a:endParaRPr lang="nl-NL" sz="4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Afbeelding 1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5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436096" y="1759889"/>
            <a:ext cx="3492004" cy="39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215900" algn="l"/>
              </a:tabLst>
            </a:pPr>
            <a:endParaRPr lang="nl-NL" sz="1050" b="1" dirty="0">
              <a:solidFill>
                <a:srgbClr val="0033CC"/>
              </a:solidFill>
            </a:endParaRPr>
          </a:p>
          <a:p>
            <a:pPr eaLnBrk="0" hangingPunct="0">
              <a:tabLst>
                <a:tab pos="215900" algn="l"/>
              </a:tabLst>
            </a:pPr>
            <a:r>
              <a:rPr lang="en-US" sz="4000" b="1" dirty="0" smtClean="0">
                <a:solidFill>
                  <a:srgbClr val="0033CC"/>
                </a:solidFill>
              </a:rPr>
              <a:t>The three </a:t>
            </a:r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</a:rPr>
              <a:t>’s:</a:t>
            </a:r>
          </a:p>
          <a:p>
            <a:pPr eaLnBrk="0" hangingPunct="0">
              <a:tabLst>
                <a:tab pos="215900" algn="l"/>
              </a:tabLst>
            </a:pPr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</a:rPr>
              <a:t>espect for self</a:t>
            </a:r>
          </a:p>
          <a:p>
            <a:pPr eaLnBrk="0" hangingPunct="0">
              <a:tabLst>
                <a:tab pos="215900" algn="l"/>
              </a:tabLst>
            </a:pPr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</a:rPr>
              <a:t>espect for others</a:t>
            </a:r>
          </a:p>
          <a:p>
            <a:pPr eaLnBrk="0" hangingPunct="0">
              <a:tabLst>
                <a:tab pos="215900" algn="l"/>
              </a:tabLst>
            </a:pPr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sz="4000" b="1" dirty="0" smtClean="0">
                <a:solidFill>
                  <a:srgbClr val="0033CC"/>
                </a:solidFill>
              </a:rPr>
              <a:t>esponsibility for all actions</a:t>
            </a:r>
            <a:endParaRPr lang="en-US" sz="4000" b="1" dirty="0">
              <a:solidFill>
                <a:srgbClr val="0033CC"/>
              </a:solidFill>
            </a:endParaRPr>
          </a:p>
        </p:txBody>
      </p:sp>
      <p:sp>
        <p:nvSpPr>
          <p:cNvPr id="48132" name="Rechthoek 3"/>
          <p:cNvSpPr>
            <a:spLocks noChangeArrowheads="1"/>
          </p:cNvSpPr>
          <p:nvPr/>
        </p:nvSpPr>
        <p:spPr bwMode="auto">
          <a:xfrm>
            <a:off x="5666967" y="404813"/>
            <a:ext cx="22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33CC"/>
                </a:solidFill>
                <a:ea typeface="MS Mincho" pitchFamily="49" charset="-128"/>
              </a:rPr>
              <a:t>Dalai </a:t>
            </a:r>
            <a:r>
              <a:rPr lang="en-GB" sz="3600" b="1" dirty="0" smtClean="0">
                <a:solidFill>
                  <a:srgbClr val="0033CC"/>
                </a:solidFill>
                <a:ea typeface="MS Mincho" pitchFamily="49" charset="-128"/>
              </a:rPr>
              <a:t>Lama</a:t>
            </a:r>
            <a:endParaRPr lang="nl-NL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71866" y="1264692"/>
            <a:ext cx="4832182" cy="2554545"/>
          </a:xfrm>
          <a:prstGeom prst="rect">
            <a:avLst/>
          </a:prstGeom>
          <a:solidFill>
            <a:srgbClr val="FF696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Step 1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Write a belief which you don’t want any more.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UPS</a:t>
            </a: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nl-NL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23928" y="4073004"/>
            <a:ext cx="4824536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Step 5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New belief which you want. </a:t>
            </a:r>
          </a:p>
          <a:p>
            <a:r>
              <a:rPr lang="en-US" sz="20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DSF</a:t>
            </a: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en-US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endParaRPr lang="nl-NL" sz="20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5736" y="44624"/>
            <a:ext cx="5010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33CC"/>
                </a:solidFill>
              </a:rPr>
              <a:t>Swish pattern</a:t>
            </a:r>
            <a:endParaRPr lang="nl-NL" sz="6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OMHOOG en -OMLAAG 2"/>
          <p:cNvSpPr/>
          <p:nvPr/>
        </p:nvSpPr>
        <p:spPr>
          <a:xfrm>
            <a:off x="2483768" y="620688"/>
            <a:ext cx="5400600" cy="5544616"/>
          </a:xfrm>
          <a:prstGeom prst="upDownArrow">
            <a:avLst>
              <a:gd name="adj1" fmla="val 50000"/>
              <a:gd name="adj2" fmla="val 32448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Attitudes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Beliefs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Core </a:t>
            </a: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Meta</a:t>
            </a:r>
            <a:r>
              <a:rPr lang="nl-NL" sz="2400" b="1" dirty="0">
                <a:solidFill>
                  <a:srgbClr val="FF0000"/>
                </a:solidFill>
              </a:rPr>
              <a:t> Programmes</a:t>
            </a:r>
          </a:p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15816" y="44624"/>
            <a:ext cx="44644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033CC"/>
                </a:solidFill>
              </a:rPr>
              <a:t>Totally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r>
              <a:rPr lang="nl-NL" sz="3200" b="1" dirty="0" err="1">
                <a:solidFill>
                  <a:srgbClr val="0033CC"/>
                </a:solidFill>
              </a:rPr>
              <a:t>conscious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15816" y="6273225"/>
            <a:ext cx="446449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1"/>
                </a:solidFill>
              </a:rPr>
              <a:t>Totally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unconscious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9512" y="603845"/>
            <a:ext cx="2572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How are Values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organized in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our system?</a:t>
            </a:r>
            <a:endParaRPr lang="nl-NL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476672"/>
            <a:ext cx="6305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Sources of Values</a:t>
            </a:r>
            <a:endParaRPr lang="nl-NL" sz="66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80" y="1988840"/>
            <a:ext cx="1514325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Family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Religion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Sport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School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716016" y="1988840"/>
            <a:ext cx="3381503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Health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Living environment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Economy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Media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Nature</a:t>
            </a:r>
            <a:endParaRPr lang="nl-NL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19672" y="404664"/>
            <a:ext cx="56197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33CC"/>
                </a:solidFill>
              </a:rPr>
              <a:t>Healing metaphors</a:t>
            </a:r>
            <a:endParaRPr lang="nl-NL" sz="5400" b="1" dirty="0">
              <a:solidFill>
                <a:srgbClr val="0033CC"/>
              </a:solidFill>
            </a:endParaRPr>
          </a:p>
        </p:txBody>
      </p:sp>
      <p:sp>
        <p:nvSpPr>
          <p:cNvPr id="2050" name="AutoShape 2" descr="http://2.bp.blogspot.com/-ic0_-ZgcENo/T1T0SEQ6zlI/AAAAAAAAACE/xZzF1C_LNQw/s1600/aladin+%2526+jasm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52" name="AutoShape 4" descr="http://2.bp.blogspot.com/-ic0_-ZgcENo/T1T0SEQ6zlI/AAAAAAAAACE/xZzF1C_LNQw/s1600/aladin+%2526+jasm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aladin &amp; jasmin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11560" y="1961456"/>
            <a:ext cx="792088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59632" y="44624"/>
            <a:ext cx="653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Observing facial expression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47664" y="1484784"/>
            <a:ext cx="6477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Look at the following picture.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Describe the facial expression.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46084" name="Picture 4" descr="http://ibrahimelfiky.com/files/2012/12/Dr-Elfiky-Globe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043608" y="0"/>
            <a:ext cx="782068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8639"/>
            <a:ext cx="9144000" cy="661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59632" y="44624"/>
            <a:ext cx="653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Observing facial expression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47664" y="1484784"/>
            <a:ext cx="56622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Look at the picture again.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What did you see more?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46084" name="Picture 4" descr="http://ibrahimelfiky.com/files/2012/12/Dr-Elfiky-Globe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755576" y="1"/>
            <a:ext cx="782068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259632" y="44624"/>
            <a:ext cx="6532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Observing facial expression</a:t>
            </a:r>
            <a:endParaRPr lang="en-US" sz="4400" b="1" dirty="0">
              <a:solidFill>
                <a:srgbClr val="0033CC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403648" y="2393593"/>
            <a:ext cx="67608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What is your </a:t>
            </a:r>
            <a:r>
              <a:rPr lang="en-US" sz="4000" b="1" dirty="0" smtClean="0">
                <a:solidFill>
                  <a:srgbClr val="FF0000"/>
                </a:solidFill>
              </a:rPr>
              <a:t>interpretation</a:t>
            </a:r>
            <a:r>
              <a:rPr lang="en-US" sz="4000" dirty="0" smtClean="0">
                <a:solidFill>
                  <a:srgbClr val="0033CC"/>
                </a:solidFill>
              </a:rPr>
              <a:t> of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t</a:t>
            </a:r>
            <a:r>
              <a:rPr lang="en-US" sz="4000" dirty="0" smtClean="0">
                <a:solidFill>
                  <a:srgbClr val="0033CC"/>
                </a:solidFill>
              </a:rPr>
              <a:t>he emotion of Ibrahim El </a:t>
            </a:r>
            <a:r>
              <a:rPr lang="en-US" sz="4000" dirty="0" err="1" smtClean="0">
                <a:solidFill>
                  <a:srgbClr val="0033CC"/>
                </a:solidFill>
              </a:rPr>
              <a:t>Fiky</a:t>
            </a:r>
            <a:r>
              <a:rPr lang="en-US" sz="4000" dirty="0" smtClean="0">
                <a:solidFill>
                  <a:srgbClr val="0033CC"/>
                </a:solidFill>
              </a:rPr>
              <a:t>?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5" descr="tafels"/>
          <p:cNvPicPr>
            <a:picLocks noChangeAspect="1" noChangeArrowheads="1"/>
          </p:cNvPicPr>
          <p:nvPr/>
        </p:nvPicPr>
        <p:blipFill>
          <a:blip r:embed="rId2" cstate="print"/>
          <a:srcRect l="42446" t="14825" r="4523" b="37759"/>
          <a:stretch>
            <a:fillRect/>
          </a:stretch>
        </p:blipFill>
        <p:spPr bwMode="auto">
          <a:xfrm>
            <a:off x="3347864" y="2852936"/>
            <a:ext cx="382446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How accurate can you observe?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026" name="Afbeelding 15" descr="tafels"/>
          <p:cNvPicPr>
            <a:picLocks noChangeAspect="1" noChangeArrowheads="1"/>
          </p:cNvPicPr>
          <p:nvPr/>
        </p:nvPicPr>
        <p:blipFill>
          <a:blip r:embed="rId2" cstate="print"/>
          <a:srcRect l="3027" t="2104" r="59550" b="29393"/>
          <a:stretch>
            <a:fillRect/>
          </a:stretch>
        </p:blipFill>
        <p:spPr bwMode="auto">
          <a:xfrm>
            <a:off x="505002" y="2060849"/>
            <a:ext cx="2698846" cy="426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3"/>
          <p:cNvPicPr>
            <a:picLocks noChangeAspect="1" noChangeArrowheads="1"/>
          </p:cNvPicPr>
          <p:nvPr/>
        </p:nvPicPr>
        <p:blipFill>
          <a:blip r:embed="rId3" cstate="print">
            <a:lum bright="-36000" contrast="66000"/>
          </a:blip>
          <a:srcRect/>
          <a:stretch>
            <a:fillRect/>
          </a:stretch>
        </p:blipFill>
        <p:spPr bwMode="auto">
          <a:xfrm rot="21413918">
            <a:off x="3575088" y="3204018"/>
            <a:ext cx="308821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3"/>
          <p:cNvPicPr>
            <a:picLocks noChangeAspect="1" noChangeArrowheads="1"/>
          </p:cNvPicPr>
          <p:nvPr/>
        </p:nvPicPr>
        <p:blipFill>
          <a:blip r:embed="rId3" cstate="print">
            <a:lum bright="-36000" contrast="66000"/>
          </a:blip>
          <a:srcRect/>
          <a:stretch>
            <a:fillRect/>
          </a:stretch>
        </p:blipFill>
        <p:spPr bwMode="auto">
          <a:xfrm rot="16978967">
            <a:off x="1391513" y="3445002"/>
            <a:ext cx="308821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1092</Words>
  <Application>Microsoft Office PowerPoint</Application>
  <PresentationFormat>Diavoorstelling (4:3)</PresentationFormat>
  <Paragraphs>275</Paragraphs>
  <Slides>43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4" baseType="lpstr">
      <vt:lpstr>Office-thema</vt:lpstr>
      <vt:lpstr>to the NLP-course “Getting to know  your Unlimited Powers even better”</vt:lpstr>
      <vt:lpstr>Good and New</vt:lpstr>
      <vt:lpstr>Open Frame</vt:lpstr>
      <vt:lpstr>Dia 4</vt:lpstr>
      <vt:lpstr>Dia 5</vt:lpstr>
      <vt:lpstr>Dia 6</vt:lpstr>
      <vt:lpstr>Dia 7</vt:lpstr>
      <vt:lpstr>Dia 8</vt:lpstr>
      <vt:lpstr>How accurate can you observe?</vt:lpstr>
      <vt:lpstr>Dia 10</vt:lpstr>
      <vt:lpstr>What do I focus on?</vt:lpstr>
      <vt:lpstr>A hole in your hand?</vt:lpstr>
      <vt:lpstr>Dia 13</vt:lpstr>
      <vt:lpstr>Dia 14</vt:lpstr>
      <vt:lpstr>Dia 15</vt:lpstr>
      <vt:lpstr>How accurate are your observations of emotions?</vt:lpstr>
      <vt:lpstr>Dia 17</vt:lpstr>
      <vt:lpstr>Dia 18</vt:lpstr>
      <vt:lpstr>Dia 19</vt:lpstr>
      <vt:lpstr>What is the influence of auditory submodalities?</vt:lpstr>
      <vt:lpstr>The three life questions</vt:lpstr>
      <vt:lpstr>Dia 22</vt:lpstr>
      <vt:lpstr>Song: Man dare to live</vt:lpstr>
      <vt:lpstr>Change on identity level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  <vt:lpstr>Dia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NLP-course  “Getting to know Your Unlimited  Powers even better”</dc:title>
  <dc:creator>Admin</dc:creator>
  <cp:lastModifiedBy>Admin</cp:lastModifiedBy>
  <cp:revision>15</cp:revision>
  <dcterms:created xsi:type="dcterms:W3CDTF">2016-10-20T15:29:57Z</dcterms:created>
  <dcterms:modified xsi:type="dcterms:W3CDTF">2016-10-24T12:25:30Z</dcterms:modified>
</cp:coreProperties>
</file>