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4" r:id="rId3"/>
    <p:sldId id="312" r:id="rId4"/>
    <p:sldId id="258" r:id="rId5"/>
    <p:sldId id="313" r:id="rId6"/>
    <p:sldId id="301" r:id="rId7"/>
    <p:sldId id="303" r:id="rId8"/>
    <p:sldId id="304" r:id="rId9"/>
    <p:sldId id="305" r:id="rId10"/>
    <p:sldId id="306" r:id="rId11"/>
    <p:sldId id="307" r:id="rId12"/>
    <p:sldId id="266" r:id="rId13"/>
    <p:sldId id="267" r:id="rId14"/>
    <p:sldId id="268" r:id="rId15"/>
    <p:sldId id="308" r:id="rId16"/>
    <p:sldId id="309" r:id="rId17"/>
    <p:sldId id="310" r:id="rId18"/>
    <p:sldId id="269" r:id="rId19"/>
    <p:sldId id="315" r:id="rId20"/>
    <p:sldId id="270" r:id="rId21"/>
    <p:sldId id="273" r:id="rId22"/>
    <p:sldId id="274" r:id="rId23"/>
    <p:sldId id="316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ABED-9A3B-46B0-A60E-D8B87A95D2D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-27384"/>
            <a:ext cx="3482605" cy="3096344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 the NLP-course “Getting to know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your Unlimited Powers even better”</a:t>
            </a:r>
            <a:endParaRPr lang="nl-NL" dirty="0" smtClean="0">
              <a:solidFill>
                <a:srgbClr val="0033CC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64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 al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Ramallah, Palestine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 day Sunday 23 October 2016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Trainers: Sytse and Marlies Tjallingii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3995936" y="1412776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44624"/>
            <a:ext cx="29674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8800" dirty="0" smtClean="0">
                <a:solidFill>
                  <a:srgbClr val="0000FF"/>
                </a:solidFill>
              </a:rPr>
              <a:t>مرحبا</a:t>
            </a:r>
            <a:endParaRPr lang="nl-NL" sz="8800" dirty="0">
              <a:solidFill>
                <a:srgbClr val="0000FF"/>
              </a:solidFill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71600" y="3863503"/>
            <a:ext cx="8064896" cy="1509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AE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دورة في البرمجة اللغوية العصبية</a:t>
            </a:r>
            <a:endParaRPr lang="nl-N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5827"/>
            <a:ext cx="9287601" cy="89544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Which skills would you like to improve?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44016" y="4869160"/>
          <a:ext cx="8964488" cy="1916832"/>
        </p:xfrm>
        <a:graphic>
          <a:graphicData uri="http://schemas.openxmlformats.org/drawingml/2006/table">
            <a:tbl>
              <a:tblPr/>
              <a:tblGrid>
                <a:gridCol w="3131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5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4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4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Skill</a:t>
                      </a:r>
                      <a:endParaRPr lang="nl-NL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Most important</a:t>
                      </a:r>
                      <a:r>
                        <a:rPr lang="nl-NL" sz="1800" b="1" baseline="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NL" sz="1800" b="1" baseline="0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for</a:t>
                      </a:r>
                      <a:r>
                        <a:rPr lang="nl-NL" sz="1800" b="1" baseline="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Life </a:t>
                      </a:r>
                      <a:r>
                        <a:rPr lang="nl-NL" sz="1800" b="1" baseline="0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area</a:t>
                      </a:r>
                      <a:r>
                        <a:rPr lang="nl-NL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nl-NL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Actual</a:t>
                      </a:r>
                      <a:r>
                        <a:rPr lang="nl-NL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mark</a:t>
                      </a:r>
                      <a:endParaRPr lang="nl-NL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Mark </a:t>
                      </a:r>
                      <a:r>
                        <a:rPr lang="nl-NL" sz="1800" b="1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you</a:t>
                      </a:r>
                      <a:r>
                        <a:rPr lang="nl-NL" sz="1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NL" sz="1800" b="1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wish</a:t>
                      </a:r>
                      <a:endParaRPr lang="nl-NL" sz="1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nl-NL" sz="2400" dirty="0" err="1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learn</a:t>
                      </a:r>
                      <a:r>
                        <a:rPr lang="nl-NL" sz="24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 to relax</a:t>
                      </a:r>
                      <a:endParaRPr lang="nl-NL" sz="16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Free time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nl-NL" sz="16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nl-NL" sz="16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323528" y="3138140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hoose 3 most important skills.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which life area are they most important?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much you can do already?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How much you want to improve?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7504" y="1340768"/>
            <a:ext cx="1785257" cy="475352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determine your borders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123728" y="1837772"/>
            <a:ext cx="1785257" cy="295084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show selfconfidence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181288" y="1340768"/>
            <a:ext cx="1448042" cy="36047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convincing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79912" y="1312064"/>
            <a:ext cx="1785257" cy="388744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making new friends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79512" y="1931432"/>
            <a:ext cx="1635199" cy="273432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Keep </a:t>
            </a:r>
            <a:r>
              <a:rPr lang="en-US" sz="1600" b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friendships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652120" y="1340768"/>
            <a:ext cx="1785257" cy="36004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stand for myself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524328" y="1340768"/>
            <a:ext cx="1584176" cy="36004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Have empathy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056339" y="1844824"/>
            <a:ext cx="1595781" cy="28048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learn to relax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7596336" y="1844824"/>
            <a:ext cx="1137185" cy="36004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connect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179513" y="2276872"/>
            <a:ext cx="1656184" cy="288032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To show feelings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2051720" y="2204864"/>
            <a:ext cx="1785257" cy="576064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Control myself better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808112" y="1830719"/>
            <a:ext cx="1428184" cy="37414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Speak in </a:t>
            </a: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public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3995936" y="2204864"/>
            <a:ext cx="1785257" cy="504056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Present myself better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940152" y="2348880"/>
            <a:ext cx="1785257" cy="288032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Evaluate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251239" y="2789312"/>
            <a:ext cx="1785257" cy="27964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5" grpId="0" build="p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</a:t>
            </a:r>
            <a:r>
              <a:rPr lang="en-US" dirty="0"/>
              <a:t> NLP </a:t>
            </a:r>
            <a:r>
              <a:rPr lang="en-US" dirty="0" err="1"/>
              <a:t>communicati</a:t>
            </a:r>
            <a:r>
              <a:rPr lang="nl-NL" dirty="0" err="1"/>
              <a:t>on</a:t>
            </a:r>
            <a:r>
              <a:rPr lang="en-US" dirty="0"/>
              <a:t> 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4834880" cy="4209331"/>
          </a:xfrm>
        </p:spPr>
        <p:txBody>
          <a:bodyPr/>
          <a:lstStyle/>
          <a:p>
            <a:pPr>
              <a:buNone/>
            </a:pPr>
            <a:r>
              <a:rPr lang="nl-NL" dirty="0"/>
              <a:t>Exercise changing your internal representatio</a:t>
            </a:r>
            <a:r>
              <a:rPr lang="en-US" dirty="0"/>
              <a:t>n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61150" t="22266" r="10624" b="12766"/>
          <a:stretch>
            <a:fillRect/>
          </a:stretch>
        </p:blipFill>
        <p:spPr bwMode="auto">
          <a:xfrm>
            <a:off x="5471592" y="1700808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590242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The toolkit of NLP:</a:t>
            </a:r>
            <a:r>
              <a:rPr lang="nl-NL" dirty="0" err="1"/>
              <a:t>Neuro</a:t>
            </a:r>
            <a:r>
              <a:rPr lang="nl-NL" dirty="0"/>
              <a:t> </a:t>
            </a:r>
            <a:r>
              <a:rPr lang="nl-NL" dirty="0" err="1"/>
              <a:t>Linguistic</a:t>
            </a:r>
            <a:r>
              <a:rPr lang="nl-NL" dirty="0"/>
              <a:t> </a:t>
            </a:r>
            <a:r>
              <a:rPr lang="nl-NL" dirty="0" err="1"/>
              <a:t>Programming</a:t>
            </a:r>
            <a:endParaRPr lang="nl-NL" dirty="0"/>
          </a:p>
        </p:txBody>
      </p:sp>
      <p:pic>
        <p:nvPicPr>
          <p:cNvPr id="6" name="Tijdelijke aanduiding voor inhoud 5" descr="gereedschapskist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43808" y="2348880"/>
            <a:ext cx="3731151" cy="3476533"/>
          </a:xfrm>
          <a:solidFill>
            <a:srgbClr val="009900"/>
          </a:solidFill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012160" y="6237312"/>
            <a:ext cx="2133600" cy="3651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nl-NL" sz="1800" dirty="0" err="1">
                <a:solidFill>
                  <a:schemeClr val="tx1"/>
                </a:solidFill>
              </a:rPr>
              <a:t>Submodalities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 descr="Olifant moder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2420640" cy="20264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32240" y="1916832"/>
            <a:ext cx="15841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1 </a:t>
            </a:r>
            <a:r>
              <a:rPr lang="nl-NL" dirty="0" err="1"/>
              <a:t>Focusing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1520" y="4859868"/>
            <a:ext cx="2376264" cy="369332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Neurological levels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164288" y="3203684"/>
            <a:ext cx="93610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3 </a:t>
            </a:r>
            <a:r>
              <a:rPr lang="nl-NL" dirty="0" err="1"/>
              <a:t>Doing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372200" y="4355812"/>
            <a:ext cx="266429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Respect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83768" y="1988840"/>
            <a:ext cx="1368152" cy="369332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Anchoring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199784" y="2492896"/>
            <a:ext cx="19442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2 </a:t>
            </a:r>
            <a:r>
              <a:rPr lang="nl-NL" dirty="0" err="1"/>
              <a:t>Meaning</a:t>
            </a:r>
            <a:r>
              <a:rPr lang="nl-NL" dirty="0"/>
              <a:t> </a:t>
            </a:r>
            <a:r>
              <a:rPr lang="nl-NL" dirty="0" err="1"/>
              <a:t>giving</a:t>
            </a:r>
            <a:r>
              <a:rPr lang="nl-NL" dirty="0"/>
              <a:t> </a:t>
            </a:r>
            <a:r>
              <a:rPr lang="nl-NL" dirty="0" err="1"/>
              <a:t>Interpretation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012160" y="5867980"/>
            <a:ext cx="24482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representation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0" y="3884855"/>
            <a:ext cx="291581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4 steps </a:t>
            </a:r>
            <a:r>
              <a:rPr lang="nl-NL" dirty="0" err="1"/>
              <a:t>learning</a:t>
            </a:r>
            <a:r>
              <a:rPr lang="nl-NL" dirty="0"/>
              <a:t> proces  </a:t>
            </a:r>
            <a:r>
              <a:rPr lang="nl-NL" dirty="0" err="1"/>
              <a:t>motivating</a:t>
            </a:r>
            <a:r>
              <a:rPr lang="nl-NL" dirty="0"/>
              <a:t> in 2nd step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51520" y="5939988"/>
            <a:ext cx="2880320" cy="369332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Building </a:t>
            </a:r>
            <a:r>
              <a:rPr lang="nl-NL" dirty="0" err="1"/>
              <a:t>empowering</a:t>
            </a:r>
            <a:r>
              <a:rPr lang="nl-NL" dirty="0"/>
              <a:t> </a:t>
            </a:r>
            <a:r>
              <a:rPr lang="nl-NL" dirty="0" err="1"/>
              <a:t>beliefs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inner resources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372200" y="3933056"/>
            <a:ext cx="27718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Integrate</a:t>
            </a:r>
            <a:r>
              <a:rPr lang="nl-NL" dirty="0"/>
              <a:t> </a:t>
            </a:r>
            <a:r>
              <a:rPr lang="nl-NL" dirty="0" err="1"/>
              <a:t>presuppositions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179512" y="2420888"/>
            <a:ext cx="2880320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Positive language, Milton and Metamodel, hierarchy in language: chunking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372200" y="4715852"/>
            <a:ext cx="165618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Accept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372200" y="5085184"/>
            <a:ext cx="280831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The map is </a:t>
            </a:r>
            <a:r>
              <a:rPr lang="nl-NL" dirty="0" err="1"/>
              <a:t>not</a:t>
            </a:r>
            <a:r>
              <a:rPr lang="nl-NL" dirty="0"/>
              <a:t> the </a:t>
            </a:r>
            <a:r>
              <a:rPr lang="nl-NL" dirty="0" err="1"/>
              <a:t>territory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323528" y="3356992"/>
            <a:ext cx="237626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Reframing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6012160" y="5517232"/>
            <a:ext cx="24482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Sensory acuity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251520" y="5219908"/>
            <a:ext cx="2376264" cy="369332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Mission building 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251520" y="5570656"/>
            <a:ext cx="2664296" cy="369332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Changes on identity level</a:t>
            </a:r>
            <a:endParaRPr lang="nl-NL" dirty="0"/>
          </a:p>
        </p:txBody>
      </p:sp>
      <p:pic>
        <p:nvPicPr>
          <p:cNvPr id="29" name="Tijdelijke aanduiding voor inhoud 5" descr="gereedschapskist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79912" y="5517232"/>
            <a:ext cx="1440160" cy="216024"/>
          </a:xfrm>
          <a:prstGeom prst="rect">
            <a:avLst/>
          </a:prstGeom>
          <a:solidFill>
            <a:srgbClr val="009900"/>
          </a:solidFill>
        </p:spPr>
      </p:pic>
      <p:sp>
        <p:nvSpPr>
          <p:cNvPr id="30" name="Tekstvak 29"/>
          <p:cNvSpPr txBox="1"/>
          <p:nvPr/>
        </p:nvSpPr>
        <p:spPr>
          <a:xfrm>
            <a:off x="4045898" y="5445224"/>
            <a:ext cx="742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toolkit</a:t>
            </a:r>
            <a:endParaRPr lang="nl-N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NLP techniques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23528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life questions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lang="en-US" dirty="0"/>
              <a:t>Which NLP Models and Techniques can help you?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456384"/>
          </a:xfrm>
        </p:spPr>
        <p:txBody>
          <a:bodyPr>
            <a:normAutofit/>
          </a:bodyPr>
          <a:lstStyle/>
          <a:p>
            <a:r>
              <a:rPr lang="en-US" dirty="0"/>
              <a:t>Exercise: (page 9 English version) In pairs 2 x 5 minutes</a:t>
            </a:r>
          </a:p>
          <a:p>
            <a:r>
              <a:rPr lang="en-US" dirty="0"/>
              <a:t>Which theme?</a:t>
            </a:r>
          </a:p>
          <a:p>
            <a:r>
              <a:rPr lang="en-US" dirty="0"/>
              <a:t>Which NLP technique could help you with this theme?</a:t>
            </a:r>
          </a:p>
          <a:p>
            <a:r>
              <a:rPr lang="en-US" dirty="0"/>
              <a:t>Select a few</a:t>
            </a:r>
            <a:r>
              <a:rPr lang="nl-NL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2400300"/>
            <a:ext cx="5953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The Map is not the territory</a:t>
            </a:r>
            <a:br>
              <a:rPr lang="en-US" sz="4900" b="1" dirty="0"/>
            </a:br>
            <a:r>
              <a:rPr lang="en-US" sz="4000" dirty="0"/>
              <a:t>Alfred </a:t>
            </a:r>
            <a:r>
              <a:rPr lang="en-US" sz="4000" dirty="0" err="1"/>
              <a:t>Korzibsky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map							territory</a:t>
            </a:r>
            <a:endParaRPr lang="nl-NL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1475"/>
            <a:ext cx="2686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 l="76577"/>
          <a:stretch>
            <a:fillRect/>
          </a:stretch>
        </p:blipFill>
        <p:spPr bwMode="auto">
          <a:xfrm>
            <a:off x="6660232" y="1916832"/>
            <a:ext cx="18722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49550" r="23423"/>
          <a:stretch>
            <a:fillRect/>
          </a:stretch>
        </p:blipFill>
        <p:spPr bwMode="auto">
          <a:xfrm>
            <a:off x="4499992" y="1916832"/>
            <a:ext cx="21602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50450"/>
          <a:stretch>
            <a:fillRect/>
          </a:stretch>
        </p:blipFill>
        <p:spPr bwMode="auto">
          <a:xfrm>
            <a:off x="539552" y="1916832"/>
            <a:ext cx="39604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W</a:t>
            </a:r>
            <a:r>
              <a:rPr lang="nl-NL" b="1" dirty="0" err="1">
                <a:solidFill>
                  <a:srgbClr val="0000FF"/>
                </a:solidFill>
              </a:rPr>
              <a:t>ho </a:t>
            </a:r>
            <a:r>
              <a:rPr lang="en-US" b="1" dirty="0">
                <a:solidFill>
                  <a:srgbClr val="0000FF"/>
                </a:solidFill>
              </a:rPr>
              <a:t>is </a:t>
            </a:r>
            <a:r>
              <a:rPr lang="en-US" b="1" dirty="0" err="1">
                <a:solidFill>
                  <a:srgbClr val="0000FF"/>
                </a:solidFill>
              </a:rPr>
              <a:t>w</a:t>
            </a:r>
            <a:r>
              <a:rPr lang="nl-NL" b="1" dirty="0" err="1">
                <a:solidFill>
                  <a:srgbClr val="0000FF"/>
                </a:solidFill>
              </a:rPr>
              <a:t>ho</a:t>
            </a:r>
            <a:r>
              <a:rPr lang="en-US" b="1" dirty="0">
                <a:solidFill>
                  <a:srgbClr val="0000FF"/>
                </a:solidFill>
              </a:rPr>
              <a:t> in NLP?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8674" name="Afbeelding 3" descr="grinder"/>
          <p:cNvPicPr>
            <a:picLocks noChangeAspect="1" noChangeArrowheads="1"/>
          </p:cNvPicPr>
          <p:nvPr/>
        </p:nvPicPr>
        <p:blipFill>
          <a:blip r:embed="rId2" cstate="print">
            <a:lum bright="36000" contrast="54000"/>
            <a:grayscl/>
          </a:blip>
          <a:srcRect t="9764"/>
          <a:stretch>
            <a:fillRect/>
          </a:stretch>
        </p:blipFill>
        <p:spPr bwMode="auto">
          <a:xfrm>
            <a:off x="5292080" y="1268760"/>
            <a:ext cx="22129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2" descr="bandler01"/>
          <p:cNvPicPr>
            <a:picLocks noChangeAspect="1" noChangeArrowheads="1"/>
          </p:cNvPicPr>
          <p:nvPr/>
        </p:nvPicPr>
        <p:blipFill>
          <a:blip r:embed="rId3" cstate="print">
            <a:lum contrast="36000"/>
            <a:grayscl/>
          </a:blip>
          <a:srcRect/>
          <a:stretch>
            <a:fillRect/>
          </a:stretch>
        </p:blipFill>
        <p:spPr bwMode="auto">
          <a:xfrm>
            <a:off x="0" y="1268760"/>
            <a:ext cx="19732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548680"/>
            <a:ext cx="1584176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Dr Richard </a:t>
            </a:r>
            <a:r>
              <a:rPr lang="en-US" sz="3200" dirty="0" err="1"/>
              <a:t>Bandler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524328" y="2564904"/>
            <a:ext cx="1619672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Prof. Dr John Grinder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lum contrast="18000"/>
          </a:blip>
          <a:srcRect l="12904"/>
          <a:stretch>
            <a:fillRect/>
          </a:stretch>
        </p:blipFill>
        <p:spPr bwMode="auto">
          <a:xfrm>
            <a:off x="1907704" y="4581128"/>
            <a:ext cx="1073670" cy="13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/>
          <p:cNvPicPr/>
          <p:nvPr/>
        </p:nvPicPr>
        <p:blipFill>
          <a:blip r:embed="rId5" cstate="print">
            <a:lum contrast="30000"/>
          </a:blip>
          <a:srcRect l="18959" r="18494" b="43044"/>
          <a:stretch>
            <a:fillRect/>
          </a:stretch>
        </p:blipFill>
        <p:spPr bwMode="auto">
          <a:xfrm>
            <a:off x="323528" y="4581128"/>
            <a:ext cx="1161457" cy="13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/>
          <p:cNvPicPr/>
          <p:nvPr/>
        </p:nvPicPr>
        <p:blipFill>
          <a:blip r:embed="rId6" cstate="print">
            <a:lum bright="-6000" contrast="30000"/>
          </a:blip>
          <a:srcRect l="21724" t="4233" r="17583" b="12054"/>
          <a:stretch>
            <a:fillRect/>
          </a:stretch>
        </p:blipFill>
        <p:spPr bwMode="auto">
          <a:xfrm>
            <a:off x="2267744" y="3068960"/>
            <a:ext cx="1072180" cy="134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Anneke Meyer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93138" y="2769919"/>
            <a:ext cx="957723" cy="1318161"/>
          </a:xfrm>
          <a:prstGeom prst="rect">
            <a:avLst/>
          </a:prstGeom>
        </p:spPr>
      </p:pic>
      <p:pic>
        <p:nvPicPr>
          <p:cNvPr id="14" name="Afbeelding 13" descr="2008-06-19003_Bouke-de-Boer"/>
          <p:cNvPicPr/>
          <p:nvPr/>
        </p:nvPicPr>
        <p:blipFill>
          <a:blip r:embed="rId8" cstate="print">
            <a:lum contrast="30000"/>
          </a:blip>
          <a:srcRect t="5339"/>
          <a:stretch>
            <a:fillRect/>
          </a:stretch>
        </p:blipFill>
        <p:spPr bwMode="auto">
          <a:xfrm>
            <a:off x="3923928" y="4509120"/>
            <a:ext cx="973776" cy="12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/>
          <p:cNvPicPr/>
          <p:nvPr/>
        </p:nvPicPr>
        <p:blipFill>
          <a:blip r:embed="rId9" cstate="print"/>
          <a:srcRect l="44043" t="37666" r="42917" b="40476"/>
          <a:stretch>
            <a:fillRect/>
          </a:stretch>
        </p:blipFill>
        <p:spPr bwMode="auto">
          <a:xfrm>
            <a:off x="6084168" y="4149080"/>
            <a:ext cx="1028504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/>
          <p:cNvPicPr/>
          <p:nvPr/>
        </p:nvPicPr>
        <p:blipFill>
          <a:blip r:embed="rId10" cstate="print">
            <a:lum contrast="24000"/>
          </a:blip>
          <a:srcRect l="16226" r="28847"/>
          <a:stretch>
            <a:fillRect/>
          </a:stretch>
        </p:blipFill>
        <p:spPr bwMode="auto">
          <a:xfrm>
            <a:off x="3203848" y="1628800"/>
            <a:ext cx="1002228" cy="12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anthony robins.jpg"/>
          <p:cNvPicPr/>
          <p:nvPr/>
        </p:nvPicPr>
        <p:blipFill>
          <a:blip r:embed="rId11" cstate="print"/>
          <a:srcRect l="2926" t="31304" r="23839" b="4041"/>
          <a:stretch>
            <a:fillRect/>
          </a:stretch>
        </p:blipFill>
        <p:spPr>
          <a:xfrm>
            <a:off x="7956376" y="4437112"/>
            <a:ext cx="1014103" cy="1330036"/>
          </a:xfrm>
          <a:prstGeom prst="rect">
            <a:avLst/>
          </a:prstGeom>
        </p:spPr>
      </p:pic>
      <p:pic>
        <p:nvPicPr>
          <p:cNvPr id="18" name="Afbeelding 17" descr="Coby Brouwer.jpg"/>
          <p:cNvPicPr/>
          <p:nvPr/>
        </p:nvPicPr>
        <p:blipFill>
          <a:blip r:embed="rId12" cstate="print"/>
          <a:srcRect t="5195"/>
          <a:stretch>
            <a:fillRect/>
          </a:stretch>
        </p:blipFill>
        <p:spPr>
          <a:xfrm>
            <a:off x="2987824" y="5733256"/>
            <a:ext cx="914020" cy="938151"/>
          </a:xfrm>
          <a:prstGeom prst="rect">
            <a:avLst/>
          </a:prstGeom>
        </p:spPr>
      </p:pic>
      <p:pic>
        <p:nvPicPr>
          <p:cNvPr id="19" name="Afbeelding 18" descr="walter lubeck2.png"/>
          <p:cNvPicPr/>
          <p:nvPr/>
        </p:nvPicPr>
        <p:blipFill>
          <a:blip r:embed="rId13" cstate="print"/>
          <a:srcRect l="12822" r="11146"/>
          <a:stretch>
            <a:fillRect/>
          </a:stretch>
        </p:blipFill>
        <p:spPr>
          <a:xfrm>
            <a:off x="7164288" y="5445224"/>
            <a:ext cx="819108" cy="1080655"/>
          </a:xfrm>
          <a:prstGeom prst="rect">
            <a:avLst/>
          </a:prstGeom>
        </p:spPr>
      </p:pic>
      <p:pic>
        <p:nvPicPr>
          <p:cNvPr id="20" name="Afbeelding 19" descr="Joseph O'connor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04048" y="5301208"/>
            <a:ext cx="967740" cy="135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Resources, how do you use them?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6400800" cy="720080"/>
          </a:xfrm>
        </p:spPr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Presupposition  9: Everyone has all the resources s/he needs.</a:t>
            </a:r>
          </a:p>
        </p:txBody>
      </p:sp>
      <p:pic>
        <p:nvPicPr>
          <p:cNvPr id="1026" name="Picture 2" descr="https://lh4.googleusercontent.com/-D_hO6uutAMw/UlKqLKp8FaI/AAAAAAAAV3w/oP1JP7y78Ds/w714-h660-no/pile_of_ladders_wall.png"/>
          <p:cNvPicPr>
            <a:picLocks noChangeAspect="1" noChangeArrowheads="1"/>
          </p:cNvPicPr>
          <p:nvPr/>
        </p:nvPicPr>
        <p:blipFill>
          <a:blip r:embed="rId2" cstate="print"/>
          <a:srcRect l="3176" t="9873" r="2590" b="15673"/>
          <a:stretch>
            <a:fillRect/>
          </a:stretch>
        </p:blipFill>
        <p:spPr bwMode="auto">
          <a:xfrm>
            <a:off x="0" y="1988840"/>
            <a:ext cx="5436096" cy="4680520"/>
          </a:xfrm>
          <a:prstGeom prst="rect">
            <a:avLst/>
          </a:prstGeom>
          <a:noFill/>
        </p:spPr>
      </p:pic>
      <p:pic>
        <p:nvPicPr>
          <p:cNvPr id="5" name="Afbeelding 4" descr="1825953_stock-photo-ladder-against-a-wall-and-blue-sky-with-white-clouds.jpg"/>
          <p:cNvPicPr>
            <a:picLocks noChangeAspect="1"/>
          </p:cNvPicPr>
          <p:nvPr/>
        </p:nvPicPr>
        <p:blipFill>
          <a:blip r:embed="rId3" cstate="print"/>
          <a:srcRect t="10959"/>
          <a:stretch>
            <a:fillRect/>
          </a:stretch>
        </p:blipFill>
        <p:spPr>
          <a:xfrm>
            <a:off x="6516216" y="1988840"/>
            <a:ext cx="262778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NLP?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Neuro</a:t>
            </a:r>
            <a:r>
              <a:rPr lang="en-US" dirty="0"/>
              <a:t>(logical) =</a:t>
            </a:r>
          </a:p>
          <a:p>
            <a:endParaRPr lang="en-US" dirty="0"/>
          </a:p>
          <a:p>
            <a:r>
              <a:rPr lang="en-US" dirty="0"/>
              <a:t>Linguistic =</a:t>
            </a:r>
          </a:p>
          <a:p>
            <a:endParaRPr lang="en-US" dirty="0"/>
          </a:p>
          <a:p>
            <a:r>
              <a:rPr lang="en-US" dirty="0"/>
              <a:t>Programming =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Judgement</a:t>
            </a:r>
            <a:r>
              <a:rPr lang="en-US" dirty="0" smtClean="0"/>
              <a:t> to Respect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395536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147565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 attention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291581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6300192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it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3923928" y="22768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748781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Embrace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4788024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Judge negative</a:t>
            </a:r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1619672" y="3356992"/>
            <a:ext cx="14401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5292080" y="5013176"/>
            <a:ext cx="165618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Pay attention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156176" y="5301208"/>
            <a:ext cx="165618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2699792" y="3789040"/>
            <a:ext cx="14401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Look at it</a:t>
            </a:r>
            <a:endParaRPr lang="en-US" dirty="0"/>
          </a:p>
        </p:txBody>
      </p:sp>
      <p:sp>
        <p:nvSpPr>
          <p:cNvPr id="15" name="Tekstvak 14"/>
          <p:cNvSpPr txBox="1"/>
          <p:nvPr/>
        </p:nvSpPr>
        <p:spPr>
          <a:xfrm>
            <a:off x="4716016" y="4581128"/>
            <a:ext cx="10801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7092280" y="5661248"/>
            <a:ext cx="165618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Embrace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395536" y="2852936"/>
            <a:ext cx="14401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Judge negative</a:t>
            </a:r>
            <a:endParaRPr lang="en-US" dirty="0"/>
          </a:p>
        </p:txBody>
      </p:sp>
      <p:sp>
        <p:nvSpPr>
          <p:cNvPr id="18" name="Tekstvak 17"/>
          <p:cNvSpPr txBox="1"/>
          <p:nvPr/>
        </p:nvSpPr>
        <p:spPr>
          <a:xfrm>
            <a:off x="3635896" y="4149080"/>
            <a:ext cx="144016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104" y="2607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Getting to know each other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304856" cy="216024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2 x 2 minutes, talk to each other, taking turns.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Introduce the other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2290" name="Picture 2" descr="Afbeeldingsresultaat voor meeting each oth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FE6FF"/>
              </a:clrFrom>
              <a:clrTo>
                <a:srgbClr val="DFE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62136"/>
            <a:ext cx="2857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FF0000"/>
                </a:solidFill>
              </a:rPr>
              <a:t>Behaviour</a:t>
            </a:r>
            <a:endParaRPr lang="nl-NL" sz="3600" b="1" dirty="0">
              <a:solidFill>
                <a:srgbClr val="FF0000"/>
              </a:solidFill>
            </a:endParaRP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>
                <a:solidFill>
                  <a:srgbClr val="3333CC"/>
                </a:solidFill>
              </a:rPr>
              <a:t>Internal</a:t>
            </a:r>
            <a:endParaRPr lang="nl-NL" sz="3600" b="1" dirty="0">
              <a:solidFill>
                <a:srgbClr val="3333CC"/>
              </a:solidFill>
            </a:endParaRPr>
          </a:p>
          <a:p>
            <a:pPr algn="ctr"/>
            <a:r>
              <a:rPr lang="nl-NL" sz="2800" b="1" dirty="0" err="1">
                <a:solidFill>
                  <a:srgbClr val="3333CC"/>
                </a:solidFill>
              </a:rPr>
              <a:t>Representation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>
                <a:solidFill>
                  <a:srgbClr val="3333CC"/>
                </a:solidFill>
              </a:rPr>
              <a:t>State, </a:t>
            </a:r>
            <a:r>
              <a:rPr lang="nl-NL" sz="2800" b="1" dirty="0" err="1">
                <a:solidFill>
                  <a:srgbClr val="3333CC"/>
                </a:solidFill>
              </a:rPr>
              <a:t>emotions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>
                <a:solidFill>
                  <a:srgbClr val="3333CC"/>
                </a:solidFill>
              </a:rPr>
              <a:t>Physiology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Destort</a:t>
            </a:r>
            <a:endParaRPr lang="nl-NL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419873" y="2474913"/>
            <a:ext cx="295232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  <a:endParaRPr lang="nl-N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79512" y="76200"/>
            <a:ext cx="8568952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NLP </a:t>
            </a:r>
            <a:r>
              <a:rPr lang="nl-NL" sz="44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Communication</a:t>
            </a:r>
            <a:r>
              <a:rPr lang="nl-NL" sz="4400" b="1" dirty="0">
                <a:solidFill>
                  <a:schemeClr val="tx2"/>
                </a:solidFill>
                <a:latin typeface="Arial" charset="0"/>
                <a:cs typeface="Arial" charset="0"/>
              </a:rPr>
              <a:t> model</a:t>
            </a:r>
          </a:p>
        </p:txBody>
      </p:sp>
      <p:sp>
        <p:nvSpPr>
          <p:cNvPr id="26" name="Tekstvak 25"/>
          <p:cNvSpPr txBox="1"/>
          <p:nvPr/>
        </p:nvSpPr>
        <p:spPr>
          <a:xfrm rot="20950698">
            <a:off x="3722171" y="3345609"/>
            <a:ext cx="18218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i="1" dirty="0"/>
              <a:t>time/space matter/energy</a:t>
            </a:r>
            <a:endParaRPr lang="nl-NL" sz="1200" i="1" dirty="0"/>
          </a:p>
        </p:txBody>
      </p:sp>
      <p:sp>
        <p:nvSpPr>
          <p:cNvPr id="29" name="Rechthoek 28"/>
          <p:cNvSpPr/>
          <p:nvPr/>
        </p:nvSpPr>
        <p:spPr>
          <a:xfrm rot="20809415">
            <a:off x="4431414" y="3462485"/>
            <a:ext cx="9864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35"/>
          <p:cNvGrpSpPr/>
          <p:nvPr/>
        </p:nvGrpSpPr>
        <p:grpSpPr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23576" name="Picture 24" descr="commodel2"/>
            <p:cNvPicPr>
              <a:picLocks noChangeAspect="1" noChangeArrowheads="1"/>
            </p:cNvPicPr>
            <p:nvPr/>
          </p:nvPicPr>
          <p:blipFill>
            <a:blip r:embed="rId3" cstate="screen"/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ep 34"/>
            <p:cNvGrpSpPr/>
            <p:nvPr/>
          </p:nvGrpSpPr>
          <p:grpSpPr>
            <a:xfrm>
              <a:off x="3716501" y="3342881"/>
              <a:ext cx="2451744" cy="1957131"/>
              <a:chOff x="3716501" y="3342881"/>
              <a:chExt cx="2451744" cy="1957131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4799" y="3696562"/>
                <a:ext cx="897886" cy="194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GB" sz="1100" i="1" dirty="0"/>
                  <a:t>l</a:t>
                </a:r>
                <a:r>
                  <a:rPr lang="en-GB" sz="1400" i="1" dirty="0"/>
                  <a:t>anguage</a:t>
                </a:r>
                <a:endParaRPr lang="nl-NL" sz="1050" i="1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20950698">
                <a:off x="3716501" y="3342881"/>
                <a:ext cx="1821845" cy="3416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 dirty="0"/>
                  <a:t>time/space</a:t>
                </a:r>
                <a:r>
                  <a:rPr lang="en-GB" sz="1200" i="1" dirty="0"/>
                  <a:t> </a:t>
                </a:r>
                <a:r>
                  <a:rPr lang="en-GB" sz="1400" i="1" dirty="0"/>
                  <a:t>matter/energy</a:t>
                </a:r>
                <a:endParaRPr lang="nl-NL" sz="1200" i="1" dirty="0"/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5811" y="3988325"/>
                <a:ext cx="1594302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GB" sz="1400" i="1" dirty="0"/>
                  <a:t>memories</a:t>
                </a:r>
                <a:endParaRPr lang="nl-NL" sz="1050" i="1" dirty="0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21164068">
                <a:off x="4413132" y="4171250"/>
                <a:ext cx="1594302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/>
                  <a:t>decisions</a:t>
                </a:r>
                <a:endParaRPr lang="nl-NL" sz="1400" i="1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3290" y="4434150"/>
                <a:ext cx="2044955" cy="1810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200" i="1" dirty="0" err="1"/>
                  <a:t>metaprograms</a:t>
                </a:r>
                <a:endParaRPr lang="nl-NL" sz="1050" i="1" dirty="0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38" y="4793745"/>
                <a:ext cx="1594302" cy="335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/>
                  <a:t>values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sz="1050" i="1" dirty="0"/>
                  <a:t> and </a:t>
                </a:r>
                <a:r>
                  <a:rPr lang="en-GB" sz="1400" i="1" dirty="0"/>
                  <a:t>beliefs</a:t>
                </a:r>
                <a:endParaRPr lang="nl-NL" sz="1050" i="1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13" y="5112204"/>
                <a:ext cx="1169583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/>
                  <a:t>attitudes</a:t>
                </a:r>
                <a:endParaRPr lang="nl-NL" sz="1050" i="1" dirty="0"/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Neurological levels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/>
              <a:t>Mission</a:t>
            </a:r>
          </a:p>
          <a:p>
            <a:pPr>
              <a:buNone/>
            </a:pPr>
            <a:r>
              <a:rPr lang="en-US" sz="4400" b="1" dirty="0"/>
              <a:t>Identity</a:t>
            </a:r>
          </a:p>
          <a:p>
            <a:pPr>
              <a:buNone/>
            </a:pPr>
            <a:r>
              <a:rPr lang="en-US" sz="4400" b="1" dirty="0"/>
              <a:t>Beliefs, Values</a:t>
            </a:r>
          </a:p>
          <a:p>
            <a:pPr>
              <a:buNone/>
            </a:pPr>
            <a:r>
              <a:rPr lang="en-US" sz="4400" b="1" dirty="0"/>
              <a:t>Skills</a:t>
            </a:r>
          </a:p>
          <a:p>
            <a:pPr>
              <a:buNone/>
            </a:pPr>
            <a:r>
              <a:rPr lang="en-US" sz="4400" b="1" dirty="0"/>
              <a:t>Behavior</a:t>
            </a:r>
          </a:p>
          <a:p>
            <a:pPr>
              <a:buNone/>
            </a:pPr>
            <a:r>
              <a:rPr lang="en-US" sz="4400" b="1" dirty="0"/>
              <a:t>Environment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4056" y="-27384"/>
            <a:ext cx="7884368" cy="67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Afbeeldin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423" y="1074436"/>
            <a:ext cx="4963857" cy="47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130" y="2303357"/>
            <a:ext cx="2413297" cy="262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brahimelfiky.com/files/2012/12/Dr-Elfiky-Globe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1187624" y="0"/>
            <a:ext cx="760466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39"/>
            <a:ext cx="9144000" cy="661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-78346"/>
            <a:ext cx="7344815" cy="71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do I focus on?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836712"/>
            <a:ext cx="6408712" cy="59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212976"/>
            <a:ext cx="6408712" cy="36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95536" y="5373216"/>
            <a:ext cx="15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One or </a:t>
            </a:r>
          </a:p>
          <a:p>
            <a:r>
              <a:rPr lang="en-US" sz="2400" b="1" dirty="0"/>
              <a:t>two faces?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0" y="1556792"/>
            <a:ext cx="177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One or </a:t>
            </a:r>
          </a:p>
          <a:p>
            <a:r>
              <a:rPr lang="en-US" sz="2400" b="1" dirty="0"/>
              <a:t>two faces?</a:t>
            </a:r>
          </a:p>
          <a:p>
            <a:r>
              <a:rPr lang="en-US" sz="2400" b="1" dirty="0"/>
              <a:t>Or a candle?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76413" y="214313"/>
            <a:ext cx="55911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652588"/>
            <a:ext cx="7620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635896" y="1196752"/>
            <a:ext cx="432048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639" y="0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zonnevogel.nu/media/catalog/product/cache/1/image/9df78eab33525d08d6e5fb8d27136e95/z/o/zonnestra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635896" cy="306053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0772860">
            <a:off x="4260491" y="290713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580323" y="2547613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Discussion? Express opinions?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20482" name="AutoShape 2" descr="data:image/jpeg;base64,/9j/4AAQSkZJRgABAQAAAQABAAD/2wCEAAkGBhQSERQUExQUFBUVGBsXFhgXGB0fHxogHCAdGBgYIR8fHCYgHxsjGh0aIC8gJScqLSwsHR4xNTAqNSYrLCkBCQoKDgwOGg8PGi0kHyQsLDQsLCwpLiwyLCwsLCwsLCkqLCwsLCwsNCwsKSwsKSwsLCwsLCwsLCwsLCwsLCwsLP/AABEIAMkA+wMBIgACEQEDEQH/xAAcAAADAAIDAQAAAAAAAAAAAAAABgcEBQECAwj/xABIEAACAQMCAwYEBAIHBgILAAABAgMABBESIQUGMQcTIkFRYRQycYFCUpGhFcEjJGJykrHRCDNDY4KyU6IXNDVEc8LS4eLw8f/EABsBAQACAwEBAAAAAAAAAAAAAAACBAEDBQcG/8QAMREAAgIBAwIDBwMEAwAAAAAAAAECEQMEITESQQUTYSJRcYGhsfAUweEGYpHRMjNC/9oADAMBAAIRAxEAPwC40UUUAUZorrIDg42ONj/lQHOa5qfdm3OU0ss9hfH+t27HxYx3i56+mRkfUEH1qg0AUUUUAUUUUAUUUUBg8dlZbWdlOGWKQqR5EKSD+tLXY9fPLwi2Z2Z28YLMSScO2Nzv0ph5k/8AU7n/AODL/wBjUr9iYH8Gtsf8zP8AjagHqiiigCiiigCuGO1c0k9qPMDxW62sHiubw90gHUKdnb99OffPlQHXkbmyfiF3eONPwUTCKDbdmG7Pq9CN8e6+9PFablLlxLG0it0x4B4j+Zju7fc/titzQBRRRQBRRRQBRRRQBRRRQBRRRQBRRRQBRRRQGgveTIJL2K98azRjGUOA+2Bq9cDI/wA639dXcAEkgAdSaXx2h8PM4gF1EZCdIAORnrjUBpzt60AxUV0jlDDKkEeoOa70AUUVquYOZ7eyj7y4kCA7AdWY+gUbmgNrRSrwLtHtrq4FuqzRSMpZBLHp1gddO9NVAa/mBXNrOI11uYnCr6kqQB+tans55fay4dBBIMOoYsPQsScfpimaigCiiigCiiigClteUc8Ta9kcOFjCQpj5PU/93+KmSigCiiigCiivC9gZ43VHMbMpCuACVJGA2DscdaASOZueZmvY+H8OCPPqBnkYZSJRgsD746+mQOp2fRS3yXyRHw+NsHvJZDmWUjdj6dTgefXckmmSgOaKTeYO1G2t5O5hD3dx07qAasH0Zug+gyfakrmPtk4hauqy2cUBca1RyzMVzjOzDG/qBQFY4xxuG1iMtxII4wQuo5xljgdPes5TmvmXnftPl4kIQVWIQkvpDEhm2wxB/L5fU099h/NUl1NcfEXM8kxUMI3xo0g41L6Nk4IwBjHWgLBRRRQBRXGa5oArC4xxeO1gknmYJHGupj/IepJ2A9TWbUt/2gZWNjFGp2aYF1zuQqsRt1xnf7CgJdzTzxf8YkZUE3cZ8MMKsRjy1aR4mx67egrSLyjOjKZre6VMjUe5fpnfqBvj3qkf7PV6w+LhLYBMcijONzqViB1OwGcVvpeKcT4gl4bWa2t4oneIKxIlGn8Rfomd9+nX0qNu6JUqsdOz2wgi4fB8MWaNl16mGlmJ2Zivkcjp7UyUncr38dlDb293d5uZl1gSy68k4Uqj4AK56D3pk4zxEQW80xGRFGzkeukE4/apETw5k46tnbtMys5GFRF+aR2OlI192YgfqaR5YEtFbifFG7y5wAiAArDnJWGJTsX65c+hPTJOpsOS7u5t4b5b2YXkg+JCP4ogWB0KB+DCHTncDJ2rC4xzsk/DBczW8cl3Y3CLLFJkBGJ0l9IIyDpxpOwOeoAzBu+CaVcnXgfPEV7xCC8vbmC3SAulvCupnJYAEu+MaffYbHAG5q3xuCAQQQdwR51EVtYpuM3sEsUTxXFoJgdAVoQEV0AI6EE7nz2J86euxy9eThMBc5K6kBP5QTp/QbfapIix2ooorJgKwf43B3ndd9F3nTRrXV6YxnOa1PHeC3F3MIzKYbMLl+6YiSVj+AnHgjA9NzSlzjy7brcWFjaW8ccrSrM8ir40jjOSS/zZJHUn8NAVGiuBXOaAKKKKAK4JrVcxcyRWcYeTUzOwSKNBl5HPRFHr79B50h8W4wsy95f3iRxMcLaWz5yfyOyeOR/IqoC59axZlRsf5uZrVHCNcwBycBTIuc/TNbOo3FEnE45bSxs4oEVgsksuhWjwc5EYzJr2xk496sMEelQOuAB+m1ZDVHesPi/DhcQyQszoJFKlkOGAPXB8jWZWp5m5kisYGnmJwMBVHzOx6KB6mhg0HErqx4DagxwjU50RxpvJM3kM7k79T5eQ6CtLZcT4zdSmN7S2tyUSQSuGYRK+fBj8cu3y5GPPypb5t5ev+KXC3LW3doqqI4mmCuAPER/ZLHzxkbelbzj/AAziEskEkEktuGiEJgEmpYNisjs2cOdONJ+bP0rFomoy5SNPzrxaK64PcSSIokinFusgRTraNhllIHhRhqOMnHTJpM5W4FEbKW4aUmZnFvbxI+grI/yu5yPDjLAdDpOfSrDxHkqJuHGwjJiTC6WIycghtbDIySRv9aT7vgPDLL4u3dy8jW6OquvykAhNLLv3jN4seQPmM1FM2zxvlln4ZAyQxIzFmVFVmPUkAAn7msqtDyHBKnDrVZs94Ilznr/Zz76cVvqmVyf8e4LxaC4kuLG4E8btqNtNjC+oUny9gV+9ZvK/PU804trqyltpSCQdyh0jJOSNvLoT1pzooDioPxSC0HEeLfxCGS77pRKkiu3gDEKkQAIAY6gAfLSa23H+166a5mWxSD4eE6DJL+Js4JBLAYz0H38xS9BxDiE13LOtlHi6QLcIw1wy6Ns9cg56YPXNbPKm1aT3NXn402nJWvUa+R+ziKC5ivo2JheEPCkm8iGRRnUw8LAKSPv7U7JwC2DTt3EebkaZzg/0gxjff/Lz3rTclcCubdZprruo++KaYY9khVBoUAEkLkYGB/ma9+fuOPZ2E80e0ihVU4BwXYKGwdts5/SqsrUqLkelxs6X/LNrFZx2yOluokBheXTIyuW1YTvDgNnp/lWv5g4PxCK1m0XjXad24kinjRSyYOvS6gaWC5Iztmp63HWvIWY3Pxwi8ctpdxpG+kDxPE6N8wH5SGA8m6Ggco8pQ3sBlf41LeQju4ZbhyHQAeJl6gatWBnBGD51Oma24+468R4dNPwe1HDJZUZFheIswVnUDGlm2AIznHQ6cUpc1dnt6yPeTtbPIzxtLEjCONwvzMxYqpOQM7+ZNVPmm5uLaOL4O0FwAdLKH06FA2wMZP8AKlnhnIknELp7vicOhAqrBbGQkKB1ZgOpz9M5PoKJNMNpoQeXbLid/cXckAhYXA7mWfGFRCB4IyfIKAmADsPfNXflvgaWdrFbx/LGuM+p6sfuSazbW0SNAkaqiKMKqjAA9ABXtUyAUUVhcW4xDbRNLPIsaL1LH9h5k+w3oDMNTztCFl34lN/8HdwpjMbAsUJ2Up1JydgN9+npk8Z55mmt5BY2t2ZGQiOVowigno3jYE7b9KnXDuVuKI9oscSxuGaWW4eNGYMzZbvHyxbCBcdMk+2awSUX7jH5rsJmsjewXt3P3bsk/elo3TcAYXOVwSMg+TA+tNXYPzrPcia2uJGlMaiSNn3bGdLKT5gEgjPqa3s3J6fATWkbEGZW1yvuzu25kfzJJ/QbUodnPL/wd/NClw7TrHpmMUad3FkgqC0niYk48Krt5msJmyeNqi4UGtVyxxU3FssjABsujY6Eo7Rkj2JXP3ra1I0iPxiwLX811cKTFbwFLdcashlLXEgX8xH9GPbNTe5msYHtOJcMKIDKIprc7N4uuFJJU42ONvlIPWqR2qWAaCNzdXFsNYhIhGe870hACNS9PXPrS43J3CYj8KWjS4jQMHZ8SDfKyZOE1Z3xjp5YqJujutjpzDzALLi/xCRNIIrQm60EA6S4CM2epXb3wR6VWbW4Dorr8rKGH0IyP2qJ8H5bubx7uKJjLbXMymW+caS6pjWijzGvbIGNttultt4QiKq9FAUfQDArKNcnbs9KnnaSpjvLC5lV5LWFn1hVLaHI8EpA6gbbe1b/AI9z/aWkndSOzy4yY4kZ2A9SFG33rL5Y5mh4hB30Kyd2WKgyJp1Y6kDzXO2fUGskeBE4l2jqyOLGKW6dVLM+hhGgHVmyATjc4x9673/GJUs4e9uow0ivJPdwgaY41wW7vGxkJZI12zkk42qmpEBsAB9BUx7Suzxe5lkhysLESTQqNlYZHxEa5A1AHxJ+IZxg4qPSjb5snyaXs45ySS8uLaOSd7fT3kTXLAurAgOurPynIIB3zTby1aRPxTiCTRo7gwTRsyglQY9GBnpgr+9TTlTliE4hglF1LO8ZlkRHVIIUdZG1FgCXcqqgUx8380S2XE3a0MQke2XvzKPDGqsSjAg5LEbYx6fbMY3KkYnKsdy4RZ6KnPZb2jyX8k1vcd2ZYgHV4vldTt08iMj9fUVRqya1uFYPHA5tphFkyGN9GPzaTp/es6igPkjmSyktrWC3kVo31SPIrbHPQZ+1XDs34UI4LRFGMRq5+pGpj9cmu3aZ2WtxOWGWN442QFX16vEOo6efUU3cvcCFtEqkhmCqpI6bDG36VbWZU36JL/G5SeCXsr+5t/N2v9GVxbhMdzBJBMuqORdLDpt/rnekS55Ov7eNoI3j4haOCvc3Rw6qfISeYHl+1PXF+Mw2sRlnkSKNerMcfYeZPsKnPE+2h1Q3ENoPhQSFknkEbSnz7tNyw/WqTaXJeO/JXZnGLhprixjhRQohjeVpWDb6nJJxpIIAUjbHuapV0AI28XdgKfEMeDb5t9tuu+1IfDe2uzdY++S4t2k6a4yVO+NmHzD3xT9NCsiFWAZXBBB6EEYI/SpGBd5B4lNLbutwWd4pWjEjJoMijDRuV8iVI2pmxXhZWKQoEjUKo8h6nqT5k+5rIoAoorgmgOan/Gkjk4wBdEf0UKNZo58DMSe9kAOzSKdIA6gbinLh/G4JywhmjkK7EIwOP0/zrE5qsrSS3c3qxtDGNRL/AIfcEbg/TehmLp2aXjnH4LaNnmmWPbbozE+WlOrH26UniwE9qbu6veJWwyQhkkVOuyMI41GdXknU4P1rfctcoWNzbtPa2rW5Y6oJZlDE43VwpY+AnbBwSPsaxuY5mljkibTacQCEQNKfAScamhkPhywGNXzrkZAqFUb3k6+TO5Q5liuYtCz99NCAJSYzG3mAxQ9Nhv7+maxcQ/xC4a0hke+WIRvpGIsyeMNI3QMMKSTvjAAJpF5AtZeHNNcXMREjK0cUWoNLcuWDAKoJOBjd+m+d6Y+zXnLuZpxdhB8WWuVuEzpYqvjhbIGkxgFcHGD9QSUdxLI+le8p3LfCBa2sMGdRjUBm/Mx8Tt92JP3rZZqU8W5vvL5HeA/A2gBIdx/SyqBnUPyKR9/ek7s+5n4naTajDe3cMiA6CHIyRlGDMCBjbpsQa2yg4pN9ypGcZNqPYqXaKe8m4bbjfXdCVh/YgUuxPtnTWv5f5Ttry74lJcwpKRcIq6h00Rp+2TuK8uHT317fw3FxafCxQxSqoLhmLSaRuPTA9K33Z5ut4/QtezZ/6dKj9hUO5vaqI0W9ssaqiKFVRhQBgADoAK9CKxOL8VjtoJJ5TpjjUsx9h/OlrhvatYy4Du9sx3AuEKZ9CCdtxv1rJrFfg0k/C/iI7mwuJ+8kd2uYAHMoY7atwwIG2M/YVo+XuNS2paCx4jCkSsStvxCMxMmeqhyMEA77H3x6sXPnbZDboI7Fknlbq43SP/6m9qS+F8PHEuJQSK896kZBuprlAImA/AifhG5AU7k+WMmq7xKLlOLab/O5Jb7FBTnbiVuBJdWkVxAdzLZuWwPzaT1Hv+9aDnfmZOMTWlpayMYP99ckZUgDYIfQjf7sPSnrgfJ1vZyvJbhoxIoUxBj3YIOdQXybyzU94ddxzcau5bUf0AjCyMvyvIDuw29QfrgnzrX4fqf1GXoate/j5M1ai4Y3JBxMrw+6sHTVDaIXWYJqxup0lgN26+ea7cvW5vLm7vZY9Mc+I4Vcb6AAuSPfA++r601yRBhhgCPQjI/eu2PSvpVp15nmHGepbw+VX5ySbsUmaLjSoOjLMjY9gT991FfS9R7s67K5ILpLppF/o3Y+HPjDKRp33G7bnptVhrkzi4umdmE1NWgoqe8xdpU63UttYWjXTW+DO2+F89IA6n9zvgbVuuSufoOIx5Q6JVHjiJ3HkSPVc+fl54qBMaK1PM/MkVhbPcTHCrsAOrMflQe5/wDv5Vtqmna3/SXXCYDur3Oth/d0/wAi1QnNQi5PsjK3MHhXK0vEphfcUGQd7e0OdESnoWHmxG+P19A3cW4SssWlY4S6AmDvEDKjYwpx5AbdK2NeN5bCSN0bOl1KnBIOCMHBG4PuK8m1PiWfV6hZJy77Lsl+c+8vRgoqkQjjHD5JJmYXUl5dxYaWRcLb2oU5ILnbb0UAfU1Y+QLPiSDVeXUFzCyZQp4mznY6woDDGfXypbg4DbfHiwlDRWvw4a1t0ZkSd9++LsCC8gwNmJ238q1fJ/Ox4ddzW88M9tbFjphcM5hbqFRgviDEYCjPUHfc16vih5cFG7r5fRcFKXJbKKRo+1NRIiz2d5bRyMEWaZAq5PTO+2ff+VPIraRCp3z9zr3kd1YWcVxPcaDGzRL4Yy482z1welUM1FODrxJpL2Xh7QC2e6kZBcAFpGB0yEEbhcjGSfLbzrDJRVs1tlDZP3MUBm4ZxCNFVQ4ZVdwMYJ6eI532Jz0PSmI81C7j/hvFf6pcBkKyEAxylTkZB8JB9M6T6g7VoebL68vBHZXXDUW5lP8AV5kk8K6d5Gzv4QvUasefkKYeH8vXd1AtpxS3idEQ4uY5cyAj5CBjOcbE9DjfNYsn09XBTuF2CwQxwpnTGioueuFAAo4naRSRsJ0jePGWEgBXbqTnYY9anvJPGLiwuU4beHvI5M/Bz5+YL/wz5gj0PTpuCK8OfuKvxG6/h0LstvDhr2RT1P4YB7+v/wCNTjFydI0TkoJuXY1V5zrDC08vCbC37qJWEl0U0jPTwYHiAOCfXB6eeXfm2jt7WztpEmeaeOZ2Uhi2g95NO+NhqIA39h5VnSTwWwgtwoUSkxxxquRsMtkflx1J9fPNe1hwWCAkwwxxlvmKqAT7fT2q+tHunfHJz3rvZkunng9r237yN0/OrL+oIqYW/aFfLHBZwyxxOgW3CiPUxIOjJZvCPLZfStpzLxQT8WtrOQyRwq6q7RyFS3ehce2xI9fP1qpcvdl1hZyd7HEWkzkPI2oqeu2dgffGa16rJGUqrg2aLHKEeq6s1MXZZM+Dc8Tu5D5hToGfbc7famzljluOxgEMbOw1M5ZzlmZjkkmsTnLmhrOONYY++uLh+6gjJwC2MksfJQN6WIe0e6tJ0j4pDFHFKcJPASyA+jZ9PsfPcVTL+73HTmjgYvLSa2Y6RKhXPoeo/cCp0eLXtsog4hYPdhMKk0YDBgPlyCCNWB1GPcVWEYEAg5B6EVi8WjVoJQxdVKNqKfMBjfGN84zWKCk1wSSw45wniThZLZIu6GQ0pjjBJOO68LDWD83pT3LYAQNFCRCCjLGYwAEyMBgBtt1r595q4xakd1YWixw/+NKNUsu5y2T8qZ9B9fSqN2McVkNjMJmPdQP4Gc7KunUwz+UdfbNRkixinbpo8rLgV9iHhs97Bax6X0iAky3IJYuTq6dTncZ32Nd+zyHuo7m3Glhb3Dxa1GNePM+/l7DbyrX3PE472+M3C+/uLyVNCvINMVoMFGkGRnVpyRnZdRO5IFNS8snhHDpGJV+6VnY5OZHY4UdM5LaVqzo1HHPq2X7nP1q6odMVe5zxbj8VvpVtTyP/ALuKManf6KPL3OBWMLfik41JHb2g8hMxkdvqEGE/eurNHweye8uB3l5KBrLHxPI24hU/hjQdceQ+lOVhI7xI0id27KCyZzoJGSufPFSzaycn7OyJ6fw7Ev8As3YtWHPtzYaI+JWyrETpFzAdSZP5h1H+fsapMUwZQykFWAII6EHcGku6uLe9ju7fUr92GjmU/gOkkHJ9CM5HQilvs85pnXhtuuc6QwBx5B2A/aqyk5bssTxqG0eDR9oXMS8M4w81pIHeVV+LgIOnIxjJHRiN9t1++KyZba34qDecNcwX8eJGTOksfQ42JPQSDYnZuu3tyxxiCzuuMLdMolWZpiWA1Sx7kKueu5GFH5hW07NUWeOS+NpBbPO7KhiBGqMHzGcZ1AjIAzjNYbonjj1bDH2dc9/Hxsko7u6gOmaPp021geQzsR5H7Vo+1Ne74jwibfAmMZPpqKj+Zrw5u5bmjuY+I2C5uYyBNGP+Ohwp9i2Nj6jB6rW47VuCyXFlHLGUSS2kWfEjhV26gsdsg4896jOPmQcfemjXKLhLcYxSrzZzLJDKkEBRXaKWd5HUsESIZOFBGWY7bnA96OB9pFncFUMoilIUlJAU3IBwpYAMN9t96xuduGSpNDfQx9/3KPFPD5yRP82n+0N9v9K8y8M0axa6OPWRpb1fDfb47luUrjaMngkA4jw+2kvI0Z3HejTldJydDKQcq2kDoa789cLafh0iKWLwqJYiSSdUe436klcjPvWPynf28cYgte/kjSN5suSTGcn+rtnBR/RMdMn3KnynxG+4gGe24hm4GppbW4TEWkkjCEZOACB5EV6ck7Ncpx6d+TdWt5dcaghjS2aG3co1xPKR4tBBYRAdcsPmP7VWhWn5Q4CbKzhty2sxjBYDAJJLHA9MnFajnvnJ7bu7a1US3txtEnkg85X9FG/X0PkDUys25cjPe8QjiGqWRIx6uwUfuanFryFdAP8Aw/ioW2aRnVQqvpLHLKGBO2fKukPIVrErXHEX+LlA1SzXDnu19dK5AC+Qzkn08qXuSeM2n8cjXh2YYHRxKrNpSRseHQjHI3xsevkBisXZNxcN2bbmLsw4qxjli4gJ5Ldi8WtdDDOMgMARvjGDtitHYXfE7/vCbpYbuyYMLQJ3YYjZmc5wVIyN8gdDgEE3qk3m/s1ivplmEj28ukpI0fWRCMFT9tvcbHO2MkVJk0v+0Wea6ghkt7eJlDsoZg5E4Q906sDhPHpAG+c7n0XOVuabq1aV2R5owytdllw6MxKg565JPmNztt1pkveS4eG3bWdyM2V5gwXGAHikU7DXjbBOCMYIIOOtMnEuBW/CuHXzs0kzTKVkaZtTSM2UjX7E59duu1ZjNwdxEsXnJ9XBgXNwsvE7JlYMncSup9dW2frjFNNSDltrq3ltJJoXjhifuWd1Zd5QcbnrtuMem9WCuzp5qabX5sjgajG8bSfr93+xKOeY3j4jIw6vEk0R/tQ4P6+Fv1r6D5f4wt1bQ3C9JUV/oSNx9jkVIu0rhLPAlxGMyWrF8eqnGsfsD9M1s+w7mxHWWzzgKxlt1Y76D86fVTv9DVDVRqX5+c2dHSS6ofnbb7V9R2585Qj4hbaGcxPGe8ilH4GHn16VPuB8W+OS44VxBlNwoIWUEESY3VwRt3ibNt8w+9bftSv1kvbSynmNvaSI8szA6e8K50x6ug6fv64rRdmnKcbyniAiSGE6haw7sQM6e+LMc6iAQPq3TaqbOjjtuhl7MObSo/ht4e7urfwJq/4ij5dJ89unqMehqjGpn2jcs/E2rSxjFzbjvIXXZiF8TR5HkRkj0IFN3IvMgvrGGf8AEy4f+8uzfqd/vROzGSHQ6JxeWEHDrp7S9iV+HzuZLSSRdSws27xk4yoJ/wAgfM16858Ut1sRY2DRd5clY40hIICscux05ABGdycnf0NVjiHDo5kMcqLIh6q4BH71C+buA9/cPb8MtVt4lLRzznK6yDhlBJJ7sY3Cjxee1ZUHJ7EfNUI7nblXj0nDri9teHRx3UTSApMWIRMbEMceL02PUbZFO/L/ABGTjnDrqC4VYZUkMRZAcAqQ6MAT5EDz8qQoeQr1Iv6O++VSUSMYUnGwHlvtvT/2HPG3DAU1d53jCfV11jH7acdd+tWMuJY4rZ38v2KODNPLOTtdK4q7+d19DXcx9lVzeQySXNws1ysem2RBojQ5BLb7lmxuT7eladuZJo7+C7mguooPh/hrnMbFUkBY5GB4gDg59CatdcFarUXlJojPL3Jb8TmvpjLcW9lcTgiMLpM4AxqOei59j16VWeF8Fht4UhiQKiDCjr79T1JO9ZuK5rJF7k07aeR0ubOS5jj/AKzFpOperKNiCPPAOftS1/6Q2WCyj4bEJ+7hDXEWliyKgCsu2wycnUM9V9at7Cpn2kzR2qi1so44rq/OhmjUKRH+JiR0B3+2o+VKvYypuG5gTdocl0/c8OiViFBlml+SMkZ0gD52HT0JGwI3r0PBJ5o3S8vJrhZF0tGAqR4ByMKB1BA3zWXwPgsdrCsMQwF6nzY+bH3P7dK2FdbDpIQVyW5x9RrsmV7OkIfHOU7t4xG3cX0aALH3g7uZAOgWRfIejZHtXtyZzSLFmiv3u4sgLEJhqjUD0dSTnf0wAKda6TQK40sqsD5MAR+9a8vh+LJ2447ksXiGSD9rc8uaOc/hIYriOIXMDthpEkACk4Cb4OSx29sb1kdn3Z+bS4nvJAI5J8hYVbUsSkhiNWBlifTYDbep7zfwo8NheeykmiDnQ8S+KPfJ1kMCFx5HrnGCKWOB83XAZZIbyaK5UAFZpC0cuOgy2w/utt71S8iUZdPc6MtXHJFT3r4cH1NUw5TcXPEOJ3Z8WJhbRN6Ig8QHsTpz9KyeSe1+O5cW14vwt1032Rz7E/KT6HY+RNZ3KvK7WELQu6uTLJIGVSNnIwDnq21aJ2tizgqUkzV8/wDL0FwsUl3ctBbQEtIvRXJ6b9dXkMAnrgZ3qe808ycNMMa2FuyPDKjrcCPQBpOSC3zsT7+dWi8so5V0yxpIuQdLqGGR0OD51qL7jtmRc2hkh1RxP3sOAMLoJO2ApIGOm4qMWWMkOWO1hdrLGkiMGV1DKw6EEZzWRSN2La/4Pba8/j05/LqOP5081sKRpua+V4r+2aCXIB3Vh1Rh0Yf6eYJFIdl2Z300kEV/cJJaWrBkVM6pSPl15HkNt+gyBnOaqtFAL/PHLXx1jLBsHI1Rk+Trup/l9zSFyxzMJ17qX+juo/DLG2xyuxYeoNUzmLiwtbWec7iKNnx6kDYfc4FfNRQykyzeOWRi7tnck79fLHT2p+sWl9p9y1pvB8nijcMbScVdv7fP9i0MnqNvOpFxKzHDeILLaOjaXEiojZZB+JG9sZA9QfasVoM4y8hUfhLsR+ma63FirIUxp9CPKoajxXFlSSj8/cdLSf0frcblKclxwu/u+B9B8e5ct+K2i99Fuya49YKtGzLt7jBxke1Q/jHMU0PDI+HusiTWs+JyAcCNGzGdQ6eMgfYetUzsU5qkuLaS3nYtNasF1MclkPyEnzwQRn0xTvxngUVzDNDIoxMhRiAM+xz6g4I+gqWz3OK1KDcXs+4k80doEFiYNavKJhrzHg6U28ZHmDnH60t2HEZeCsLi3PxXCbhtZCgZh1Hrn26b7baTgjNOXKPZeto7vPMbsmL4dA6gKkWc6AMnY0nXlm/ArsxvmXhV0SMMNQiLdQQfbqPxLv8AMtYSonKfW9ynXnOFslib3vQYNOoMN852C466tW2PWoz2lc4A2kUcTENcgO2dmVPQ+hJ2+xrF505MurUd3aCS4sJXE4iXLhGUZ3x+HT0bzGM7ilmxgPEr5NsKzAEfkUdR/hB39TVnFOotLl0Us+N+ZFyWyt/av9/IpHZjwZoLJWYnVMe8wfwjog/wjP3rL5Pujw/jL2//ALvf5kQflkGSR+uR9CvpW6NxGjJHqVWYHQmcEhR5D0ApY7QlaMWl0g3trhWJHoSP/mCj71ezYl5NLsc/T5X51v8A9FsFFeNpdLIiuhyrqGU+oIyP2r2rlHYCiiigODUzuuXyOJ3N1JJ3hbCRAjHdqOoH7b/X1qmml3i/CJGlLKuQceY+lWtK4qftFTVqbhUTSUV3ngZGKsMEeVdK7Cd7o4jVOmFFFFZBwRnY7iplzx2YDS09muCN3hHQjzKe/wDZ/T0qnUVqyYo5FTNmPLLG7iQfhF4tynw827gYhc9VPkpPmpPr0q4dkPMBvbDup2JntW7t8/Nj8BP6Ff8ApqQ9pnLZtbnv4xiKY52/C/Vh7Z+Yff0rc9mHMfc8TikY4S8XupD5d4MAH7nSf+s1ysqddMuV9V/H5wdjA+mXVDiX0f8APf4epQeaOcJbC4eOW2ZoioNvKn43xujeSjV6b+xzWs5Q7JI7m2ee/VxcXEhlBBIZAd8Hy8RJOCNhgVWmQHqAfrXaqqVF2U3LkxeG8PSCJIoxpRBpUfT+fnWVRRWSAUUUUAvc/cFku7CeCEgO4HXzCkMV+pAxUntOzS+YbQacbeNlH86vNFaMuCOWursdTw/xTLoFLykrlW79PmveRO57KrxIQ4Cu5ODGp3A9cnAO/UCseTs0vEBaURRRru7tIulQOrHB6CrpU47XuCmWHvZrswWkS5aNI9TySE4XqwU+QAPTc1p/RY/U6K/qfWpV7P8Aj+TV8qc4WHDYZArzXTMwLPFAwXYbAM+kEdfPzrPg7frBm093cjfA8Cn9g+f0qJC9M3dpLMGjhOIknL6Av5SUB0jp6e1deZOHR2s69zOsoZRIjRMTpBJ0qTsdQA69elW4xUVSOBnzTz5HkyO2+T6Z4Fz9ZXbBIZ1LnojAq30wwGT9K2XHeCx3cDwTDKOMH1B8mHoQdwa+RuFXeJlYu8fi3kXJZf7Y88g/evpnst5vbiNgskhBmjJjlx5kdGx7qQfrmpGkSuXeY24XJLYcQYqsWWt5yp0ug305/dR5HK+laq5gig4ta3Vtj4fiSE406cMdmwD0ywVse5FW7iPCYrhdE0aSr1w6gj960HO/Z/FxGOJdbQNCSYnjA8OQBjG22w6EdKzB9MlJDJc4dDEzkXhi8Q4nd3TnVFbAQQ/3twzj/wA3+IU+3fJcM0bRylnRxhl6ZH1G/wCle3KHKkfD7ZYIt8ZZ3IwXY9WP7ADyAFbutnnT3p8mnyIbWuDxsrNIo0jjUKiAKqjyA2Ar2oorUbgooooAooooBc5ktDqDgbEYP1HT9q0lPpFYlxwqN9ygz6jY1ew6voioyRz8+jc5OUWJ1Fbe45acZ0EMPIdD/pWLNwaVQWK7Drgg/wA6vxz45cM58sGSPMWYVFcUVtNJpuceEC5spoyMnSXT+8niH8x96ithcf0J33jdXTfBznTj9CD9q+gnIwc7DG5PkPM/SobylyPNfyypCQqRasyH5dQ+QAjzY46dBk1ztZ7MlL4nT0NyTj6pn1XZMxjQt8xVdWPXG/717VrOW451tYVucd+qASFTkEjbOfMkYJ981s65x0wooooAoopU5h7Rra0n7grLLKF1MsKaio65P23oBropd4Bz9ZXjaIZgX/IwKt9MHqfpTDmgFXnfjskT2lvFIIWu5SnekA6Qq6sKD4S7HCjO2aS7284pfQXFtBNDJEkvdG5ddDSD/iKAAR4DsWAGfKnDtVhiPDJ2lQOUAMW5BWQnTGwI3BDGuvL3CBa2sMKj5EGfdj4nP1LEmoydG7FBTdMR+e3j4bwmO07tZBKvctJpCjUACZDgbuT0+hyalKTq1g66ULJOjK5+fS6spQeoyoJznHljNXbtAnkhgS6jjimFu2Zo5EDaon8EgBPynGN/T941xSSOzuLiGNI5be6jVoTKGzHHIBIjDSch1zj/AKfekeBmVSFuMDNWv/Z84qrvfIqCMMUlVFJKqPEpAJ39KjfEeGtBKY2YNsrK65w6sAyuMgHBBzuBVP8A9nJP61dZ6iJcH6tv/kKkaS+UUUUAUUUUAUUUUAUUUUAUUUUAUUUUAUGiigMS64ZHIMFR9RsaS+ZOWL1HWW0dJUQeKBgAz7no3rj6b0/0VsjlnFUmapYccnbRDeDRzcYaRZZlt44jpltkz3vXHiyOmds7gHyzVS5e4HHCixxII406AeZ8yT5k+ZO9a/jXZzHNeJexSvbzgjvCgGJFGMgj1K+EnfbGQcCm5EAGBUJuU3cmb8fTjh0xVHaiiisEQooooANS3j/C77h15c3ltEl1BcYaVd+8TT5AjfA9gR022zVRNIXH+0C4a5ktOHW4nlix3sjnEcZ9DuN/Lr1BwDihlXexp5ra14zbd9bnurmMjS/SSJxuFfHVT6+m4wQRTJ2ec4tdI9vcjReW/hmU/ix0ceoO2423B86m6yXnDeI/GXcMcdvOdE7W+8Yz+IjqG1eLfr4sdaaOdIjbtFxW3wXtwO9A/wCNC2B1/s6sg+h9qjdM3SXUr7oeuauCR3Vs8czuiDDlkOCNHiB6HPTpioRe8+4vYvgzdNiRQ8k8zMZ8nGDGPAoOdtq+gOGcQS6t45oydEyBlPQgMP2IqHcL5Wh4dxfRf6idZltbhmwjn/mZHzAnrkYbY7EVJmqPJR+deGyz2NzDCAZJF0KC2PxDVufbNR7tI5RktxHOWJVBHa6WTTjREu4YnDoTqwwxvmq9xznS1tDpllzIcYjjBdznpsOmffFaC95kvLpcQ2MaJ1DXmD9+7/1qOOEpf8Ub9RPHHeUqI7f3j3wgSO3Z5o41iZoyzmQKNKErjCkLtkVZOwvk24sxcS3MTRGQIqBsZIGSTjqPvWJbcuXZXS960K/+HaRrEn/lAJ+9Zt3Y3qRRrbX0yvEWKh8EPqOdLbb79M5xn9Lf6XLV0cx6vFdJ/Qq9FIvInaIbmRrS7XubuPy6LJjfK++N8em49nqq3BZTsKKKKGQooooAooooAooooAooooAooooAooooAooooAooooAooooANQ/g38QF5xGCx+G0pcs0ksoO7NsqD1IAPl61cDUhi4ivC+K30d0THDdsJ4pSCVzvqBO/rjPkV96w+CcK6lZsuE8avROttfWqsJAdM8I1RNgZw4OdPTzx5bUx8SsRNDLE3SSNkP8A1KQP5VOuE9oUx4jqlJFhdO8VuzABQUwAwPXc9c/mHpVIvbtIY3klYIiKWdj5AdT/APvWtb5LmNpp7i32ScbFvwg/Ft3QtZHjZpARgbMAPXdiAB7Vp+Lc9R8UlEJit0s921XRxJL5ZjGoFB/az/pSdzrzhJdjv5togSLS3PQ/86T1IH77dOuJyBya17Ibq6y0Qbo3WRh5f3V8/wBPWrsMT6kmue3p6nHyZo9MnF7La/X0/PsVi34fEjF0jQO2NTAbnAAG/XoAKya4ArmuyklwcNtvdhWu5g734aUwNolClkJAPTcjfbcAjPvWxrpIMg/SjVqgnTsQbp2vLOHiUPgurfdinnoPiH2+YD0yKs/KfHhe2kNwBjWviA8mGzD6ZBqF8k8yxW3D5UbxP3rqkQ3ZtQA+y56n/wDlV3sr4LLa8NijmGlyWfSeqhjkA++PL3rjZ6fS+7W53NPa6o9k9huoooquWQooooAooooAooooAooooAooooAooooAooooAooooAooooArGv8AhsUy6ZY0kX0dQR+9ZNFAaHmTku3vbb4eRAqLvGUAHdkdCvl7EedK0/ZZO1i1q968oaZXJcE+BBtDnUSBkKfTbpVHooCHc5djV0x7yJ0lACroGQVA64B2IHX1NNfD7BYIkiQYWNQo+3mfcnJPuaoppN4r/vn+tdLSzc5ycuWcrV41jhGMeFtRi0UUV0TnBXlczBEZj0VST9AMmvWvC+/3Un9xv+01hhGu7D+VIfhPi3jVpZJHKMd9KjwjAOwOc71VBSz2af8Asu1/uH/uamevnT6YKKKKAKKKKAK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4" name="AutoShape 4" descr="data:image/jpeg;base64,/9j/4AAQSkZJRgABAQAAAQABAAD/2wCEAAkGBhQSERQUExQUFBUVGBsXFhgXGB0fHxogHCAdGBgYIR8fHCYgHxsjGh0aIC8gJScqLSwsHR4xNTAqNSYrLCkBCQoKDgwOGg8PGi0kHyQsLDQsLCwpLiwyLCwsLCwsLCkqLCwsLCwsNCwsKSwsKSwsLCwsLCwsLCwsLCwsLCwsLP/AABEIAMkA+wMBIgACEQEDEQH/xAAcAAADAAIDAQAAAAAAAAAAAAAABgcEBQECAwj/xABIEAACAQMCAwYEBAIHBgILAAABAgMABBESIQUGMQcTIkFRYRQycYFCUpGhFcEjJGJykrHRCDNDY4KyU6IXNDVEc8LS4eLw8f/EABsBAQACAwEBAAAAAAAAAAAAAAACBAEDBQcG/8QAMREAAgIBAwIDBwMEAwAAAAAAAAECEQMEITESQQUTYSJRcYGhsfAUweEGYpHRMjNC/9oADAMBAAIRAxEAPwC40UUUAUZorrIDg42ONj/lQHOa5qfdm3OU0ss9hfH+t27HxYx3i56+mRkfUEH1qg0AUUUUAUUUUAUUUUBg8dlZbWdlOGWKQqR5EKSD+tLXY9fPLwi2Z2Z28YLMSScO2Nzv0ph5k/8AU7n/AODL/wBjUr9iYH8Gtsf8zP8AjagHqiiigCiiigCuGO1c0k9qPMDxW62sHiubw90gHUKdnb99OffPlQHXkbmyfiF3eONPwUTCKDbdmG7Pq9CN8e6+9PFablLlxLG0it0x4B4j+Zju7fc/titzQBRRRQBRRRQBRRRQBRRRQBRRRQBRRRQBRRRQGgveTIJL2K98azRjGUOA+2Bq9cDI/wA639dXcAEkgAdSaXx2h8PM4gF1EZCdIAORnrjUBpzt60AxUV0jlDDKkEeoOa70AUUVquYOZ7eyj7y4kCA7AdWY+gUbmgNrRSrwLtHtrq4FuqzRSMpZBLHp1gddO9NVAa/mBXNrOI11uYnCr6kqQB+tans55fay4dBBIMOoYsPQsScfpimaigCiiigCiiigClteUc8Ta9kcOFjCQpj5PU/93+KmSigCiiigCiivC9gZ43VHMbMpCuACVJGA2DscdaASOZueZmvY+H8OCPPqBnkYZSJRgsD746+mQOp2fRS3yXyRHw+NsHvJZDmWUjdj6dTgefXckmmSgOaKTeYO1G2t5O5hD3dx07qAasH0Zug+gyfakrmPtk4hauqy2cUBca1RyzMVzjOzDG/qBQFY4xxuG1iMtxII4wQuo5xljgdPes5TmvmXnftPl4kIQVWIQkvpDEhm2wxB/L5fU099h/NUl1NcfEXM8kxUMI3xo0g41L6Nk4IwBjHWgLBRRRQBRXGa5oArC4xxeO1gknmYJHGupj/IepJ2A9TWbUt/2gZWNjFGp2aYF1zuQqsRt1xnf7CgJdzTzxf8YkZUE3cZ8MMKsRjy1aR4mx67egrSLyjOjKZre6VMjUe5fpnfqBvj3qkf7PV6w+LhLYBMcijONzqViB1OwGcVvpeKcT4gl4bWa2t4oneIKxIlGn8Rfomd9+nX0qNu6JUqsdOz2wgi4fB8MWaNl16mGlmJ2Zivkcjp7UyUncr38dlDb293d5uZl1gSy68k4Uqj4AK56D3pk4zxEQW80xGRFGzkeukE4/apETw5k46tnbtMys5GFRF+aR2OlI192YgfqaR5YEtFbifFG7y5wAiAArDnJWGJTsX65c+hPTJOpsOS7u5t4b5b2YXkg+JCP4ogWB0KB+DCHTncDJ2rC4xzsk/DBczW8cl3Y3CLLFJkBGJ0l9IIyDpxpOwOeoAzBu+CaVcnXgfPEV7xCC8vbmC3SAulvCupnJYAEu+MaffYbHAG5q3xuCAQQQdwR51EVtYpuM3sEsUTxXFoJgdAVoQEV0AI6EE7nz2J86euxy9eThMBc5K6kBP5QTp/QbfapIix2ooorJgKwf43B3ndd9F3nTRrXV6YxnOa1PHeC3F3MIzKYbMLl+6YiSVj+AnHgjA9NzSlzjy7brcWFjaW8ccrSrM8ir40jjOSS/zZJHUn8NAVGiuBXOaAKKKKAK4JrVcxcyRWcYeTUzOwSKNBl5HPRFHr79B50h8W4wsy95f3iRxMcLaWz5yfyOyeOR/IqoC59axZlRsf5uZrVHCNcwBycBTIuc/TNbOo3FEnE45bSxs4oEVgsksuhWjwc5EYzJr2xk496sMEelQOuAB+m1ZDVHesPi/DhcQyQszoJFKlkOGAPXB8jWZWp5m5kisYGnmJwMBVHzOx6KB6mhg0HErqx4DagxwjU50RxpvJM3kM7k79T5eQ6CtLZcT4zdSmN7S2tyUSQSuGYRK+fBj8cu3y5GPPypb5t5ev+KXC3LW3doqqI4mmCuAPER/ZLHzxkbelbzj/AAziEskEkEktuGiEJgEmpYNisjs2cOdONJ+bP0rFomoy5SNPzrxaK64PcSSIokinFusgRTraNhllIHhRhqOMnHTJpM5W4FEbKW4aUmZnFvbxI+grI/yu5yPDjLAdDpOfSrDxHkqJuHGwjJiTC6WIycghtbDIySRv9aT7vgPDLL4u3dy8jW6OquvykAhNLLv3jN4seQPmM1FM2zxvlln4ZAyQxIzFmVFVmPUkAAn7msqtDyHBKnDrVZs94Ilznr/Zz76cVvqmVyf8e4LxaC4kuLG4E8btqNtNjC+oUny9gV+9ZvK/PU804trqyltpSCQdyh0jJOSNvLoT1pzooDioPxSC0HEeLfxCGS77pRKkiu3gDEKkQAIAY6gAfLSa23H+166a5mWxSD4eE6DJL+Js4JBLAYz0H38xS9BxDiE13LOtlHi6QLcIw1wy6Ns9cg56YPXNbPKm1aT3NXn402nJWvUa+R+ziKC5ivo2JheEPCkm8iGRRnUw8LAKSPv7U7JwC2DTt3EebkaZzg/0gxjff/Lz3rTclcCubdZprruo++KaYY9khVBoUAEkLkYGB/ma9+fuOPZ2E80e0ihVU4BwXYKGwdts5/SqsrUqLkelxs6X/LNrFZx2yOluokBheXTIyuW1YTvDgNnp/lWv5g4PxCK1m0XjXad24kinjRSyYOvS6gaWC5Iztmp63HWvIWY3Pxwi8ctpdxpG+kDxPE6N8wH5SGA8m6Ggco8pQ3sBlf41LeQju4ZbhyHQAeJl6gatWBnBGD51Oma24+468R4dNPwe1HDJZUZFheIswVnUDGlm2AIznHQ6cUpc1dnt6yPeTtbPIzxtLEjCONwvzMxYqpOQM7+ZNVPmm5uLaOL4O0FwAdLKH06FA2wMZP8AKlnhnIknELp7vicOhAqrBbGQkKB1ZgOpz9M5PoKJNMNpoQeXbLid/cXckAhYXA7mWfGFRCB4IyfIKAmADsPfNXflvgaWdrFbx/LGuM+p6sfuSazbW0SNAkaqiKMKqjAA9ABXtUyAUUVhcW4xDbRNLPIsaL1LH9h5k+w3oDMNTztCFl34lN/8HdwpjMbAsUJ2Up1JydgN9+npk8Z55mmt5BY2t2ZGQiOVowigno3jYE7b9KnXDuVuKI9oscSxuGaWW4eNGYMzZbvHyxbCBcdMk+2awSUX7jH5rsJmsjewXt3P3bsk/elo3TcAYXOVwSMg+TA+tNXYPzrPcia2uJGlMaiSNn3bGdLKT5gEgjPqa3s3J6fATWkbEGZW1yvuzu25kfzJJ/QbUodnPL/wd/NClw7TrHpmMUad3FkgqC0niYk48Krt5msJmyeNqi4UGtVyxxU3FssjABsujY6Eo7Rkj2JXP3ra1I0iPxiwLX811cKTFbwFLdcashlLXEgX8xH9GPbNTe5msYHtOJcMKIDKIprc7N4uuFJJU42ONvlIPWqR2qWAaCNzdXFsNYhIhGe870hACNS9PXPrS43J3CYj8KWjS4jQMHZ8SDfKyZOE1Z3xjp5YqJujutjpzDzALLi/xCRNIIrQm60EA6S4CM2epXb3wR6VWbW4Dorr8rKGH0IyP2qJ8H5bubx7uKJjLbXMymW+caS6pjWijzGvbIGNttultt4QiKq9FAUfQDArKNcnbs9KnnaSpjvLC5lV5LWFn1hVLaHI8EpA6gbbe1b/AI9z/aWkndSOzy4yY4kZ2A9SFG33rL5Y5mh4hB30Kyd2WKgyJp1Y6kDzXO2fUGskeBE4l2jqyOLGKW6dVLM+hhGgHVmyATjc4x9673/GJUs4e9uow0ivJPdwgaY41wW7vGxkJZI12zkk42qmpEBsAB9BUx7Suzxe5lkhysLESTQqNlYZHxEa5A1AHxJ+IZxg4qPSjb5snyaXs45ySS8uLaOSd7fT3kTXLAurAgOurPynIIB3zTby1aRPxTiCTRo7gwTRsyglQY9GBnpgr+9TTlTliE4hglF1LO8ZlkRHVIIUdZG1FgCXcqqgUx8380S2XE3a0MQke2XvzKPDGqsSjAg5LEbYx6fbMY3KkYnKsdy4RZ6KnPZb2jyX8k1vcd2ZYgHV4vldTt08iMj9fUVRqya1uFYPHA5tphFkyGN9GPzaTp/es6igPkjmSyktrWC3kVo31SPIrbHPQZ+1XDs34UI4LRFGMRq5+pGpj9cmu3aZ2WtxOWGWN442QFX16vEOo6efUU3cvcCFtEqkhmCqpI6bDG36VbWZU36JL/G5SeCXsr+5t/N2v9GVxbhMdzBJBMuqORdLDpt/rnekS55Ov7eNoI3j4haOCvc3Rw6qfISeYHl+1PXF+Mw2sRlnkSKNerMcfYeZPsKnPE+2h1Q3ENoPhQSFknkEbSnz7tNyw/WqTaXJeO/JXZnGLhprixjhRQohjeVpWDb6nJJxpIIAUjbHuapV0AI28XdgKfEMeDb5t9tuu+1IfDe2uzdY++S4t2k6a4yVO+NmHzD3xT9NCsiFWAZXBBB6EEYI/SpGBd5B4lNLbutwWd4pWjEjJoMijDRuV8iVI2pmxXhZWKQoEjUKo8h6nqT5k+5rIoAoorgmgOan/Gkjk4wBdEf0UKNZo58DMSe9kAOzSKdIA6gbinLh/G4JywhmjkK7EIwOP0/zrE5qsrSS3c3qxtDGNRL/AIfcEbg/TehmLp2aXjnH4LaNnmmWPbbozE+WlOrH26UniwE9qbu6veJWwyQhkkVOuyMI41GdXknU4P1rfctcoWNzbtPa2rW5Y6oJZlDE43VwpY+AnbBwSPsaxuY5mljkibTacQCEQNKfAScamhkPhywGNXzrkZAqFUb3k6+TO5Q5liuYtCz99NCAJSYzG3mAxQ9Nhv7+maxcQ/xC4a0hke+WIRvpGIsyeMNI3QMMKSTvjAAJpF5AtZeHNNcXMREjK0cUWoNLcuWDAKoJOBjd+m+d6Y+zXnLuZpxdhB8WWuVuEzpYqvjhbIGkxgFcHGD9QSUdxLI+le8p3LfCBa2sMGdRjUBm/Mx8Tt92JP3rZZqU8W5vvL5HeA/A2gBIdx/SyqBnUPyKR9/ek7s+5n4naTajDe3cMiA6CHIyRlGDMCBjbpsQa2yg4pN9ypGcZNqPYqXaKe8m4bbjfXdCVh/YgUuxPtnTWv5f5Ttry74lJcwpKRcIq6h00Rp+2TuK8uHT317fw3FxafCxQxSqoLhmLSaRuPTA9K33Z5ut4/QtezZ/6dKj9hUO5vaqI0W9ssaqiKFVRhQBgADoAK9CKxOL8VjtoJJ5TpjjUsx9h/OlrhvatYy4Du9sx3AuEKZ9CCdtxv1rJrFfg0k/C/iI7mwuJ+8kd2uYAHMoY7atwwIG2M/YVo+XuNS2paCx4jCkSsStvxCMxMmeqhyMEA77H3x6sXPnbZDboI7Fknlbq43SP/6m9qS+F8PHEuJQSK896kZBuprlAImA/AifhG5AU7k+WMmq7xKLlOLab/O5Jb7FBTnbiVuBJdWkVxAdzLZuWwPzaT1Hv+9aDnfmZOMTWlpayMYP99ckZUgDYIfQjf7sPSnrgfJ1vZyvJbhoxIoUxBj3YIOdQXybyzU94ddxzcau5bUf0AjCyMvyvIDuw29QfrgnzrX4fqf1GXoate/j5M1ai4Y3JBxMrw+6sHTVDaIXWYJqxup0lgN26+ea7cvW5vLm7vZY9Mc+I4Vcb6AAuSPfA++r601yRBhhgCPQjI/eu2PSvpVp15nmHGepbw+VX5ySbsUmaLjSoOjLMjY9gT991FfS9R7s67K5ILpLppF/o3Y+HPjDKRp33G7bnptVhrkzi4umdmE1NWgoqe8xdpU63UttYWjXTW+DO2+F89IA6n9zvgbVuuSufoOIx5Q6JVHjiJ3HkSPVc+fl54qBMaK1PM/MkVhbPcTHCrsAOrMflQe5/wDv5Vtqmna3/SXXCYDur3Oth/d0/wAi1QnNQi5PsjK3MHhXK0vEphfcUGQd7e0OdESnoWHmxG+P19A3cW4SssWlY4S6AmDvEDKjYwpx5AbdK2NeN5bCSN0bOl1KnBIOCMHBG4PuK8m1PiWfV6hZJy77Lsl+c+8vRgoqkQjjHD5JJmYXUl5dxYaWRcLb2oU5ILnbb0UAfU1Y+QLPiSDVeXUFzCyZQp4mznY6woDDGfXypbg4DbfHiwlDRWvw4a1t0ZkSd9++LsCC8gwNmJ238q1fJ/Ox4ddzW88M9tbFjphcM5hbqFRgviDEYCjPUHfc16vih5cFG7r5fRcFKXJbKKRo+1NRIiz2d5bRyMEWaZAq5PTO+2ff+VPIraRCp3z9zr3kd1YWcVxPcaDGzRL4Yy482z1welUM1FODrxJpL2Xh7QC2e6kZBcAFpGB0yEEbhcjGSfLbzrDJRVs1tlDZP3MUBm4ZxCNFVQ4ZVdwMYJ6eI532Jz0PSmI81C7j/hvFf6pcBkKyEAxylTkZB8JB9M6T6g7VoebL68vBHZXXDUW5lP8AV5kk8K6d5Gzv4QvUasefkKYeH8vXd1AtpxS3idEQ4uY5cyAj5CBjOcbE9DjfNYsn09XBTuF2CwQxwpnTGioueuFAAo4naRSRsJ0jePGWEgBXbqTnYY9anvJPGLiwuU4beHvI5M/Bz5+YL/wz5gj0PTpuCK8OfuKvxG6/h0LstvDhr2RT1P4YB7+v/wCNTjFydI0TkoJuXY1V5zrDC08vCbC37qJWEl0U0jPTwYHiAOCfXB6eeXfm2jt7WztpEmeaeOZ2Uhi2g95NO+NhqIA39h5VnSTwWwgtwoUSkxxxquRsMtkflx1J9fPNe1hwWCAkwwxxlvmKqAT7fT2q+tHunfHJz3rvZkunng9r237yN0/OrL+oIqYW/aFfLHBZwyxxOgW3CiPUxIOjJZvCPLZfStpzLxQT8WtrOQyRwq6q7RyFS3ehce2xI9fP1qpcvdl1hZyd7HEWkzkPI2oqeu2dgffGa16rJGUqrg2aLHKEeq6s1MXZZM+Dc8Tu5D5hToGfbc7famzljluOxgEMbOw1M5ZzlmZjkkmsTnLmhrOONYY++uLh+6gjJwC2MksfJQN6WIe0e6tJ0j4pDFHFKcJPASyA+jZ9PsfPcVTL+73HTmjgYvLSa2Y6RKhXPoeo/cCp0eLXtsog4hYPdhMKk0YDBgPlyCCNWB1GPcVWEYEAg5B6EVi8WjVoJQxdVKNqKfMBjfGN84zWKCk1wSSw45wniThZLZIu6GQ0pjjBJOO68LDWD83pT3LYAQNFCRCCjLGYwAEyMBgBtt1r595q4xakd1YWixw/+NKNUsu5y2T8qZ9B9fSqN2McVkNjMJmPdQP4Gc7KunUwz+UdfbNRkixinbpo8rLgV9iHhs97Bax6X0iAky3IJYuTq6dTncZ32Nd+zyHuo7m3Glhb3Dxa1GNePM+/l7DbyrX3PE472+M3C+/uLyVNCvINMVoMFGkGRnVpyRnZdRO5IFNS8snhHDpGJV+6VnY5OZHY4UdM5LaVqzo1HHPq2X7nP1q6odMVe5zxbj8VvpVtTyP/ALuKManf6KPL3OBWMLfik41JHb2g8hMxkdvqEGE/eurNHweye8uB3l5KBrLHxPI24hU/hjQdceQ+lOVhI7xI0id27KCyZzoJGSufPFSzaycn7OyJ6fw7Ev8As3YtWHPtzYaI+JWyrETpFzAdSZP5h1H+fsapMUwZQykFWAII6EHcGku6uLe9ju7fUr92GjmU/gOkkHJ9CM5HQilvs85pnXhtuuc6QwBx5B2A/aqyk5bssTxqG0eDR9oXMS8M4w81pIHeVV+LgIOnIxjJHRiN9t1++KyZba34qDecNcwX8eJGTOksfQ42JPQSDYnZuu3tyxxiCzuuMLdMolWZpiWA1Sx7kKueu5GFH5hW07NUWeOS+NpBbPO7KhiBGqMHzGcZ1AjIAzjNYbonjj1bDH2dc9/Hxsko7u6gOmaPp021geQzsR5H7Vo+1Ne74jwibfAmMZPpqKj+Zrw5u5bmjuY+I2C5uYyBNGP+Ohwp9i2Nj6jB6rW47VuCyXFlHLGUSS2kWfEjhV26gsdsg4896jOPmQcfemjXKLhLcYxSrzZzLJDKkEBRXaKWd5HUsESIZOFBGWY7bnA96OB9pFncFUMoilIUlJAU3IBwpYAMN9t96xuduGSpNDfQx9/3KPFPD5yRP82n+0N9v9K8y8M0axa6OPWRpb1fDfb47luUrjaMngkA4jw+2kvI0Z3HejTldJydDKQcq2kDoa789cLafh0iKWLwqJYiSSdUe436klcjPvWPynf28cYgte/kjSN5suSTGcn+rtnBR/RMdMn3KnynxG+4gGe24hm4GppbW4TEWkkjCEZOACB5EV6ck7Ncpx6d+TdWt5dcaghjS2aG3co1xPKR4tBBYRAdcsPmP7VWhWn5Q4CbKzhty2sxjBYDAJJLHA9MnFajnvnJ7bu7a1US3txtEnkg85X9FG/X0PkDUys25cjPe8QjiGqWRIx6uwUfuanFryFdAP8Aw/ioW2aRnVQqvpLHLKGBO2fKukPIVrErXHEX+LlA1SzXDnu19dK5AC+Qzkn08qXuSeM2n8cjXh2YYHRxKrNpSRseHQjHI3xsevkBisXZNxcN2bbmLsw4qxjli4gJ5Ldi8WtdDDOMgMARvjGDtitHYXfE7/vCbpYbuyYMLQJ3YYjZmc5wVIyN8gdDgEE3qk3m/s1ivplmEj28ukpI0fWRCMFT9tvcbHO2MkVJk0v+0Wea6ghkt7eJlDsoZg5E4Q906sDhPHpAG+c7n0XOVuabq1aV2R5owytdllw6MxKg565JPmNztt1pkveS4eG3bWdyM2V5gwXGAHikU7DXjbBOCMYIIOOtMnEuBW/CuHXzs0kzTKVkaZtTSM2UjX7E59duu1ZjNwdxEsXnJ9XBgXNwsvE7JlYMncSup9dW2frjFNNSDltrq3ltJJoXjhifuWd1Zd5QcbnrtuMem9WCuzp5qabX5sjgajG8bSfr93+xKOeY3j4jIw6vEk0R/tQ4P6+Fv1r6D5f4wt1bQ3C9JUV/oSNx9jkVIu0rhLPAlxGMyWrF8eqnGsfsD9M1s+w7mxHWWzzgKxlt1Y76D86fVTv9DVDVRqX5+c2dHSS6ofnbb7V9R2585Qj4hbaGcxPGe8ilH4GHn16VPuB8W+OS44VxBlNwoIWUEESY3VwRt3ibNt8w+9bftSv1kvbSynmNvaSI8szA6e8K50x6ug6fv64rRdmnKcbyniAiSGE6haw7sQM6e+LMc6iAQPq3TaqbOjjtuhl7MObSo/ht4e7urfwJq/4ij5dJ89unqMehqjGpn2jcs/E2rSxjFzbjvIXXZiF8TR5HkRkj0IFN3IvMgvrGGf8AEy4f+8uzfqd/vROzGSHQ6JxeWEHDrp7S9iV+HzuZLSSRdSws27xk4yoJ/wAgfM16858Ut1sRY2DRd5clY40hIICscux05ABGdycnf0NVjiHDo5kMcqLIh6q4BH71C+buA9/cPb8MtVt4lLRzznK6yDhlBJJ7sY3Cjxee1ZUHJ7EfNUI7nblXj0nDri9teHRx3UTSApMWIRMbEMceL02PUbZFO/L/ABGTjnDrqC4VYZUkMRZAcAqQ6MAT5EDz8qQoeQr1Iv6O++VSUSMYUnGwHlvtvT/2HPG3DAU1d53jCfV11jH7acdd+tWMuJY4rZ38v2KODNPLOTtdK4q7+d19DXcx9lVzeQySXNws1ysem2RBojQ5BLb7lmxuT7eladuZJo7+C7mguooPh/hrnMbFUkBY5GB4gDg59CatdcFarUXlJojPL3Jb8TmvpjLcW9lcTgiMLpM4AxqOei59j16VWeF8Fht4UhiQKiDCjr79T1JO9ZuK5rJF7k07aeR0ubOS5jj/AKzFpOperKNiCPPAOftS1/6Q2WCyj4bEJ+7hDXEWliyKgCsu2wycnUM9V9at7Cpn2kzR2qi1so44rq/OhmjUKRH+JiR0B3+2o+VKvYypuG5gTdocl0/c8OiViFBlml+SMkZ0gD52HT0JGwI3r0PBJ5o3S8vJrhZF0tGAqR4ByMKB1BA3zWXwPgsdrCsMQwF6nzY+bH3P7dK2FdbDpIQVyW5x9RrsmV7OkIfHOU7t4xG3cX0aALH3g7uZAOgWRfIejZHtXtyZzSLFmiv3u4sgLEJhqjUD0dSTnf0wAKda6TQK40sqsD5MAR+9a8vh+LJ2447ksXiGSD9rc8uaOc/hIYriOIXMDthpEkACk4Cb4OSx29sb1kdn3Z+bS4nvJAI5J8hYVbUsSkhiNWBlifTYDbep7zfwo8NheeykmiDnQ8S+KPfJ1kMCFx5HrnGCKWOB83XAZZIbyaK5UAFZpC0cuOgy2w/utt71S8iUZdPc6MtXHJFT3r4cH1NUw5TcXPEOJ3Z8WJhbRN6Ig8QHsTpz9KyeSe1+O5cW14vwt1032Rz7E/KT6HY+RNZ3KvK7WELQu6uTLJIGVSNnIwDnq21aJ2tizgqUkzV8/wDL0FwsUl3ctBbQEtIvRXJ6b9dXkMAnrgZ3qe808ycNMMa2FuyPDKjrcCPQBpOSC3zsT7+dWi8so5V0yxpIuQdLqGGR0OD51qL7jtmRc2hkh1RxP3sOAMLoJO2ApIGOm4qMWWMkOWO1hdrLGkiMGV1DKw6EEZzWRSN2La/4Pba8/j05/LqOP5081sKRpua+V4r+2aCXIB3Vh1Rh0Yf6eYJFIdl2Z300kEV/cJJaWrBkVM6pSPl15HkNt+gyBnOaqtFAL/PHLXx1jLBsHI1Rk+Trup/l9zSFyxzMJ17qX+juo/DLG2xyuxYeoNUzmLiwtbWec7iKNnx6kDYfc4FfNRQykyzeOWRi7tnck79fLHT2p+sWl9p9y1pvB8nijcMbScVdv7fP9i0MnqNvOpFxKzHDeILLaOjaXEiojZZB+JG9sZA9QfasVoM4y8hUfhLsR+ma63FirIUxp9CPKoajxXFlSSj8/cdLSf0frcblKclxwu/u+B9B8e5ct+K2i99Fuya49YKtGzLt7jBxke1Q/jHMU0PDI+HusiTWs+JyAcCNGzGdQ6eMgfYetUzsU5qkuLaS3nYtNasF1MclkPyEnzwQRn0xTvxngUVzDNDIoxMhRiAM+xz6g4I+gqWz3OK1KDcXs+4k80doEFiYNavKJhrzHg6U28ZHmDnH60t2HEZeCsLi3PxXCbhtZCgZh1Hrn26b7baTgjNOXKPZeto7vPMbsmL4dA6gKkWc6AMnY0nXlm/ArsxvmXhV0SMMNQiLdQQfbqPxLv8AMtYSonKfW9ynXnOFslib3vQYNOoMN852C466tW2PWoz2lc4A2kUcTENcgO2dmVPQ+hJ2+xrF505MurUd3aCS4sJXE4iXLhGUZ3x+HT0bzGM7ilmxgPEr5NsKzAEfkUdR/hB39TVnFOotLl0Us+N+ZFyWyt/av9/IpHZjwZoLJWYnVMe8wfwjog/wjP3rL5Pujw/jL2//ALvf5kQflkGSR+uR9CvpW6NxGjJHqVWYHQmcEhR5D0ApY7QlaMWl0g3trhWJHoSP/mCj71ezYl5NLsc/T5X51v8A9FsFFeNpdLIiuhyrqGU+oIyP2r2rlHYCiiigODUzuuXyOJ3N1JJ3hbCRAjHdqOoH7b/X1qmml3i/CJGlLKuQceY+lWtK4qftFTVqbhUTSUV3ngZGKsMEeVdK7Cd7o4jVOmFFFFZBwRnY7iplzx2YDS09muCN3hHQjzKe/wDZ/T0qnUVqyYo5FTNmPLLG7iQfhF4tynw827gYhc9VPkpPmpPr0q4dkPMBvbDup2JntW7t8/Nj8BP6Ff8ApqQ9pnLZtbnv4xiKY52/C/Vh7Z+Yff0rc9mHMfc8TikY4S8XupD5d4MAH7nSf+s1ysqddMuV9V/H5wdjA+mXVDiX0f8APf4epQeaOcJbC4eOW2ZoioNvKn43xujeSjV6b+xzWs5Q7JI7m2ee/VxcXEhlBBIZAd8Hy8RJOCNhgVWmQHqAfrXaqqVF2U3LkxeG8PSCJIoxpRBpUfT+fnWVRRWSAUUUUAvc/cFku7CeCEgO4HXzCkMV+pAxUntOzS+YbQacbeNlH86vNFaMuCOWursdTw/xTLoFLykrlW79PmveRO57KrxIQ4Cu5ODGp3A9cnAO/UCseTs0vEBaURRRru7tIulQOrHB6CrpU47XuCmWHvZrswWkS5aNI9TySE4XqwU+QAPTc1p/RY/U6K/qfWpV7P8Aj+TV8qc4WHDYZArzXTMwLPFAwXYbAM+kEdfPzrPg7frBm093cjfA8Cn9g+f0qJC9M3dpLMGjhOIknL6Av5SUB0jp6e1deZOHR2s69zOsoZRIjRMTpBJ0qTsdQA69elW4xUVSOBnzTz5HkyO2+T6Z4Fz9ZXbBIZ1LnojAq30wwGT9K2XHeCx3cDwTDKOMH1B8mHoQdwa+RuFXeJlYu8fi3kXJZf7Y88g/evpnst5vbiNgskhBmjJjlx5kdGx7qQfrmpGkSuXeY24XJLYcQYqsWWt5yp0ug305/dR5HK+laq5gig4ta3Vtj4fiSE406cMdmwD0ywVse5FW7iPCYrhdE0aSr1w6gj960HO/Z/FxGOJdbQNCSYnjA8OQBjG22w6EdKzB9MlJDJc4dDEzkXhi8Q4nd3TnVFbAQQ/3twzj/wA3+IU+3fJcM0bRylnRxhl6ZH1G/wCle3KHKkfD7ZYIt8ZZ3IwXY9WP7ADyAFbutnnT3p8mnyIbWuDxsrNIo0jjUKiAKqjyA2Ar2oorUbgooooAooooBc5ktDqDgbEYP1HT9q0lPpFYlxwqN9ygz6jY1ew6voioyRz8+jc5OUWJ1Fbe45acZ0EMPIdD/pWLNwaVQWK7Drgg/wA6vxz45cM58sGSPMWYVFcUVtNJpuceEC5spoyMnSXT+8niH8x96ithcf0J33jdXTfBznTj9CD9q+gnIwc7DG5PkPM/SobylyPNfyypCQqRasyH5dQ+QAjzY46dBk1ztZ7MlL4nT0NyTj6pn1XZMxjQt8xVdWPXG/717VrOW451tYVucd+qASFTkEjbOfMkYJ981s65x0wooooAoopU5h7Rra0n7grLLKF1MsKaio65P23oBropd4Bz9ZXjaIZgX/IwKt9MHqfpTDmgFXnfjskT2lvFIIWu5SnekA6Qq6sKD4S7HCjO2aS7284pfQXFtBNDJEkvdG5ddDSD/iKAAR4DsWAGfKnDtVhiPDJ2lQOUAMW5BWQnTGwI3BDGuvL3CBa2sMKj5EGfdj4nP1LEmoydG7FBTdMR+e3j4bwmO07tZBKvctJpCjUACZDgbuT0+hyalKTq1g66ULJOjK5+fS6spQeoyoJznHljNXbtAnkhgS6jjimFu2Zo5EDaon8EgBPynGN/T941xSSOzuLiGNI5be6jVoTKGzHHIBIjDSch1zj/AKfekeBmVSFuMDNWv/Z84qrvfIqCMMUlVFJKqPEpAJ39KjfEeGtBKY2YNsrK65w6sAyuMgHBBzuBVP8A9nJP61dZ6iJcH6tv/kKkaS+UUUUAUUUUAUUUUAUUUUAUUUUAUUUUAUGiigMS64ZHIMFR9RsaS+ZOWL1HWW0dJUQeKBgAz7no3rj6b0/0VsjlnFUmapYccnbRDeDRzcYaRZZlt44jpltkz3vXHiyOmds7gHyzVS5e4HHCixxII406AeZ8yT5k+ZO9a/jXZzHNeJexSvbzgjvCgGJFGMgj1K+EnfbGQcCm5EAGBUJuU3cmb8fTjh0xVHaiiisEQooooANS3j/C77h15c3ltEl1BcYaVd+8TT5AjfA9gR022zVRNIXH+0C4a5ktOHW4nlix3sjnEcZ9DuN/Lr1BwDihlXexp5ra14zbd9bnurmMjS/SSJxuFfHVT6+m4wQRTJ2ec4tdI9vcjReW/hmU/ix0ceoO2423B86m6yXnDeI/GXcMcdvOdE7W+8Yz+IjqG1eLfr4sdaaOdIjbtFxW3wXtwO9A/wCNC2B1/s6sg+h9qjdM3SXUr7oeuauCR3Vs8czuiDDlkOCNHiB6HPTpioRe8+4vYvgzdNiRQ8k8zMZ8nGDGPAoOdtq+gOGcQS6t45oydEyBlPQgMP2IqHcL5Wh4dxfRf6idZltbhmwjn/mZHzAnrkYbY7EVJmqPJR+deGyz2NzDCAZJF0KC2PxDVufbNR7tI5RktxHOWJVBHa6WTTjREu4YnDoTqwwxvmq9xznS1tDpllzIcYjjBdznpsOmffFaC95kvLpcQ2MaJ1DXmD9+7/1qOOEpf8Ub9RPHHeUqI7f3j3wgSO3Z5o41iZoyzmQKNKErjCkLtkVZOwvk24sxcS3MTRGQIqBsZIGSTjqPvWJbcuXZXS960K/+HaRrEn/lAJ+9Zt3Y3qRRrbX0yvEWKh8EPqOdLbb79M5xn9Lf6XLV0cx6vFdJ/Qq9FIvInaIbmRrS7XubuPy6LJjfK++N8em49nqq3BZTsKKKKGQooooAooooAooooAooooAooooAooooAooooAooooAooooANQ/g38QF5xGCx+G0pcs0ksoO7NsqD1IAPl61cDUhi4ivC+K30d0THDdsJ4pSCVzvqBO/rjPkV96w+CcK6lZsuE8avROttfWqsJAdM8I1RNgZw4OdPTzx5bUx8SsRNDLE3SSNkP8A1KQP5VOuE9oUx4jqlJFhdO8VuzABQUwAwPXc9c/mHpVIvbtIY3klYIiKWdj5AdT/APvWtb5LmNpp7i32ScbFvwg/Ft3QtZHjZpARgbMAPXdiAB7Vp+Lc9R8UlEJit0s921XRxJL5ZjGoFB/az/pSdzrzhJdjv5togSLS3PQ/86T1IH77dOuJyBya17Ibq6y0Qbo3WRh5f3V8/wBPWrsMT6kmue3p6nHyZo9MnF7La/X0/PsVi34fEjF0jQO2NTAbnAAG/XoAKya4ArmuyklwcNtvdhWu5g734aUwNolClkJAPTcjfbcAjPvWxrpIMg/SjVqgnTsQbp2vLOHiUPgurfdinnoPiH2+YD0yKs/KfHhe2kNwBjWviA8mGzD6ZBqF8k8yxW3D5UbxP3rqkQ3ZtQA+y56n/wDlV3sr4LLa8NijmGlyWfSeqhjkA++PL3rjZ6fS+7W53NPa6o9k9huoooquWQooooAooooAooooAooooAooooAooooAooooAooooAooooArGv8AhsUy6ZY0kX0dQR+9ZNFAaHmTku3vbb4eRAqLvGUAHdkdCvl7EedK0/ZZO1i1q968oaZXJcE+BBtDnUSBkKfTbpVHooCHc5djV0x7yJ0lACroGQVA64B2IHX1NNfD7BYIkiQYWNQo+3mfcnJPuaoppN4r/vn+tdLSzc5ycuWcrV41jhGMeFtRi0UUV0TnBXlczBEZj0VST9AMmvWvC+/3Un9xv+01hhGu7D+VIfhPi3jVpZJHKMd9KjwjAOwOc71VBSz2af8Asu1/uH/uamevnT6YKKKKAKKKKAK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 descr="discussion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897295"/>
            <a:ext cx="8684683" cy="5960705"/>
          </a:xfrm>
          <a:prstGeom prst="rect">
            <a:avLst/>
          </a:prstGeom>
        </p:spPr>
      </p:pic>
      <p:pic>
        <p:nvPicPr>
          <p:cNvPr id="7" name="Afbeelding 6" descr="discussi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035667"/>
            <a:ext cx="8820472" cy="582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21380" y="2143016"/>
            <a:ext cx="646298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Reframing</a:t>
            </a:r>
            <a:endParaRPr lang="nl-NL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555776" y="188640"/>
            <a:ext cx="1564005" cy="14055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5576" y="1628800"/>
            <a:ext cx="4968553" cy="15121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Third Position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Dissociated of yourself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and from the other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Also called: the meta position,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observer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 helicopter view.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448155" y="4664596"/>
            <a:ext cx="1564005" cy="135669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95936" y="6060938"/>
            <a:ext cx="2808312" cy="80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Second Position</a:t>
            </a: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Associated in the other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415707" y="4661153"/>
            <a:ext cx="1564005" cy="1288127"/>
          </a:xfrm>
          <a:prstGeom prst="ellipse">
            <a:avLst/>
          </a:prstGeom>
          <a:solidFill>
            <a:srgbClr val="F75447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0" y="6010108"/>
            <a:ext cx="2411760" cy="8032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First Position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Associated in your self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314402" y="265872"/>
            <a:ext cx="2578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Three </a:t>
            </a:r>
          </a:p>
          <a:p>
            <a:r>
              <a:rPr lang="en-US" sz="4000" b="1" dirty="0"/>
              <a:t>Perceptual </a:t>
            </a:r>
          </a:p>
          <a:p>
            <a:r>
              <a:rPr lang="en-US" sz="4000" b="1" dirty="0"/>
              <a:t>Positions</a:t>
            </a:r>
            <a:endParaRPr lang="nl-NL" b="1" dirty="0"/>
          </a:p>
        </p:txBody>
      </p:sp>
      <p:pic>
        <p:nvPicPr>
          <p:cNvPr id="45079" name="Afbeelding 7" descr="batesonB"/>
          <p:cNvPicPr>
            <a:picLocks noChangeAspect="1" noChangeArrowheads="1"/>
          </p:cNvPicPr>
          <p:nvPr/>
        </p:nvPicPr>
        <p:blipFill>
          <a:blip r:embed="rId2" cstate="screen">
            <a:lum bright="18000" contrast="30000"/>
            <a:grayscl/>
          </a:blip>
          <a:srcRect/>
          <a:stretch>
            <a:fillRect/>
          </a:stretch>
        </p:blipFill>
        <p:spPr bwMode="auto">
          <a:xfrm>
            <a:off x="7380312" y="2996952"/>
            <a:ext cx="1543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kstvak 24"/>
          <p:cNvSpPr txBox="1"/>
          <p:nvPr/>
        </p:nvSpPr>
        <p:spPr>
          <a:xfrm>
            <a:off x="7308304" y="5013176"/>
            <a:ext cx="180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Professor</a:t>
            </a:r>
          </a:p>
          <a:p>
            <a:r>
              <a:rPr lang="en-US" dirty="0"/>
              <a:t> Gregory Bateson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2" grpId="0" animBg="1"/>
      <p:bldP spid="45064" grpId="0" animBg="1"/>
      <p:bldP spid="45075" grpId="0" animBg="1"/>
      <p:bldP spid="45077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33265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Change on identity level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11760" y="2636912"/>
            <a:ext cx="5248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Just like me …………………………..</a:t>
            </a:r>
            <a:endParaRPr lang="nl-NL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619672" y="1916832"/>
            <a:ext cx="54329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1 </a:t>
            </a:r>
            <a:r>
              <a:rPr lang="en-US" sz="3600" b="1" dirty="0">
                <a:solidFill>
                  <a:srgbClr val="FF0000"/>
                </a:solidFill>
              </a:rPr>
              <a:t>unconscious incompetent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2 conscious competent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3 conscious competent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4 unconscious competent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763688" y="116632"/>
            <a:ext cx="5314563" cy="152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 smtClean="0">
                <a:solidFill>
                  <a:srgbClr val="0033CC"/>
                </a:solidFill>
              </a:rPr>
              <a:t>4 step learning:</a:t>
            </a:r>
            <a:endParaRPr lang="en-US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1331640" y="260648"/>
            <a:ext cx="595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Feelings in the 4 steps learning process</a:t>
            </a:r>
            <a:endParaRPr lang="nl-NL" b="1" dirty="0"/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764704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877272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time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151717" y="2099511"/>
            <a:ext cx="330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>
                <a:solidFill>
                  <a:srgbClr val="FF0000"/>
                </a:solidFill>
              </a:rPr>
              <a:t>feelings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496" y="2825641"/>
            <a:ext cx="9286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If what I do doesn’t give the desired result,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then do something different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449" y="4553833"/>
            <a:ext cx="7015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If  I always do what I always did,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then I get what I always got.</a:t>
            </a:r>
            <a:endParaRPr lang="nl-NL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87824" y="5949280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From one judgment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4869160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back to the observation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39952" y="2924944"/>
            <a:ext cx="29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to many different possibilities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680834" y="1340768"/>
            <a:ext cx="335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Creates more success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492907" y="3347700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55576" y="116632"/>
            <a:ext cx="7823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Why going back to the observation?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44008" y="3645024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788024" y="3861048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3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004048" y="4149080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4</a:t>
            </a:r>
          </a:p>
        </p:txBody>
      </p:sp>
      <p:sp>
        <p:nvSpPr>
          <p:cNvPr id="13" name="PIJL-OMHOOG 12"/>
          <p:cNvSpPr/>
          <p:nvPr/>
        </p:nvSpPr>
        <p:spPr>
          <a:xfrm rot="18529301">
            <a:off x="2411760" y="5373216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HOOG 13"/>
          <p:cNvSpPr/>
          <p:nvPr/>
        </p:nvSpPr>
        <p:spPr>
          <a:xfrm rot="3094207">
            <a:off x="3089351" y="3048303"/>
            <a:ext cx="576064" cy="18449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HOOG 14"/>
          <p:cNvSpPr/>
          <p:nvPr/>
        </p:nvSpPr>
        <p:spPr>
          <a:xfrm rot="3094207">
            <a:off x="5358148" y="1975571"/>
            <a:ext cx="576064" cy="998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Afbeelding 7" descr="anchor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6660232" y="188640"/>
            <a:ext cx="2047875" cy="239871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-55327"/>
            <a:ext cx="532859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6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6600" b="1" i="0" u="none" strike="noStrike" cap="none" normalizeH="0" baseline="0" dirty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nchoring</a:t>
            </a:r>
            <a:endParaRPr kumimoji="0" lang="nl-NL" sz="2000" b="0" i="0" u="none" strike="noStrike" cap="none" normalizeH="0" baseline="0" dirty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624" y="2564904"/>
            <a:ext cx="4176464" cy="4293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MOTIVATION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HUMOUR / LAUGHING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ENERGY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LOVE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POWER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nl-NL" sz="2400" b="1" i="0" u="none" strike="noStrike" cap="none" normalizeH="0" baseline="0" dirty="0">
              <a:solidFill>
                <a:srgbClr val="0033C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400" b="1" i="0" u="none" strike="noStrike" cap="none" normalizeH="0" baseline="0" dirty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 SELFCONFEDENCE</a:t>
            </a:r>
            <a:endParaRPr kumimoji="0" lang="nl-NL" sz="2400" b="0" i="0" u="none" strike="noStrike" cap="none" normalizeH="0" baseline="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187624" y="184482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Resources: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3568" y="1193994"/>
            <a:ext cx="53285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Anchor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Any stimulus that is associated with a specific response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en-GB" dirty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The short way to your resources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nimBg="1"/>
      <p:bldP spid="6" grpId="0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987378"/>
            <a:ext cx="3922970" cy="38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7"/>
          <p:cNvGrpSpPr/>
          <p:nvPr/>
        </p:nvGrpSpPr>
        <p:grpSpPr>
          <a:xfrm>
            <a:off x="2267744" y="1584970"/>
            <a:ext cx="3540125" cy="2564110"/>
            <a:chOff x="5603875" y="1412776"/>
            <a:chExt cx="3540125" cy="2564110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5603875" y="1412776"/>
              <a:ext cx="3540125" cy="1368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3600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Knuckels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1       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nl-NL" sz="28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nl-NL" sz="32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        </a:t>
              </a:r>
              <a:r>
                <a:rPr kumimoji="0" lang="nl-NL" sz="28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3       4</a:t>
              </a:r>
              <a:endParaRPr kumimoji="0" lang="nl-NL" sz="4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6804248" y="2492896"/>
              <a:ext cx="165100" cy="890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7524328" y="2636912"/>
              <a:ext cx="1588" cy="1012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5940152" y="2420888"/>
              <a:ext cx="258763" cy="736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>
              <a:off x="8028384" y="2852936"/>
              <a:ext cx="188913" cy="11239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" name="Tekstvak 9"/>
          <p:cNvSpPr txBox="1"/>
          <p:nvPr/>
        </p:nvSpPr>
        <p:spPr>
          <a:xfrm>
            <a:off x="6732240" y="3140968"/>
            <a:ext cx="1128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1 = UPS</a:t>
            </a:r>
          </a:p>
          <a:p>
            <a:r>
              <a:rPr lang="en-US" sz="2400" dirty="0">
                <a:solidFill>
                  <a:srgbClr val="0033CC"/>
                </a:solidFill>
              </a:rPr>
              <a:t>2 = IS1</a:t>
            </a:r>
          </a:p>
          <a:p>
            <a:r>
              <a:rPr lang="en-US" sz="2400" dirty="0">
                <a:solidFill>
                  <a:srgbClr val="0033CC"/>
                </a:solidFill>
              </a:rPr>
              <a:t>3 = IS2</a:t>
            </a:r>
          </a:p>
          <a:p>
            <a:r>
              <a:rPr lang="en-US" sz="2400" dirty="0">
                <a:solidFill>
                  <a:srgbClr val="0033CC"/>
                </a:solidFill>
              </a:rPr>
              <a:t>4 = DFS</a:t>
            </a:r>
            <a:endParaRPr lang="nl-NL" sz="2400" dirty="0">
              <a:solidFill>
                <a:srgbClr val="0033CC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07704" y="0"/>
            <a:ext cx="515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Chaining Anchoring</a:t>
            </a:r>
            <a:endParaRPr lang="nl-NL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Listening skills: One speaks……. </a:t>
            </a:r>
            <a:br>
              <a:rPr lang="en-US" b="1" dirty="0">
                <a:solidFill>
                  <a:srgbClr val="0033CC"/>
                </a:solidFill>
              </a:rPr>
            </a:br>
            <a:r>
              <a:rPr lang="en-US" b="1" dirty="0">
                <a:solidFill>
                  <a:srgbClr val="0033CC"/>
                </a:solidFill>
              </a:rPr>
              <a:t>the other listens only.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s://encrypted-tbn2.gstatic.com/images?q=tbn:ANd9GcTse7fUj8hhNhiMRQPR4_xttOXlV9QBDvV1X6CjJzQ6yWtFXVcsM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8" y="2331678"/>
            <a:ext cx="9138582" cy="452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539552" y="0"/>
            <a:ext cx="4248664" cy="9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49263" algn="l"/>
              </a:tabLst>
            </a:pPr>
            <a:r>
              <a:rPr lang="en-GB" sz="4000" b="1" dirty="0" bmk="">
                <a:solidFill>
                  <a:srgbClr val="0070C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 s</a:t>
            </a:r>
            <a:r>
              <a:rPr kumimoji="0" lang="en-GB" sz="4000" b="1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et an anchor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49263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4708" y="1"/>
            <a:ext cx="8045724" cy="5085184"/>
            <a:chOff x="767" y="835"/>
            <a:chExt cx="9802" cy="8738"/>
          </a:xfrm>
        </p:grpSpPr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>
              <a:off x="4684" y="3276"/>
              <a:ext cx="1620" cy="0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/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67" y="835"/>
              <a:ext cx="9802" cy="8738"/>
              <a:chOff x="767" y="949"/>
              <a:chExt cx="9802" cy="8738"/>
            </a:xfrm>
          </p:grpSpPr>
          <p:sp>
            <p:nvSpPr>
              <p:cNvPr id="79888" name="Line 16"/>
              <p:cNvSpPr>
                <a:spLocks noChangeShapeType="1"/>
              </p:cNvSpPr>
              <p:nvPr/>
            </p:nvSpPr>
            <p:spPr bwMode="auto">
              <a:xfrm flipH="1">
                <a:off x="4664" y="7047"/>
                <a:ext cx="19" cy="1924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7" name="Line 15"/>
              <p:cNvSpPr>
                <a:spLocks noChangeShapeType="1"/>
              </p:cNvSpPr>
              <p:nvPr/>
            </p:nvSpPr>
            <p:spPr bwMode="auto">
              <a:xfrm>
                <a:off x="6212" y="4455"/>
                <a:ext cx="51" cy="4501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6" name="Freeform 14"/>
              <p:cNvSpPr>
                <a:spLocks/>
              </p:cNvSpPr>
              <p:nvPr/>
            </p:nvSpPr>
            <p:spPr bwMode="auto">
              <a:xfrm>
                <a:off x="1984" y="4427"/>
                <a:ext cx="8585" cy="4578"/>
              </a:xfrm>
              <a:custGeom>
                <a:avLst/>
                <a:gdLst/>
                <a:ahLst/>
                <a:cxnLst>
                  <a:cxn ang="0">
                    <a:pos x="0" y="1140"/>
                  </a:cxn>
                  <a:cxn ang="0">
                    <a:pos x="720" y="780"/>
                  </a:cxn>
                  <a:cxn ang="0">
                    <a:pos x="1080" y="240"/>
                  </a:cxn>
                  <a:cxn ang="0">
                    <a:pos x="1260" y="60"/>
                  </a:cxn>
                  <a:cxn ang="0">
                    <a:pos x="1440" y="60"/>
                  </a:cxn>
                  <a:cxn ang="0">
                    <a:pos x="1800" y="420"/>
                  </a:cxn>
                  <a:cxn ang="0">
                    <a:pos x="1980" y="600"/>
                  </a:cxn>
                  <a:cxn ang="0">
                    <a:pos x="2340" y="780"/>
                  </a:cxn>
                  <a:cxn ang="0">
                    <a:pos x="2700" y="1140"/>
                  </a:cxn>
                </a:cxnLst>
                <a:rect l="0" t="0" r="r" b="b"/>
                <a:pathLst>
                  <a:path w="2700" h="1140">
                    <a:moveTo>
                      <a:pt x="0" y="1140"/>
                    </a:moveTo>
                    <a:cubicBezTo>
                      <a:pt x="270" y="1035"/>
                      <a:pt x="540" y="930"/>
                      <a:pt x="720" y="780"/>
                    </a:cubicBezTo>
                    <a:cubicBezTo>
                      <a:pt x="900" y="630"/>
                      <a:pt x="990" y="360"/>
                      <a:pt x="1080" y="240"/>
                    </a:cubicBezTo>
                    <a:cubicBezTo>
                      <a:pt x="1170" y="120"/>
                      <a:pt x="1200" y="90"/>
                      <a:pt x="1260" y="60"/>
                    </a:cubicBezTo>
                    <a:cubicBezTo>
                      <a:pt x="1320" y="30"/>
                      <a:pt x="1350" y="0"/>
                      <a:pt x="1440" y="60"/>
                    </a:cubicBezTo>
                    <a:cubicBezTo>
                      <a:pt x="1530" y="120"/>
                      <a:pt x="1710" y="330"/>
                      <a:pt x="1800" y="420"/>
                    </a:cubicBezTo>
                    <a:cubicBezTo>
                      <a:pt x="1890" y="510"/>
                      <a:pt x="1890" y="540"/>
                      <a:pt x="1980" y="600"/>
                    </a:cubicBezTo>
                    <a:cubicBezTo>
                      <a:pt x="2070" y="660"/>
                      <a:pt x="2220" y="690"/>
                      <a:pt x="2340" y="780"/>
                    </a:cubicBezTo>
                    <a:cubicBezTo>
                      <a:pt x="2460" y="870"/>
                      <a:pt x="2640" y="1080"/>
                      <a:pt x="2700" y="114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5" name="Line 13"/>
              <p:cNvSpPr>
                <a:spLocks noChangeShapeType="1"/>
              </p:cNvSpPr>
              <p:nvPr/>
            </p:nvSpPr>
            <p:spPr bwMode="auto">
              <a:xfrm flipH="1">
                <a:off x="4683" y="3459"/>
                <a:ext cx="1" cy="3562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4" name="Line 12"/>
              <p:cNvSpPr>
                <a:spLocks noChangeShapeType="1"/>
              </p:cNvSpPr>
              <p:nvPr/>
            </p:nvSpPr>
            <p:spPr bwMode="auto">
              <a:xfrm>
                <a:off x="6183" y="3459"/>
                <a:ext cx="1" cy="1057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3" name="Text Box 11"/>
              <p:cNvSpPr txBox="1">
                <a:spLocks noChangeArrowheads="1"/>
              </p:cNvSpPr>
              <p:nvPr/>
            </p:nvSpPr>
            <p:spPr bwMode="auto">
              <a:xfrm>
                <a:off x="767" y="3849"/>
                <a:ext cx="402" cy="24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intensity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82" name="Text Box 10"/>
              <p:cNvSpPr txBox="1">
                <a:spLocks noChangeArrowheads="1"/>
              </p:cNvSpPr>
              <p:nvPr/>
            </p:nvSpPr>
            <p:spPr bwMode="auto">
              <a:xfrm>
                <a:off x="3217" y="2799"/>
                <a:ext cx="1467" cy="5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start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81" name="Text Box 9"/>
              <p:cNvSpPr txBox="1">
                <a:spLocks noChangeArrowheads="1"/>
              </p:cNvSpPr>
              <p:nvPr/>
            </p:nvSpPr>
            <p:spPr bwMode="auto">
              <a:xfrm>
                <a:off x="6304" y="2768"/>
                <a:ext cx="1060" cy="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end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80" name="Text Box 8"/>
              <p:cNvSpPr txBox="1">
                <a:spLocks noChangeArrowheads="1"/>
              </p:cNvSpPr>
              <p:nvPr/>
            </p:nvSpPr>
            <p:spPr bwMode="auto">
              <a:xfrm>
                <a:off x="6180" y="949"/>
                <a:ext cx="3444" cy="1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Anchoring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79" name="Line 7"/>
              <p:cNvSpPr>
                <a:spLocks noChangeShapeType="1"/>
              </p:cNvSpPr>
              <p:nvPr/>
            </p:nvSpPr>
            <p:spPr bwMode="auto">
              <a:xfrm>
                <a:off x="5223" y="2768"/>
                <a:ext cx="1" cy="508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78" name="Text Box 6"/>
              <p:cNvSpPr txBox="1">
                <a:spLocks noChangeArrowheads="1"/>
              </p:cNvSpPr>
              <p:nvPr/>
            </p:nvSpPr>
            <p:spPr bwMode="auto">
              <a:xfrm>
                <a:off x="8172" y="9254"/>
                <a:ext cx="1552" cy="4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time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77" name="Text Box 5"/>
              <p:cNvSpPr txBox="1">
                <a:spLocks noChangeArrowheads="1"/>
              </p:cNvSpPr>
              <p:nvPr/>
            </p:nvSpPr>
            <p:spPr bwMode="auto">
              <a:xfrm>
                <a:off x="7744" y="5568"/>
                <a:ext cx="1620" cy="6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feelings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76" name="Line 4"/>
              <p:cNvSpPr>
                <a:spLocks noChangeShapeType="1"/>
              </p:cNvSpPr>
              <p:nvPr/>
            </p:nvSpPr>
            <p:spPr bwMode="auto">
              <a:xfrm>
                <a:off x="1552" y="9005"/>
                <a:ext cx="9017" cy="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75" name="Line 3"/>
              <p:cNvSpPr>
                <a:spLocks noChangeShapeType="1"/>
              </p:cNvSpPr>
              <p:nvPr/>
            </p:nvSpPr>
            <p:spPr bwMode="auto">
              <a:xfrm>
                <a:off x="1624" y="2703"/>
                <a:ext cx="0" cy="63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</p:grpSp>
      </p:grp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611560" y="4939571"/>
            <a:ext cx="8100392" cy="18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38" algn="l"/>
                <a:tab pos="215900" algn="l"/>
              </a:tabLst>
            </a:pPr>
            <a:r>
              <a:rPr kumimoji="0" lang="en-GB" b="1" i="0" u="none" strike="noStrike" cap="none" normalizeH="0" baseline="0" dirty="0" bmk="_Toc31882786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 keys to anchoring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make anchors working properly, they have to meet four criteria. We call these the four keys to anchoring: 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</a:t>
            </a: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intensity 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of the experience - must be totally associated; see, hear, feel it as it was;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</a:t>
            </a: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timing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of the anchor (see graphic above);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</a:t>
            </a: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unique properties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of the stimulus (don’t take the inside of your hand, but take the touch of a knuckle or step in a circle);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Repeating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of the stimulus (the incentive must be able to be repeated).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827584" y="4226534"/>
            <a:ext cx="7560840" cy="250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3025" algn="l"/>
                <a:tab pos="215900" algn="l"/>
              </a:tabLst>
            </a:pPr>
            <a:r>
              <a:rPr kumimoji="0" lang="en-GB" sz="1400" b="1" i="0" u="none" strike="noStrike" cap="none" normalizeH="0" baseline="0" dirty="0" bmk="_Toc31882786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four steps to anchoring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Remember a vivid positive experience from the past with one valuable resource as: Motivation; humour / laughing; energy; love; power; self confidence.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Step in the circle of excellence at the highest point (see graphic below). Repeat this several times.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Change your state (break state).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	Repeat with the same or different resources with different memories.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	Set the anchor in action to perform the test.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0692" y="1"/>
            <a:ext cx="8045724" cy="4221088"/>
            <a:chOff x="767" y="835"/>
            <a:chExt cx="9802" cy="8738"/>
          </a:xfrm>
        </p:grpSpPr>
        <p:sp>
          <p:nvSpPr>
            <p:cNvPr id="4" name="Line 17"/>
            <p:cNvSpPr>
              <a:spLocks noChangeShapeType="1"/>
            </p:cNvSpPr>
            <p:nvPr/>
          </p:nvSpPr>
          <p:spPr bwMode="auto">
            <a:xfrm>
              <a:off x="4684" y="3276"/>
              <a:ext cx="1620" cy="0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67" y="835"/>
              <a:ext cx="9802" cy="8738"/>
              <a:chOff x="767" y="949"/>
              <a:chExt cx="9802" cy="8738"/>
            </a:xfrm>
          </p:grpSpPr>
          <p:sp>
            <p:nvSpPr>
              <p:cNvPr id="6" name="Line 16"/>
              <p:cNvSpPr>
                <a:spLocks noChangeShapeType="1"/>
              </p:cNvSpPr>
              <p:nvPr/>
            </p:nvSpPr>
            <p:spPr bwMode="auto">
              <a:xfrm flipH="1">
                <a:off x="4664" y="7047"/>
                <a:ext cx="19" cy="1924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6212" y="4455"/>
                <a:ext cx="51" cy="4501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auto">
              <a:xfrm>
                <a:off x="1984" y="4427"/>
                <a:ext cx="8585" cy="4578"/>
              </a:xfrm>
              <a:custGeom>
                <a:avLst/>
                <a:gdLst/>
                <a:ahLst/>
                <a:cxnLst>
                  <a:cxn ang="0">
                    <a:pos x="0" y="1140"/>
                  </a:cxn>
                  <a:cxn ang="0">
                    <a:pos x="720" y="780"/>
                  </a:cxn>
                  <a:cxn ang="0">
                    <a:pos x="1080" y="240"/>
                  </a:cxn>
                  <a:cxn ang="0">
                    <a:pos x="1260" y="60"/>
                  </a:cxn>
                  <a:cxn ang="0">
                    <a:pos x="1440" y="60"/>
                  </a:cxn>
                  <a:cxn ang="0">
                    <a:pos x="1800" y="420"/>
                  </a:cxn>
                  <a:cxn ang="0">
                    <a:pos x="1980" y="600"/>
                  </a:cxn>
                  <a:cxn ang="0">
                    <a:pos x="2340" y="780"/>
                  </a:cxn>
                  <a:cxn ang="0">
                    <a:pos x="2700" y="1140"/>
                  </a:cxn>
                </a:cxnLst>
                <a:rect l="0" t="0" r="r" b="b"/>
                <a:pathLst>
                  <a:path w="2700" h="1140">
                    <a:moveTo>
                      <a:pt x="0" y="1140"/>
                    </a:moveTo>
                    <a:cubicBezTo>
                      <a:pt x="270" y="1035"/>
                      <a:pt x="540" y="930"/>
                      <a:pt x="720" y="780"/>
                    </a:cubicBezTo>
                    <a:cubicBezTo>
                      <a:pt x="900" y="630"/>
                      <a:pt x="990" y="360"/>
                      <a:pt x="1080" y="240"/>
                    </a:cubicBezTo>
                    <a:cubicBezTo>
                      <a:pt x="1170" y="120"/>
                      <a:pt x="1200" y="90"/>
                      <a:pt x="1260" y="60"/>
                    </a:cubicBezTo>
                    <a:cubicBezTo>
                      <a:pt x="1320" y="30"/>
                      <a:pt x="1350" y="0"/>
                      <a:pt x="1440" y="60"/>
                    </a:cubicBezTo>
                    <a:cubicBezTo>
                      <a:pt x="1530" y="120"/>
                      <a:pt x="1710" y="330"/>
                      <a:pt x="1800" y="420"/>
                    </a:cubicBezTo>
                    <a:cubicBezTo>
                      <a:pt x="1890" y="510"/>
                      <a:pt x="1890" y="540"/>
                      <a:pt x="1980" y="600"/>
                    </a:cubicBezTo>
                    <a:cubicBezTo>
                      <a:pt x="2070" y="660"/>
                      <a:pt x="2220" y="690"/>
                      <a:pt x="2340" y="780"/>
                    </a:cubicBezTo>
                    <a:cubicBezTo>
                      <a:pt x="2460" y="870"/>
                      <a:pt x="2640" y="1080"/>
                      <a:pt x="2700" y="114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 flipH="1">
                <a:off x="4683" y="3459"/>
                <a:ext cx="1" cy="3562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6183" y="3459"/>
                <a:ext cx="1" cy="1057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767" y="3849"/>
                <a:ext cx="402" cy="24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intensity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3217" y="2799"/>
                <a:ext cx="1467" cy="5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start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6304" y="2768"/>
                <a:ext cx="1060" cy="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end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180" y="949"/>
                <a:ext cx="3444" cy="1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3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Anchoring</a:t>
                </a:r>
                <a:endParaRPr kumimoji="0" lang="nl-N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5223" y="2768"/>
                <a:ext cx="1" cy="508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8172" y="9254"/>
                <a:ext cx="1552" cy="4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time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7744" y="5568"/>
                <a:ext cx="1620" cy="6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feelings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1552" y="9005"/>
                <a:ext cx="9017" cy="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3"/>
              <p:cNvSpPr>
                <a:spLocks noChangeShapeType="1"/>
              </p:cNvSpPr>
              <p:nvPr/>
            </p:nvSpPr>
            <p:spPr bwMode="auto">
              <a:xfrm>
                <a:off x="1624" y="2703"/>
                <a:ext cx="0" cy="63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8"/>
          <p:cNvPicPr>
            <a:picLocks noChangeAspect="1" noChangeArrowheads="1"/>
          </p:cNvPicPr>
          <p:nvPr/>
        </p:nvPicPr>
        <p:blipFill>
          <a:blip r:embed="rId2" cstate="screen"/>
          <a:srcRect r="2492"/>
          <a:stretch>
            <a:fillRect/>
          </a:stretch>
        </p:blipFill>
        <p:spPr bwMode="auto">
          <a:xfrm>
            <a:off x="0" y="1412776"/>
            <a:ext cx="8140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907704" y="836712"/>
            <a:ext cx="40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Disney strategy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23528" y="2204864"/>
            <a:ext cx="164038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dreamer</a:t>
            </a:r>
            <a:endParaRPr lang="nl-NL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323424" y="2192288"/>
            <a:ext cx="14401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coach</a:t>
            </a:r>
            <a:endParaRPr lang="nl-NL" sz="32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491880" y="4149080"/>
            <a:ext cx="129614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doer</a:t>
            </a:r>
            <a:endParaRPr lang="nl-NL" sz="3200" b="1" dirty="0"/>
          </a:p>
        </p:txBody>
      </p:sp>
      <p:sp>
        <p:nvSpPr>
          <p:cNvPr id="7" name="Ovaal 6"/>
          <p:cNvSpPr/>
          <p:nvPr/>
        </p:nvSpPr>
        <p:spPr>
          <a:xfrm>
            <a:off x="611560" y="3861048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827584" y="4005064"/>
            <a:ext cx="360040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067944" y="5229200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4283968" y="6021288"/>
            <a:ext cx="360040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236296" y="3212976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956376" y="3933056"/>
            <a:ext cx="360040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screen">
            <a:lum bright="-30000"/>
            <a:grayscl/>
          </a:blip>
          <a:srcRect/>
          <a:stretch>
            <a:fillRect/>
          </a:stretch>
        </p:blipFill>
        <p:spPr bwMode="auto">
          <a:xfrm>
            <a:off x="35496" y="1772816"/>
            <a:ext cx="5029892" cy="331236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7812360" y="3212976"/>
            <a:ext cx="901700" cy="5842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 rot="10800000" flipH="1" flipV="1">
            <a:off x="5122912" y="2348880"/>
            <a:ext cx="2185392" cy="24482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Changing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size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clearness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contrast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4" y="260648"/>
            <a:ext cx="7085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Changing Submodalities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29912" y="110558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Changing Submodalities</a:t>
            </a:r>
            <a:endParaRPr lang="nl-NL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539552" y="0"/>
            <a:ext cx="40324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3492624"/>
            <a:ext cx="6858000" cy="33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lum bright="30000"/>
          </a:blip>
          <a:srcRect/>
          <a:stretch>
            <a:fillRect/>
          </a:stretch>
        </p:blipFill>
        <p:spPr bwMode="auto">
          <a:xfrm>
            <a:off x="1187624" y="4293096"/>
            <a:ext cx="1512168" cy="127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11"/>
          <p:cNvGrpSpPr/>
          <p:nvPr/>
        </p:nvGrpSpPr>
        <p:grpSpPr>
          <a:xfrm>
            <a:off x="4572000" y="0"/>
            <a:ext cx="2825552" cy="3356992"/>
            <a:chOff x="4572000" y="0"/>
            <a:chExt cx="2825552" cy="335699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72000" y="0"/>
              <a:ext cx="282555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lum bright="30000"/>
            </a:blip>
            <a:srcRect/>
            <a:stretch>
              <a:fillRect/>
            </a:stretch>
          </p:blipFill>
          <p:spPr bwMode="auto">
            <a:xfrm>
              <a:off x="5796136" y="836712"/>
              <a:ext cx="155057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794302"/>
            <a:ext cx="8750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UPS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33CC"/>
                </a:solidFill>
              </a:rPr>
              <a:t>= Undesired Present Situation</a:t>
            </a:r>
            <a:endParaRPr lang="nl-NL" sz="4800" dirty="0">
              <a:solidFill>
                <a:srgbClr val="0033CC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3441194"/>
            <a:ext cx="7774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DFS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33CC"/>
                </a:solidFill>
              </a:rPr>
              <a:t>= Desired Future Situation</a:t>
            </a:r>
            <a:endParaRPr lang="nl-NL" sz="4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1866" y="1264692"/>
            <a:ext cx="4832182" cy="2554545"/>
          </a:xfrm>
          <a:prstGeom prst="rect">
            <a:avLst/>
          </a:prstGeom>
          <a:solidFill>
            <a:srgbClr val="FF696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Step 1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Write a belief which you don’t want any more.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UPS</a:t>
            </a: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nl-NL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23928" y="4073004"/>
            <a:ext cx="4824536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Step 5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New belief which you want. 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DSF</a:t>
            </a: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nl-NL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5736" y="44624"/>
            <a:ext cx="5010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33CC"/>
                </a:solidFill>
              </a:rPr>
              <a:t>Swish pattern</a:t>
            </a:r>
            <a:endParaRPr lang="nl-NL" sz="6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OMHOOG en -OMLAAG 2"/>
          <p:cNvSpPr/>
          <p:nvPr/>
        </p:nvSpPr>
        <p:spPr>
          <a:xfrm>
            <a:off x="2483768" y="620688"/>
            <a:ext cx="5400600" cy="5544616"/>
          </a:xfrm>
          <a:prstGeom prst="upDownArrow">
            <a:avLst>
              <a:gd name="adj1" fmla="val 50000"/>
              <a:gd name="adj2" fmla="val 32448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Attitudes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Beliefs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Core </a:t>
            </a: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Meta</a:t>
            </a:r>
            <a:r>
              <a:rPr lang="nl-NL" sz="2400" b="1" dirty="0">
                <a:solidFill>
                  <a:srgbClr val="FF0000"/>
                </a:solidFill>
              </a:rPr>
              <a:t> Programmes</a:t>
            </a:r>
          </a:p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15816" y="44624"/>
            <a:ext cx="44644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033CC"/>
                </a:solidFill>
              </a:rPr>
              <a:t>Totally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r>
              <a:rPr lang="nl-NL" sz="3200" b="1" dirty="0" err="1">
                <a:solidFill>
                  <a:srgbClr val="0033CC"/>
                </a:solidFill>
              </a:rPr>
              <a:t>conscious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15816" y="6273225"/>
            <a:ext cx="446449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1"/>
                </a:solidFill>
              </a:rPr>
              <a:t>Totally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unconscious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9512" y="603845"/>
            <a:ext cx="2572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How are Values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organized in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our system?</a:t>
            </a:r>
            <a:endParaRPr lang="nl-NL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476672"/>
            <a:ext cx="6305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Sources of Values</a:t>
            </a:r>
            <a:endParaRPr lang="nl-NL" sz="66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80" y="1988840"/>
            <a:ext cx="1514325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Family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Religion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Sport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School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716016" y="1988840"/>
            <a:ext cx="3381503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Health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Living environment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Economy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Media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Nature</a:t>
            </a:r>
            <a:endParaRPr lang="nl-NL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19672" y="404664"/>
            <a:ext cx="561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33CC"/>
                </a:solidFill>
              </a:rPr>
              <a:t>Healing metaphors</a:t>
            </a:r>
            <a:endParaRPr lang="nl-NL" sz="5400" b="1" dirty="0">
              <a:solidFill>
                <a:srgbClr val="0033CC"/>
              </a:solidFill>
            </a:endParaRPr>
          </a:p>
        </p:txBody>
      </p:sp>
      <p:sp>
        <p:nvSpPr>
          <p:cNvPr id="2050" name="AutoShape 2" descr="http://2.bp.blogspot.com/-ic0_-ZgcENo/T1T0SEQ6zlI/AAAAAAAAACE/xZzF1C_LNQw/s1600/aladin+%2526+jasm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http://2.bp.blogspot.com/-ic0_-ZgcENo/T1T0SEQ6zlI/AAAAAAAAACE/xZzF1C_LNQw/s1600/aladin+%2526+jasm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aladin &amp; jasmin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961456"/>
            <a:ext cx="792088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pic>
        <p:nvPicPr>
          <p:cNvPr id="4" name="Picture 4" descr="80520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552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kstvak 4"/>
          <p:cNvSpPr txBox="1">
            <a:spLocks noChangeArrowheads="1"/>
          </p:cNvSpPr>
          <p:nvPr/>
        </p:nvSpPr>
        <p:spPr bwMode="auto">
          <a:xfrm>
            <a:off x="-240314" y="-34764"/>
            <a:ext cx="9109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alibri" pitchFamily="34" charset="0"/>
              </a:rPr>
              <a:t>Recognise the unlimited powers in your thoughts </a:t>
            </a:r>
          </a:p>
        </p:txBody>
      </p:sp>
      <p:sp>
        <p:nvSpPr>
          <p:cNvPr id="5127" name="Tekstvak 6"/>
          <p:cNvSpPr txBox="1">
            <a:spLocks noChangeArrowheads="1"/>
          </p:cNvSpPr>
          <p:nvPr/>
        </p:nvSpPr>
        <p:spPr bwMode="auto">
          <a:xfrm rot="20629543">
            <a:off x="6273374" y="4673760"/>
            <a:ext cx="21433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Empower your thoughts</a:t>
            </a:r>
          </a:p>
        </p:txBody>
      </p:sp>
      <p:sp>
        <p:nvSpPr>
          <p:cNvPr id="5128" name="Tekstvak 7"/>
          <p:cNvSpPr txBox="1">
            <a:spLocks noChangeArrowheads="1"/>
          </p:cNvSpPr>
          <p:nvPr/>
        </p:nvSpPr>
        <p:spPr bwMode="auto">
          <a:xfrm rot="786689">
            <a:off x="368965" y="1328286"/>
            <a:ext cx="2227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Change them</a:t>
            </a:r>
          </a:p>
        </p:txBody>
      </p:sp>
      <p:sp>
        <p:nvSpPr>
          <p:cNvPr id="5129" name="Tekstvak 8"/>
          <p:cNvSpPr txBox="1">
            <a:spLocks noChangeArrowheads="1"/>
          </p:cNvSpPr>
          <p:nvPr/>
        </p:nvSpPr>
        <p:spPr bwMode="auto">
          <a:xfrm rot="1696589">
            <a:off x="6665721" y="3129325"/>
            <a:ext cx="2227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Let them go</a:t>
            </a:r>
          </a:p>
        </p:txBody>
      </p:sp>
      <p:sp>
        <p:nvSpPr>
          <p:cNvPr id="5130" name="Tekstvak 9"/>
          <p:cNvSpPr txBox="1">
            <a:spLocks noChangeArrowheads="1"/>
          </p:cNvSpPr>
          <p:nvPr/>
        </p:nvSpPr>
        <p:spPr bwMode="auto">
          <a:xfrm rot="-766199">
            <a:off x="153066" y="2707540"/>
            <a:ext cx="2659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Accept them</a:t>
            </a:r>
          </a:p>
        </p:txBody>
      </p:sp>
      <p:sp>
        <p:nvSpPr>
          <p:cNvPr id="11" name="Tekstvak 9"/>
          <p:cNvSpPr txBox="1">
            <a:spLocks noChangeArrowheads="1"/>
          </p:cNvSpPr>
          <p:nvPr/>
        </p:nvSpPr>
        <p:spPr bwMode="auto">
          <a:xfrm rot="976875">
            <a:off x="6456364" y="1053720"/>
            <a:ext cx="2659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Observe them</a:t>
            </a:r>
          </a:p>
        </p:txBody>
      </p:sp>
      <p:sp>
        <p:nvSpPr>
          <p:cNvPr id="13" name="Tekstvak 9"/>
          <p:cNvSpPr txBox="1">
            <a:spLocks noChangeArrowheads="1"/>
          </p:cNvSpPr>
          <p:nvPr/>
        </p:nvSpPr>
        <p:spPr bwMode="auto">
          <a:xfrm rot="20769438">
            <a:off x="502539" y="4476074"/>
            <a:ext cx="23845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Anchor your thoughts</a:t>
            </a:r>
          </a:p>
        </p:txBody>
      </p:sp>
      <p:sp>
        <p:nvSpPr>
          <p:cNvPr id="14" name="Tekstvak 9"/>
          <p:cNvSpPr txBox="1">
            <a:spLocks noChangeArrowheads="1"/>
          </p:cNvSpPr>
          <p:nvPr/>
        </p:nvSpPr>
        <p:spPr bwMode="auto">
          <a:xfrm rot="20923768">
            <a:off x="6479325" y="1744192"/>
            <a:ext cx="22844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 err="1">
                <a:solidFill>
                  <a:schemeClr val="bg1"/>
                </a:solidFill>
                <a:latin typeface="Calibri" pitchFamily="34" charset="0"/>
              </a:rPr>
              <a:t>Reframe</a:t>
            </a:r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 them</a:t>
            </a:r>
          </a:p>
        </p:txBody>
      </p:sp>
    </p:spTree>
  </p:cSld>
  <p:clrMapOvr>
    <a:masterClrMapping/>
  </p:clrMapOvr>
  <p:transition advTm="16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28" grpId="0"/>
      <p:bldP spid="5129" grpId="0"/>
      <p:bldP spid="513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eop.nl/images/stories/commun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36" y="476672"/>
            <a:ext cx="4156364" cy="34563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The ‘incident’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7310" y="1115281"/>
            <a:ext cx="4968552" cy="3756075"/>
          </a:xfrm>
        </p:spPr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You have already experience in NLP!</a:t>
            </a:r>
          </a:p>
          <a:p>
            <a:r>
              <a:rPr lang="nl-NL" dirty="0">
                <a:solidFill>
                  <a:srgbClr val="0000FF"/>
                </a:solidFill>
              </a:rPr>
              <a:t>And you are ambitious, because you want to do this second level course!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Remember a recent situation in which you would have liked to communicate better. </a:t>
            </a:r>
          </a:p>
          <a:p>
            <a:r>
              <a:rPr lang="nl-NL" dirty="0">
                <a:solidFill>
                  <a:srgbClr val="0000FF"/>
                </a:solidFill>
              </a:rPr>
              <a:t>Do this individually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64088" y="90872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blabla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100392" y="836712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r>
              <a:rPr lang="nl-NL" dirty="0"/>
              <a:t>Your</a:t>
            </a:r>
            <a:r>
              <a:rPr lang="en-US" dirty="0"/>
              <a:t> </a:t>
            </a:r>
            <a:r>
              <a:rPr lang="en-US" sz="6000" b="1" dirty="0" err="1">
                <a:solidFill>
                  <a:srgbClr val="00B050"/>
                </a:solidFill>
              </a:rPr>
              <a:t>L</a:t>
            </a:r>
            <a:r>
              <a:rPr lang="nl-NL" sz="6000" b="1" dirty="0" err="1">
                <a:solidFill>
                  <a:srgbClr val="00B050"/>
                </a:solidFill>
              </a:rPr>
              <a:t>ife </a:t>
            </a:r>
            <a:r>
              <a:rPr lang="nl-NL" dirty="0" err="1"/>
              <a:t>areas</a:t>
            </a:r>
            <a:endParaRPr lang="nl-NL" dirty="0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27774" y="5499764"/>
            <a:ext cx="1497156" cy="7721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685643" y="5871806"/>
            <a:ext cx="1501707" cy="91736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584012" y="5878176"/>
            <a:ext cx="1497156" cy="7721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411089" y="6041263"/>
            <a:ext cx="1497156" cy="7721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116056" y="2578221"/>
            <a:ext cx="1365188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family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481244" y="2348880"/>
            <a:ext cx="1365188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71688" y="4406574"/>
            <a:ext cx="1638225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Health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119469" y="2348880"/>
            <a:ext cx="1638225" cy="132890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work/ main activity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846432" y="4319935"/>
            <a:ext cx="1365188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Spending money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50868" y="4090594"/>
            <a:ext cx="1774744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Free time/ relaxatio 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6621176" y="4319935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 energy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6894214" y="2578221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My perspective for the future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341312" y="2807561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Church/ mosque/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clubs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027319" y="3495583"/>
            <a:ext cx="1228669" cy="53130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hobby’s</a:t>
            </a: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5392507" y="5193977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Sports/ fitness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754282" y="5509957"/>
            <a:ext cx="1228669" cy="53130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Mobility 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1979537" y="5100967"/>
            <a:ext cx="1228669" cy="95431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Food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252575" y="3359253"/>
            <a:ext cx="1228669" cy="95431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Friends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5802063" y="3495583"/>
            <a:ext cx="1228669" cy="95431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Sleeping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autismezuidoostbrabant.nl/maintemplates/internet/images/levensgebi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2860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Your</a:t>
            </a:r>
            <a:r>
              <a:rPr lang="en-US" dirty="0"/>
              <a:t> </a:t>
            </a:r>
            <a:r>
              <a:rPr lang="en-US" sz="6600" b="1" dirty="0" smtClean="0">
                <a:solidFill>
                  <a:srgbClr val="00B050"/>
                </a:solidFill>
              </a:rPr>
              <a:t>Life</a:t>
            </a:r>
            <a:r>
              <a:rPr lang="nl-NL" sz="6600" b="1" dirty="0" smtClean="0">
                <a:solidFill>
                  <a:srgbClr val="00B050"/>
                </a:solidFill>
              </a:rPr>
              <a:t> </a:t>
            </a:r>
            <a:r>
              <a:rPr lang="nl-NL" dirty="0"/>
              <a:t>areas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4400783"/>
              </p:ext>
            </p:extLst>
          </p:nvPr>
        </p:nvGraphicFramePr>
        <p:xfrm>
          <a:off x="0" y="4193706"/>
          <a:ext cx="9144000" cy="2743470"/>
        </p:xfrm>
        <a:graphic>
          <a:graphicData uri="http://schemas.openxmlformats.org/drawingml/2006/table">
            <a:tbl>
              <a:tblPr/>
              <a:tblGrid>
                <a:gridCol w="6895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5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Times New Roman"/>
                        </a:rPr>
                        <a:t>Life area: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Actual rate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 smtClean="0">
                          <a:latin typeface="Times New Roman"/>
                          <a:ea typeface="Times New Roman"/>
                        </a:rPr>
                        <a:t>To </a:t>
                      </a:r>
                      <a:r>
                        <a:rPr lang="nl-NL" sz="1400" b="1" dirty="0" err="1" smtClean="0">
                          <a:latin typeface="Times New Roman"/>
                          <a:ea typeface="Times New Roman"/>
                        </a:rPr>
                        <a:t>improve</a:t>
                      </a:r>
                      <a:r>
                        <a:rPr lang="nl-NL" sz="1400" b="1" dirty="0" smtClean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nl-NL" sz="1400" b="1" dirty="0" err="1" smtClean="0">
                          <a:latin typeface="Times New Roman"/>
                          <a:ea typeface="Times New Roman"/>
                        </a:rPr>
                        <a:t>reduce</a:t>
                      </a:r>
                      <a:r>
                        <a:rPr lang="nl-NL" sz="1400" b="1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to which rate?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496" y="1912764"/>
            <a:ext cx="91085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w</a:t>
            </a: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hich area of your life are you fully satisfied?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which areas of your life you would like to have more satisfaction?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Choose some areas and indicate how satisfied you are and how much you would like to improve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2x 5 min. Work in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pairs.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123728" y="0"/>
            <a:ext cx="1015784" cy="58457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family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115616" y="548680"/>
            <a:ext cx="1368152" cy="50405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588224" y="0"/>
            <a:ext cx="1126673" cy="63690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Health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228184" y="548680"/>
            <a:ext cx="1753646" cy="8139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work/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main</a:t>
            </a:r>
            <a:r>
              <a:rPr kumimoji="0" lang="nl-N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activity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740352" y="1268760"/>
            <a:ext cx="1440160" cy="83829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Spending money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076056" y="1"/>
            <a:ext cx="1431269" cy="69269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Free time/ </a:t>
            </a:r>
            <a:r>
              <a:rPr lang="nl-NL" sz="1600" b="1" dirty="0" err="1" smtClean="0">
                <a:latin typeface="Calibri" pitchFamily="34" charset="0"/>
                <a:cs typeface="Arial" pitchFamily="34" charset="0"/>
              </a:rPr>
              <a:t>relaxation</a:t>
            </a: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 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" y="548681"/>
            <a:ext cx="1043608" cy="576064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My energy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740352" y="404664"/>
            <a:ext cx="1638225" cy="86409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My perspective for the future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2411761" y="548680"/>
            <a:ext cx="1152128" cy="792088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Church/ </a:t>
            </a:r>
            <a:r>
              <a:rPr lang="nl-NL" sz="1600" b="1" dirty="0" err="1" smtClean="0">
                <a:latin typeface="Calibri" pitchFamily="34" charset="0"/>
                <a:cs typeface="Arial" pitchFamily="34" charset="0"/>
              </a:rPr>
              <a:t>mosque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059832" y="0"/>
            <a:ext cx="1048737" cy="459298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hobby’s</a:t>
            </a: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788024" y="620688"/>
            <a:ext cx="1259632" cy="64807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Sports/ fitness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7956376" y="44624"/>
            <a:ext cx="1115616" cy="432048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Mobility 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5496" y="0"/>
            <a:ext cx="864096" cy="47667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Food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43609" y="0"/>
            <a:ext cx="1008111" cy="47667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Friends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3923929" y="0"/>
            <a:ext cx="1080119" cy="548680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Sleeping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3635896" y="620688"/>
            <a:ext cx="1080120" cy="576064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clubs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1168</Words>
  <Application>Microsoft Office PowerPoint</Application>
  <PresentationFormat>Diavoorstelling (4:3)</PresentationFormat>
  <Paragraphs>354</Paragraphs>
  <Slides>49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Office-thema</vt:lpstr>
      <vt:lpstr>to the NLP-course “Getting to know  your Unlimited Powers even better”</vt:lpstr>
      <vt:lpstr>Getting to know each other</vt:lpstr>
      <vt:lpstr>Good and New</vt:lpstr>
      <vt:lpstr>Listening skills: One speaks…….  the other listens only.</vt:lpstr>
      <vt:lpstr>Open Frame</vt:lpstr>
      <vt:lpstr>Dia 6</vt:lpstr>
      <vt:lpstr>The ‘incident’</vt:lpstr>
      <vt:lpstr>Your Life areas</vt:lpstr>
      <vt:lpstr>Your Life areas</vt:lpstr>
      <vt:lpstr>Which skills would you like to improve?</vt:lpstr>
      <vt:lpstr>The NLP communication model</vt:lpstr>
      <vt:lpstr>The toolkit of NLP:Neuro Linguistic Programming</vt:lpstr>
      <vt:lpstr>NLP techniques</vt:lpstr>
      <vt:lpstr>Which NLP Models and Techniques can help you?</vt:lpstr>
      <vt:lpstr>The Map is not the territory Alfred Korzibsky</vt:lpstr>
      <vt:lpstr>Who is who in NLP?</vt:lpstr>
      <vt:lpstr>Resources, how do you use them?</vt:lpstr>
      <vt:lpstr>What is NLP?</vt:lpstr>
      <vt:lpstr>From Judgement to Respect</vt:lpstr>
      <vt:lpstr>Dia 20</vt:lpstr>
      <vt:lpstr>Neurological levels</vt:lpstr>
      <vt:lpstr>Dia 22</vt:lpstr>
      <vt:lpstr>Dia 23</vt:lpstr>
      <vt:lpstr>Dia 24</vt:lpstr>
      <vt:lpstr>Dia 25</vt:lpstr>
      <vt:lpstr>Dia 26</vt:lpstr>
      <vt:lpstr>What do I focus on?</vt:lpstr>
      <vt:lpstr>Dia 28</vt:lpstr>
      <vt:lpstr>Dia 29</vt:lpstr>
      <vt:lpstr>Discussion? Express opinions?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NLP-course  “Getting to know Your Unlimited  Powers even better”</dc:title>
  <dc:creator>Admin</dc:creator>
  <cp:lastModifiedBy>Sytse</cp:lastModifiedBy>
  <cp:revision>10</cp:revision>
  <dcterms:created xsi:type="dcterms:W3CDTF">2016-10-20T15:29:57Z</dcterms:created>
  <dcterms:modified xsi:type="dcterms:W3CDTF">2018-04-21T18:04:09Z</dcterms:modified>
</cp:coreProperties>
</file>