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51"/>
  </p:notesMasterIdLst>
  <p:sldIdLst>
    <p:sldId id="256" r:id="rId2"/>
    <p:sldId id="370" r:id="rId3"/>
    <p:sldId id="371" r:id="rId4"/>
    <p:sldId id="495" r:id="rId5"/>
    <p:sldId id="508" r:id="rId6"/>
    <p:sldId id="487" r:id="rId7"/>
    <p:sldId id="488" r:id="rId8"/>
    <p:sldId id="511" r:id="rId9"/>
    <p:sldId id="512" r:id="rId10"/>
    <p:sldId id="513" r:id="rId11"/>
    <p:sldId id="489" r:id="rId12"/>
    <p:sldId id="490" r:id="rId13"/>
    <p:sldId id="491" r:id="rId14"/>
    <p:sldId id="492" r:id="rId15"/>
    <p:sldId id="497" r:id="rId16"/>
    <p:sldId id="498" r:id="rId17"/>
    <p:sldId id="499" r:id="rId18"/>
    <p:sldId id="500" r:id="rId19"/>
    <p:sldId id="514" r:id="rId20"/>
    <p:sldId id="501" r:id="rId21"/>
    <p:sldId id="539" r:id="rId22"/>
    <p:sldId id="540" r:id="rId23"/>
    <p:sldId id="516" r:id="rId24"/>
    <p:sldId id="517" r:id="rId25"/>
    <p:sldId id="518" r:id="rId26"/>
    <p:sldId id="519" r:id="rId27"/>
    <p:sldId id="520" r:id="rId28"/>
    <p:sldId id="502" r:id="rId29"/>
    <p:sldId id="503" r:id="rId30"/>
    <p:sldId id="521" r:id="rId31"/>
    <p:sldId id="522" r:id="rId32"/>
    <p:sldId id="523" r:id="rId33"/>
    <p:sldId id="524" r:id="rId34"/>
    <p:sldId id="525" r:id="rId35"/>
    <p:sldId id="526" r:id="rId36"/>
    <p:sldId id="527" r:id="rId37"/>
    <p:sldId id="528" r:id="rId38"/>
    <p:sldId id="529" r:id="rId39"/>
    <p:sldId id="530" r:id="rId40"/>
    <p:sldId id="531" r:id="rId41"/>
    <p:sldId id="504" r:id="rId42"/>
    <p:sldId id="505" r:id="rId43"/>
    <p:sldId id="538" r:id="rId44"/>
    <p:sldId id="506" r:id="rId45"/>
    <p:sldId id="535" r:id="rId46"/>
    <p:sldId id="536" r:id="rId47"/>
    <p:sldId id="537" r:id="rId48"/>
    <p:sldId id="509" r:id="rId49"/>
    <p:sldId id="395" r:id="rId5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A7500"/>
    <a:srgbClr val="2FDD69"/>
    <a:srgbClr val="0000FF"/>
    <a:srgbClr val="000066"/>
    <a:srgbClr val="CCFF33"/>
    <a:srgbClr val="FF6161"/>
    <a:srgbClr val="FF9797"/>
    <a:srgbClr val="9AE8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18" autoAdjust="0"/>
  </p:normalViewPr>
  <p:slideViewPr>
    <p:cSldViewPr>
      <p:cViewPr>
        <p:scale>
          <a:sx n="40" d="100"/>
          <a:sy n="40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84A07-8F7E-4576-84FD-5726C2D747FD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DA14E-E142-41AA-9AC8-D5763E10CE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4CE479-A716-448F-87C8-6B7D85AC768C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A14E-E142-41AA-9AC8-D5763E10CE2A}" type="slidenum">
              <a:rPr lang="nl-NL" smtClean="0"/>
              <a:pPr/>
              <a:t>31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A14E-E142-41AA-9AC8-D5763E10CE2A}" type="slidenum">
              <a:rPr lang="nl-NL" smtClean="0"/>
              <a:pPr/>
              <a:t>44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../../../../../../video's/succes%20Ramallah%20okt%202017/GazaNeur.levels&#1610;&#1608;&#1587;&#1601;%20&#1575;&#1576;&#1608;%20&#1593;&#1605;&#1610;&#1585;&#1577;..%20&#1610;&#1604;&#1582;&#1589;%20&#1602;&#1589;&#1577;%20&#1605;&#1605;&#1610;&#1586;&#1577;%20&#1605;&#1606;%20&#1575;&#1604;&#1573;&#1585;&#1575;&#1583;&#1577;%20&#1608;&#1575;&#1604;&#1578;&#1581;&#1583;&#1610;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6309320"/>
            <a:ext cx="6400800" cy="54868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day Ramallah, October 28, 2017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899592" y="44792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Welcome to the NLP-course “Achieve more success with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Your Unlimited Powers”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6" name="Afbeelding 5" descr="worldglobe+respec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" y="116632"/>
            <a:ext cx="3347863" cy="3240360"/>
          </a:xfrm>
          <a:prstGeom prst="rect">
            <a:avLst/>
          </a:prstGeom>
        </p:spPr>
      </p:pic>
      <p:sp>
        <p:nvSpPr>
          <p:cNvPr id="8" name="Ondertitel 2"/>
          <p:cNvSpPr txBox="1">
            <a:spLocks/>
          </p:cNvSpPr>
          <p:nvPr/>
        </p:nvSpPr>
        <p:spPr>
          <a:xfrm>
            <a:off x="2771800" y="116632"/>
            <a:ext cx="6192688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 rtl="1"/>
            <a:r>
              <a:rPr lang="ar-SA" sz="4800" b="1" dirty="0" smtClean="0">
                <a:solidFill>
                  <a:srgbClr val="0000FF"/>
                </a:solidFill>
              </a:rPr>
              <a:t>"حقق نجاحا أكثر مع طاقاتك اللامحدودة" </a:t>
            </a:r>
            <a:endParaRPr lang="nl-NL" sz="4800" dirty="0" smtClean="0">
              <a:solidFill>
                <a:srgbClr val="0000FF"/>
              </a:solidFill>
            </a:endParaRPr>
          </a:p>
          <a:p>
            <a:pPr algn="r" rtl="1"/>
            <a:r>
              <a:rPr lang="ar-SA" sz="4800" b="1" dirty="0" smtClean="0">
                <a:solidFill>
                  <a:srgbClr val="0000FF"/>
                </a:solidFill>
              </a:rPr>
              <a:t>دورة البرمجة اللغوية العصبية التابعة </a:t>
            </a:r>
            <a:endParaRPr lang="nl-NL" sz="4800" dirty="0" smtClean="0">
              <a:solidFill>
                <a:srgbClr val="0000FF"/>
              </a:solidFill>
            </a:endParaRPr>
          </a:p>
          <a:p>
            <a:pPr algn="r" rtl="1"/>
            <a:r>
              <a:rPr lang="ar-SA" sz="2000" b="1" dirty="0" smtClean="0">
                <a:solidFill>
                  <a:srgbClr val="0000FF"/>
                </a:solidFill>
              </a:rPr>
              <a:t>ترحيب</a:t>
            </a:r>
            <a:endParaRPr lang="nl-NL" sz="2000" dirty="0" smtClean="0">
              <a:solidFill>
                <a:srgbClr val="0000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 rot="21046050">
            <a:off x="125228" y="3307942"/>
            <a:ext cx="2640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Success</a:t>
            </a:r>
            <a:r>
              <a:rPr lang="nl-NL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nl-NL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491880" y="2215024"/>
            <a:ext cx="296747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1500" dirty="0" smtClean="0">
                <a:solidFill>
                  <a:srgbClr val="0000FF"/>
                </a:solidFill>
              </a:rPr>
              <a:t>مرحبا</a:t>
            </a:r>
            <a:endParaRPr lang="nl-NL" sz="115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build="p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deletion.jpg"/>
          <p:cNvPicPr>
            <a:picLocks noChangeAspect="1"/>
          </p:cNvPicPr>
          <p:nvPr/>
        </p:nvPicPr>
        <p:blipFill>
          <a:blip r:embed="rId2" cstate="print"/>
          <a:srcRect t="6734"/>
          <a:stretch>
            <a:fillRect/>
          </a:stretch>
        </p:blipFill>
        <p:spPr>
          <a:xfrm>
            <a:off x="0" y="1916832"/>
            <a:ext cx="9144000" cy="49865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0000FF"/>
                </a:solidFill>
              </a:rPr>
              <a:t>Deletions</a:t>
            </a:r>
            <a:r>
              <a:rPr lang="nl-NL" dirty="0" smtClean="0">
                <a:solidFill>
                  <a:srgbClr val="0000FF"/>
                </a:solidFill>
              </a:rPr>
              <a:t>: </a:t>
            </a:r>
            <a:r>
              <a:rPr lang="nl-NL" dirty="0" err="1" smtClean="0">
                <a:solidFill>
                  <a:srgbClr val="0000FF"/>
                </a:solidFill>
              </a:rPr>
              <a:t>Nominalisations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Afbeelding 3" descr="deletion.jpg"/>
          <p:cNvPicPr>
            <a:picLocks noChangeAspect="1"/>
          </p:cNvPicPr>
          <p:nvPr/>
        </p:nvPicPr>
        <p:blipFill>
          <a:blip r:embed="rId2" cstate="print"/>
          <a:srcRect t="40404" r="82287"/>
          <a:stretch>
            <a:fillRect/>
          </a:stretch>
        </p:blipFill>
        <p:spPr>
          <a:xfrm>
            <a:off x="0" y="1988840"/>
            <a:ext cx="4139952" cy="1656184"/>
          </a:xfrm>
          <a:prstGeom prst="rect">
            <a:avLst/>
          </a:prstGeom>
        </p:spPr>
      </p:pic>
      <p:pic>
        <p:nvPicPr>
          <p:cNvPr id="6" name="Afbeelding 5" descr="deletion.jpg"/>
          <p:cNvPicPr>
            <a:picLocks noChangeAspect="1"/>
          </p:cNvPicPr>
          <p:nvPr/>
        </p:nvPicPr>
        <p:blipFill>
          <a:blip r:embed="rId2" cstate="print"/>
          <a:srcRect t="40404" r="82287"/>
          <a:stretch>
            <a:fillRect/>
          </a:stretch>
        </p:blipFill>
        <p:spPr>
          <a:xfrm>
            <a:off x="4572000" y="1916832"/>
            <a:ext cx="4572000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Metamodel 1</a:t>
            </a:r>
            <a:endParaRPr lang="nl-NL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6707088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Meta-model expression: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7544" y="2392288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dislikes me.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51520" y="4408513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Meta-model question: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61864" y="5200600"/>
            <a:ext cx="7910536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you know that he dislikes you?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1340768"/>
            <a:ext cx="1524000" cy="2143125"/>
          </a:xfrm>
          <a:prstGeom prst="rect">
            <a:avLst/>
          </a:prstGeom>
          <a:noFill/>
        </p:spPr>
      </p:pic>
      <p:pic>
        <p:nvPicPr>
          <p:cNvPr id="1028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7163378">
            <a:off x="7176865" y="3652190"/>
            <a:ext cx="1924473" cy="1924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Metamodel 2</a:t>
            </a:r>
            <a:endParaRPr lang="nl-NL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6707088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Meta-model expression: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7544" y="2392288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make me angry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51520" y="4408513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Meta-model question: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61864" y="5200600"/>
            <a:ext cx="7910536" cy="1396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makes you think that my behavior causes your anger?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1340768"/>
            <a:ext cx="1524000" cy="2143125"/>
          </a:xfrm>
          <a:prstGeom prst="rect">
            <a:avLst/>
          </a:prstGeom>
          <a:noFill/>
        </p:spPr>
      </p:pic>
      <p:pic>
        <p:nvPicPr>
          <p:cNvPr id="1028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7163378">
            <a:off x="7176865" y="3652190"/>
            <a:ext cx="1924473" cy="1924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Metamodel 3</a:t>
            </a:r>
            <a:endParaRPr lang="nl-NL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6707088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Meta-model expression: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7544" y="2392288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feel hurt by her.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51520" y="4408513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Meta-model question: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261864" y="5200600"/>
            <a:ext cx="7910536" cy="146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What does make you choose (unconsciously) for being hurt?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1340768"/>
            <a:ext cx="1524000" cy="2143125"/>
          </a:xfrm>
          <a:prstGeom prst="rect">
            <a:avLst/>
          </a:prstGeom>
          <a:noFill/>
        </p:spPr>
      </p:pic>
      <p:pic>
        <p:nvPicPr>
          <p:cNvPr id="1028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7163378">
            <a:off x="7176865" y="3652190"/>
            <a:ext cx="1924473" cy="1924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Metamodel 4</a:t>
            </a:r>
            <a:endParaRPr lang="nl-NL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6707088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Meta-model expression:</a:t>
            </a:r>
            <a:endParaRPr lang="nl-NL" sz="36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7544" y="2060847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does not look at me,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so he does not like me.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07504" y="4192488"/>
            <a:ext cx="67070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Meta-model question: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17848" y="5155976"/>
            <a:ext cx="7910536" cy="1369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Did you ever not look at someone, while you liked the person?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1340768"/>
            <a:ext cx="1524000" cy="2143125"/>
          </a:xfrm>
          <a:prstGeom prst="rect">
            <a:avLst/>
          </a:prstGeom>
          <a:noFill/>
        </p:spPr>
      </p:pic>
      <p:pic>
        <p:nvPicPr>
          <p:cNvPr id="1028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7163378">
            <a:off x="7176865" y="3441577"/>
            <a:ext cx="1924473" cy="1924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nl-NL" sz="4800" b="1" dirty="0" err="1" smtClean="0">
                <a:solidFill>
                  <a:srgbClr val="0033CC"/>
                </a:solidFill>
              </a:rPr>
              <a:t>Mini-Meta-Model</a:t>
            </a:r>
            <a:r>
              <a:rPr lang="nl-NL" sz="4800" b="1" dirty="0" smtClean="0">
                <a:solidFill>
                  <a:srgbClr val="0033CC"/>
                </a:solidFill>
              </a:rPr>
              <a:t> 1</a:t>
            </a:r>
            <a:endParaRPr lang="nl-NL" sz="4800" b="1" dirty="0">
              <a:solidFill>
                <a:srgbClr val="0033CC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67544" y="1124744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Exercise 1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 says with high volume and high tone: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You must …………………………………………………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You have to …………………………………………..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You should ……………………………………………</a:t>
            </a:r>
          </a:p>
        </p:txBody>
      </p:sp>
      <p:pic>
        <p:nvPicPr>
          <p:cNvPr id="4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163378">
            <a:off x="7912428" y="2828267"/>
            <a:ext cx="1004721" cy="1004721"/>
          </a:xfrm>
          <a:prstGeom prst="rect">
            <a:avLst/>
          </a:prstGeom>
          <a:noFill/>
        </p:spPr>
      </p:pic>
      <p:pic>
        <p:nvPicPr>
          <p:cNvPr id="5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412776"/>
            <a:ext cx="972908" cy="1368152"/>
          </a:xfrm>
          <a:prstGeom prst="rect">
            <a:avLst/>
          </a:prstGeom>
          <a:noFill/>
        </p:spPr>
      </p:pic>
      <p:pic>
        <p:nvPicPr>
          <p:cNvPr id="6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933056"/>
            <a:ext cx="972908" cy="1368152"/>
          </a:xfrm>
          <a:prstGeom prst="rect">
            <a:avLst/>
          </a:prstGeom>
          <a:noFill/>
        </p:spPr>
      </p:pic>
      <p:pic>
        <p:nvPicPr>
          <p:cNvPr id="7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163378">
            <a:off x="7989813" y="5324307"/>
            <a:ext cx="800653" cy="800653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539552" y="4077072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Exercise 2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 says:  You must …………………………………….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39552" y="328498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000099"/>
                </a:solidFill>
              </a:rPr>
              <a:t>B: listens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39552" y="5013176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B asks: What happens when I don’t do that?</a:t>
            </a:r>
          </a:p>
          <a:p>
            <a:r>
              <a:rPr lang="en-US" sz="2800" b="1" dirty="0" smtClean="0">
                <a:solidFill>
                  <a:srgbClr val="000099"/>
                </a:solidFill>
              </a:rPr>
              <a:t>A and B feel what the question does to 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 build="p"/>
      <p:bldP spid="9" grpId="0" build="p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Autofit/>
          </a:bodyPr>
          <a:lstStyle/>
          <a:p>
            <a:r>
              <a:rPr lang="nl-NL" sz="4800" b="1" dirty="0" err="1" smtClean="0">
                <a:solidFill>
                  <a:srgbClr val="0033CC"/>
                </a:solidFill>
              </a:rPr>
              <a:t>Mini-Meta-Model</a:t>
            </a:r>
            <a:r>
              <a:rPr lang="nl-NL" sz="4800" b="1" dirty="0" smtClean="0">
                <a:solidFill>
                  <a:srgbClr val="0033CC"/>
                </a:solidFill>
              </a:rPr>
              <a:t> 2</a:t>
            </a:r>
            <a:endParaRPr lang="nl-NL" sz="48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http://ts3.explicit.bing.net/th?id=HN.608037523751243158&amp;pid=15.1&amp;H=225&amp;W=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700808"/>
            <a:ext cx="972908" cy="1368152"/>
          </a:xfrm>
          <a:prstGeom prst="rect">
            <a:avLst/>
          </a:prstGeom>
          <a:noFill/>
        </p:spPr>
      </p:pic>
      <p:pic>
        <p:nvPicPr>
          <p:cNvPr id="7" name="Picture 4" descr="https://cdn1.iconfinder.com/data/icons/large-glossy-icons/512/Targ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63378">
            <a:off x="7763450" y="4388202"/>
            <a:ext cx="800653" cy="800653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611560" y="1340768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Exercise 3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 says a negative expression with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Always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Never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Everybody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Nobody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75048" y="4221088"/>
            <a:ext cx="6949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B asks: Always?</a:t>
            </a:r>
          </a:p>
          <a:p>
            <a:r>
              <a:rPr lang="en-US" sz="2800" b="1" dirty="0" smtClean="0">
                <a:solidFill>
                  <a:srgbClr val="000099"/>
                </a:solidFill>
              </a:rPr>
              <a:t> or B asks: Was there ever a situation were it did  not happen? (exception)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00FF"/>
                </a:solidFill>
              </a:rPr>
              <a:t>Communication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In all communication between people there will always be some distortion, deletion and generalization</a:t>
            </a:r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44624"/>
            <a:ext cx="2530624" cy="850106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Exercise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8640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i="1" dirty="0" smtClean="0">
                <a:solidFill>
                  <a:srgbClr val="0000FF"/>
                </a:solidFill>
              </a:rPr>
              <a:t>Conclusion of the exercise: </a:t>
            </a:r>
            <a:r>
              <a:rPr lang="en-US" sz="2400" i="1" dirty="0" smtClean="0">
                <a:solidFill>
                  <a:srgbClr val="0000FF"/>
                </a:solidFill>
              </a:rPr>
              <a:t>By passing a message from person to person you get a multiplication of distortions, deletions and generalizations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771800" y="188640"/>
            <a:ext cx="592534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pass a message in a circle</a:t>
            </a: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person to person what is happening with the message?</a:t>
            </a:r>
            <a:endParaRPr kumimoji="0" lang="nl-NL" sz="3200" b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s2.mm.bing.net/th?id=HN.608018424044129357&amp;pid=15.1&amp;H=160&amp;W=160"/>
          <p:cNvPicPr>
            <a:picLocks noChangeAspect="1" noChangeArrowheads="1"/>
          </p:cNvPicPr>
          <p:nvPr/>
        </p:nvPicPr>
        <p:blipFill>
          <a:blip r:embed="rId2" cstate="print"/>
          <a:srcRect t="11628" b="4651"/>
          <a:stretch>
            <a:fillRect/>
          </a:stretch>
        </p:blipFill>
        <p:spPr bwMode="auto">
          <a:xfrm>
            <a:off x="1187624" y="1412776"/>
            <a:ext cx="6336704" cy="4320480"/>
          </a:xfrm>
          <a:prstGeom prst="rect">
            <a:avLst/>
          </a:prstGeom>
          <a:noFill/>
        </p:spPr>
      </p:pic>
      <p:sp>
        <p:nvSpPr>
          <p:cNvPr id="6" name="Gekromde PIJL-LINKS 5"/>
          <p:cNvSpPr/>
          <p:nvPr/>
        </p:nvSpPr>
        <p:spPr>
          <a:xfrm rot="5400000">
            <a:off x="3275856" y="188640"/>
            <a:ext cx="1800200" cy="7704856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i="1">
              <a:solidFill>
                <a:schemeClr val="tx1"/>
              </a:solidFill>
            </a:endParaRPr>
          </a:p>
        </p:txBody>
      </p:sp>
      <p:sp>
        <p:nvSpPr>
          <p:cNvPr id="7" name="Gekromde PIJL-LINKS 6"/>
          <p:cNvSpPr/>
          <p:nvPr/>
        </p:nvSpPr>
        <p:spPr>
          <a:xfrm rot="5400000" flipH="1" flipV="1">
            <a:off x="3707904" y="-1827584"/>
            <a:ext cx="1224136" cy="7560840"/>
          </a:xfrm>
          <a:prstGeom prst="curvedLeftArrow">
            <a:avLst>
              <a:gd name="adj1" fmla="val 24287"/>
              <a:gd name="adj2" fmla="val 50000"/>
              <a:gd name="adj3" fmla="val 353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i="1">
              <a:solidFill>
                <a:schemeClr val="tx1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57200" y="494116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message: Song text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 message: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………..</a:t>
            </a:r>
            <a:endParaRPr kumimoji="0" lang="nl-NL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7" grpId="0" animBg="1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>
            <a:normAutofit/>
          </a:bodyPr>
          <a:lstStyle/>
          <a:p>
            <a:r>
              <a:rPr lang="en-US" sz="6000" b="1" smtClean="0">
                <a:solidFill>
                  <a:srgbClr val="0000FF"/>
                </a:solidFill>
              </a:rPr>
              <a:t>Work with parts</a:t>
            </a:r>
            <a:endParaRPr lang="en-US" sz="6000" b="1">
              <a:solidFill>
                <a:srgbClr val="0000FF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6400800" cy="694928"/>
          </a:xfrm>
        </p:spPr>
        <p:txBody>
          <a:bodyPr>
            <a:normAutofit fontScale="85000" lnSpcReduction="10000"/>
          </a:bodyPr>
          <a:lstStyle/>
          <a:p>
            <a:r>
              <a:rPr lang="en-US" smtClean="0">
                <a:solidFill>
                  <a:srgbClr val="0000FF"/>
                </a:solidFill>
              </a:rPr>
              <a:t>Bring harmony in your onconscious mind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4" name="Afbeelding 3" descr="IMG_0001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1259632" y="1988840"/>
            <a:ext cx="6624736" cy="4136866"/>
          </a:xfrm>
          <a:prstGeom prst="rect">
            <a:avLst/>
          </a:prstGeom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59832" y="6237312"/>
            <a:ext cx="3744416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From which parts do </a:t>
            </a:r>
            <a:r>
              <a:rPr lang="en-US" b="1" i="1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you existt</a:t>
            </a:r>
            <a:endParaRPr kumimoji="0" lang="en-US" sz="4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5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Program for today</a:t>
            </a:r>
            <a:endParaRPr lang="nl-NL" b="1" dirty="0" smtClean="0">
              <a:solidFill>
                <a:srgbClr val="0033CC"/>
              </a:solidFill>
            </a:endParaRPr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06032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Good and New</a:t>
            </a:r>
          </a:p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Open Frame</a:t>
            </a:r>
          </a:p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Meta model</a:t>
            </a:r>
          </a:p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Working with parts</a:t>
            </a:r>
          </a:p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Collapsing Anchors</a:t>
            </a:r>
          </a:p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The source of your resources</a:t>
            </a:r>
          </a:p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Reflection</a:t>
            </a:r>
          </a:p>
          <a:p>
            <a:pPr>
              <a:spcBef>
                <a:spcPct val="0"/>
              </a:spcBef>
              <a:tabLst>
                <a:tab pos="900113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Certificates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92211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</a:rPr>
              <a:t>Unconscious Parts</a:t>
            </a:r>
            <a:endParaRPr lang="nl-NL" sz="4800" b="1" dirty="0">
              <a:solidFill>
                <a:srgbClr val="00009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528192"/>
            <a:ext cx="6264696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Parts ………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99"/>
                </a:solidFill>
              </a:rPr>
              <a:t>are Unconscious.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99"/>
                </a:solidFill>
              </a:rPr>
              <a:t>have an intention and a behavior.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99"/>
                </a:solidFill>
              </a:rPr>
              <a:t>emerge from a Significant Emotional Event (SEE).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99"/>
                </a:solidFill>
              </a:rPr>
              <a:t>protect and continue not-integrated behavior.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99"/>
                </a:solidFill>
              </a:rPr>
              <a:t>are a source of incongruency.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99"/>
                </a:solidFill>
              </a:rPr>
              <a:t>two parts have the same highest intention.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99"/>
                </a:solidFill>
              </a:rPr>
              <a:t>in the past they have been part of a bigger whole.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99"/>
                </a:solidFill>
              </a:rPr>
              <a:t>reintegration of parts is possible.</a:t>
            </a:r>
          </a:p>
          <a:p>
            <a:endParaRPr lang="en-US" sz="2800" b="1" dirty="0" smtClean="0">
              <a:solidFill>
                <a:srgbClr val="000099"/>
              </a:solidFill>
            </a:endParaRPr>
          </a:p>
          <a:p>
            <a:pPr>
              <a:buNone/>
            </a:pPr>
            <a:endParaRPr lang="nl-NL" sz="2800" b="1" dirty="0">
              <a:solidFill>
                <a:srgbClr val="000099"/>
              </a:solidFill>
            </a:endParaRPr>
          </a:p>
        </p:txBody>
      </p:sp>
      <p:pic>
        <p:nvPicPr>
          <p:cNvPr id="4" name="Afbeelding 3" descr="delen.gif"/>
          <p:cNvPicPr/>
          <p:nvPr/>
        </p:nvPicPr>
        <p:blipFill>
          <a:blip r:embed="rId2" cstate="print"/>
          <a:srcRect l="6882"/>
          <a:stretch>
            <a:fillRect/>
          </a:stretch>
        </p:blipFill>
        <p:spPr bwMode="auto">
          <a:xfrm>
            <a:off x="6084168" y="188640"/>
            <a:ext cx="309634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al 4"/>
          <p:cNvSpPr/>
          <p:nvPr/>
        </p:nvSpPr>
        <p:spPr>
          <a:xfrm>
            <a:off x="7164288" y="1916832"/>
            <a:ext cx="792088" cy="5760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/>
          <p:cNvSpPr/>
          <p:nvPr/>
        </p:nvSpPr>
        <p:spPr>
          <a:xfrm>
            <a:off x="6804248" y="2069232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al 6"/>
          <p:cNvSpPr/>
          <p:nvPr/>
        </p:nvSpPr>
        <p:spPr>
          <a:xfrm>
            <a:off x="7668344" y="2492896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al 7"/>
          <p:cNvSpPr/>
          <p:nvPr/>
        </p:nvSpPr>
        <p:spPr>
          <a:xfrm>
            <a:off x="7092280" y="2708920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al 8"/>
          <p:cNvSpPr/>
          <p:nvPr/>
        </p:nvSpPr>
        <p:spPr>
          <a:xfrm>
            <a:off x="7164288" y="3284984"/>
            <a:ext cx="720080" cy="13681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al 9"/>
          <p:cNvSpPr/>
          <p:nvPr/>
        </p:nvSpPr>
        <p:spPr>
          <a:xfrm>
            <a:off x="7524328" y="2996952"/>
            <a:ext cx="504056" cy="5040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Gestalt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26" name="AutoShape 2" descr="Afbeeldingsresultaat voor gesta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Afbeeldingsresultaat voor gest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06881"/>
            <a:ext cx="4536504" cy="4832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Gestalt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65538" name="Picture 2" descr="Afbeeldingsresultaat voor gest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802" y="1268760"/>
            <a:ext cx="7040451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Examples  of unconscious parts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35496" y="1412776"/>
            <a:ext cx="5184576" cy="5445224"/>
            <a:chOff x="1115616" y="1196752"/>
            <a:chExt cx="3816424" cy="3068960"/>
          </a:xfrm>
        </p:grpSpPr>
        <p:pic>
          <p:nvPicPr>
            <p:cNvPr id="18" name="Picture 2" descr="https://i.ytimg.com/vi/2Xi4Gny2nPk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t="18605" r="89571" b="30232"/>
            <a:stretch>
              <a:fillRect/>
            </a:stretch>
          </p:blipFill>
          <p:spPr bwMode="auto">
            <a:xfrm flipH="1">
              <a:off x="1115616" y="1196752"/>
              <a:ext cx="3816424" cy="72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30" name="Picture 2" descr="https://i.ytimg.com/vi/2Xi4Gny2nPk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36574" t="5536"/>
            <a:stretch>
              <a:fillRect/>
            </a:stretch>
          </p:blipFill>
          <p:spPr bwMode="auto">
            <a:xfrm flipH="1">
              <a:off x="1115616" y="1340768"/>
              <a:ext cx="3816424" cy="2924944"/>
            </a:xfrm>
            <a:prstGeom prst="rect">
              <a:avLst/>
            </a:prstGeom>
            <a:noFill/>
          </p:spPr>
        </p:pic>
      </p:grp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107504" y="476672"/>
            <a:ext cx="554461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On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 side I want to stop smoking ….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on the other side I continue to smoke.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ep 14"/>
          <p:cNvGrpSpPr/>
          <p:nvPr/>
        </p:nvGrpSpPr>
        <p:grpSpPr>
          <a:xfrm>
            <a:off x="5058565" y="1412776"/>
            <a:ext cx="4085435" cy="4464496"/>
            <a:chOff x="4932040" y="1169369"/>
            <a:chExt cx="2736304" cy="2403647"/>
          </a:xfrm>
        </p:grpSpPr>
        <p:pic>
          <p:nvPicPr>
            <p:cNvPr id="6" name="Picture 2" descr="https://i.ytimg.com/vi/2Xi4Gny2nPk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r="62283" b="22371"/>
            <a:stretch>
              <a:fillRect/>
            </a:stretch>
          </p:blipFill>
          <p:spPr bwMode="auto">
            <a:xfrm flipH="1">
              <a:off x="4932040" y="1169369"/>
              <a:ext cx="2736304" cy="2403647"/>
            </a:xfrm>
            <a:prstGeom prst="rect">
              <a:avLst/>
            </a:prstGeom>
            <a:noFill/>
          </p:spPr>
        </p:pic>
        <p:pic>
          <p:nvPicPr>
            <p:cNvPr id="12" name="Picture 2" descr="https://i.ytimg.com/vi/2Xi4Gny2nPk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t="18605" r="89571" b="30232"/>
            <a:stretch>
              <a:fillRect/>
            </a:stretch>
          </p:blipFill>
          <p:spPr bwMode="auto">
            <a:xfrm flipH="1">
              <a:off x="6266821" y="3356991"/>
              <a:ext cx="1401521" cy="216025"/>
            </a:xfrm>
            <a:prstGeom prst="rect">
              <a:avLst/>
            </a:prstGeom>
            <a:noFill/>
          </p:spPr>
        </p:pic>
        <p:pic>
          <p:nvPicPr>
            <p:cNvPr id="14" name="Picture 2" descr="https://i.ytimg.com/vi/2Xi4Gny2nPk/maxresdefault.jpg"/>
            <p:cNvPicPr>
              <a:picLocks noChangeAspect="1" noChangeArrowheads="1"/>
            </p:cNvPicPr>
            <p:nvPr/>
          </p:nvPicPr>
          <p:blipFill>
            <a:blip r:embed="rId2" cstate="print"/>
            <a:srcRect l="36574" t="5536" b="82836"/>
            <a:stretch>
              <a:fillRect/>
            </a:stretch>
          </p:blipFill>
          <p:spPr bwMode="auto">
            <a:xfrm flipH="1">
              <a:off x="5004048" y="1340768"/>
              <a:ext cx="2592288" cy="360040"/>
            </a:xfrm>
            <a:prstGeom prst="rect">
              <a:avLst/>
            </a:prstGeom>
            <a:noFill/>
          </p:spPr>
        </p:pic>
      </p:grpSp>
      <p:pic>
        <p:nvPicPr>
          <p:cNvPr id="17" name="Picture 2" descr="https://i.ytimg.com/vi/2Xi4Gny2nPk/maxresdefault.jpg"/>
          <p:cNvPicPr>
            <a:picLocks noChangeAspect="1" noChangeArrowheads="1"/>
          </p:cNvPicPr>
          <p:nvPr/>
        </p:nvPicPr>
        <p:blipFill>
          <a:blip r:embed="rId2" cstate="print"/>
          <a:srcRect t="18605" r="89571" b="30232"/>
          <a:stretch>
            <a:fillRect/>
          </a:stretch>
        </p:blipFill>
        <p:spPr bwMode="auto">
          <a:xfrm flipH="1">
            <a:off x="4592186" y="5589241"/>
            <a:ext cx="4551813" cy="126876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kstvak 19"/>
          <p:cNvSpPr txBox="1"/>
          <p:nvPr/>
        </p:nvSpPr>
        <p:spPr>
          <a:xfrm>
            <a:off x="5354710" y="1628800"/>
            <a:ext cx="288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Did you know?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859275" y="5805264"/>
            <a:ext cx="4284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Globally, tobacco killed 100 million people in the 20th century, much more than all deaths in World Wars I and II.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smtClean="0">
                <a:solidFill>
                  <a:srgbClr val="0000FF"/>
                </a:solidFill>
              </a:rPr>
              <a:t>Exercise working with parts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00FF"/>
                </a:solidFill>
              </a:rPr>
              <a:t>What are opposite parts which you recognize in yourself.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00FF"/>
                </a:solidFill>
              </a:rPr>
              <a:t>Write them down.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00FF"/>
                </a:solidFill>
              </a:rPr>
              <a:t>Use the neurologic levels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00FF"/>
                </a:solidFill>
              </a:rPr>
              <a:t>5 minutes per person.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0000FF"/>
                </a:solidFill>
              </a:rPr>
              <a:t>This is a preparation for the next step.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5616624" cy="14401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You communicate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with parts when ……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4578" name="Picture 2" descr="http://images2.proud2bme.nl/hsfile_2634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246429">
            <a:off x="5787370" y="217025"/>
            <a:ext cx="3451091" cy="1800827"/>
          </a:xfrm>
          <a:prstGeom prst="rect">
            <a:avLst/>
          </a:prstGeom>
          <a:noFill/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199938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</a:rPr>
              <a:t>1. you talk about something you want, but you keep not doing it.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</a:rPr>
              <a:t>2. you talk about something you don’t want, but you keep doing it.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rgbClr val="0000FF"/>
                </a:solidFill>
              </a:rPr>
              <a:t>3. </a:t>
            </a:r>
            <a:r>
              <a:rPr lang="en-GB" dirty="0" smtClean="0">
                <a:solidFill>
                  <a:srgbClr val="0000FF"/>
                </a:solidFill>
              </a:rPr>
              <a:t>you dissociate yourself severely – for example because of psycho-somatic issues.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</a:rPr>
              <a:t>4. you want to discover why you do, feel or think certain things.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0000FF"/>
                </a:solidFill>
              </a:rPr>
              <a:t>5. you want to do something even better than you already can.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1148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Visual Squash: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47" name="Titel 1"/>
          <p:cNvSpPr txBox="1">
            <a:spLocks/>
          </p:cNvSpPr>
          <p:nvPr/>
        </p:nvSpPr>
        <p:spPr>
          <a:xfrm>
            <a:off x="3491880" y="116632"/>
            <a:ext cx="49685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Integration of parts</a:t>
            </a:r>
            <a:endParaRPr kumimoji="0" lang="en-US" sz="4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Afbeelding 15" descr="harmo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9504" y="836712"/>
            <a:ext cx="4464496" cy="4613313"/>
          </a:xfrm>
          <a:prstGeom prst="rect">
            <a:avLst/>
          </a:prstGeom>
        </p:spPr>
      </p:pic>
      <p:pic>
        <p:nvPicPr>
          <p:cNvPr id="1026" name="Picture 2" descr="http://artreeyoga.nl/yogablog/wp-content/uploads/2012/03/YinYan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630688" cy="4630688"/>
          </a:xfrm>
          <a:prstGeom prst="rect">
            <a:avLst/>
          </a:prstGeom>
          <a:noFill/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0" y="5445224"/>
            <a:ext cx="449999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Yin and yang are opposite parts</a:t>
            </a:r>
            <a:endParaRPr kumimoji="0" lang="en-US" sz="2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572000" y="5445224"/>
            <a:ext cx="4572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</a:t>
            </a: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ater and fire are opposite parts</a:t>
            </a:r>
            <a:endParaRPr kumimoji="0" lang="en-US" sz="24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755576" y="6021288"/>
            <a:ext cx="7920880" cy="8367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Bringing Harmony in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opposite parts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4624"/>
            <a:ext cx="41148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Visual Squash: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41" name="PIJL-OMHOOG 40"/>
          <p:cNvSpPr/>
          <p:nvPr/>
        </p:nvSpPr>
        <p:spPr>
          <a:xfrm>
            <a:off x="3275856" y="2204864"/>
            <a:ext cx="2592288" cy="345638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Chunk up to the highest positive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intention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" name="Groep 44"/>
          <p:cNvGrpSpPr/>
          <p:nvPr/>
        </p:nvGrpSpPr>
        <p:grpSpPr>
          <a:xfrm>
            <a:off x="827584" y="3501008"/>
            <a:ext cx="2016224" cy="3238619"/>
            <a:chOff x="-36512" y="3356992"/>
            <a:chExt cx="2016224" cy="3238619"/>
          </a:xfrm>
        </p:grpSpPr>
        <p:pic>
          <p:nvPicPr>
            <p:cNvPr id="7172" name="Picture 4" descr="http://www.ansafar.com/uploads/images/trainingen/vrijheid6kk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3356992"/>
              <a:ext cx="1779627" cy="2491478"/>
            </a:xfrm>
            <a:prstGeom prst="rect">
              <a:avLst/>
            </a:prstGeom>
            <a:noFill/>
          </p:spPr>
        </p:pic>
        <p:sp>
          <p:nvSpPr>
            <p:cNvPr id="42" name="Tekstvak 41"/>
            <p:cNvSpPr txBox="1"/>
            <p:nvPr/>
          </p:nvSpPr>
          <p:spPr>
            <a:xfrm>
              <a:off x="-36512" y="5949280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Metaphor 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i.e. for freedom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ep 17"/>
          <p:cNvGrpSpPr/>
          <p:nvPr/>
        </p:nvGrpSpPr>
        <p:grpSpPr>
          <a:xfrm>
            <a:off x="6614753" y="3573016"/>
            <a:ext cx="2061703" cy="3094603"/>
            <a:chOff x="6614753" y="3573016"/>
            <a:chExt cx="2061703" cy="3094603"/>
          </a:xfrm>
        </p:grpSpPr>
        <p:pic>
          <p:nvPicPr>
            <p:cNvPr id="43" name="Afbeelding 42" descr="veiligheid.jpg"/>
            <p:cNvPicPr>
              <a:picLocks noChangeAspect="1"/>
            </p:cNvPicPr>
            <p:nvPr/>
          </p:nvPicPr>
          <p:blipFill>
            <a:blip r:embed="rId3" cstate="print"/>
            <a:srcRect l="14240" t="15384" r="7443" b="11538"/>
            <a:stretch>
              <a:fillRect/>
            </a:stretch>
          </p:blipFill>
          <p:spPr>
            <a:xfrm>
              <a:off x="6614753" y="3573016"/>
              <a:ext cx="2061703" cy="1944216"/>
            </a:xfrm>
            <a:prstGeom prst="rect">
              <a:avLst/>
            </a:prstGeom>
          </p:spPr>
        </p:pic>
        <p:sp>
          <p:nvSpPr>
            <p:cNvPr id="44" name="Tekstvak 43"/>
            <p:cNvSpPr txBox="1"/>
            <p:nvPr/>
          </p:nvSpPr>
          <p:spPr>
            <a:xfrm>
              <a:off x="6732240" y="6021288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Metaphor  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i.e. for safety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47" name="Titel 1"/>
          <p:cNvSpPr txBox="1">
            <a:spLocks/>
          </p:cNvSpPr>
          <p:nvPr/>
        </p:nvSpPr>
        <p:spPr>
          <a:xfrm>
            <a:off x="4175448" y="116632"/>
            <a:ext cx="49685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integrate parts</a:t>
            </a:r>
            <a:endParaRPr kumimoji="0" lang="en-US" sz="4400" b="1" i="0" u="none" strike="noStrike" kern="1200" cap="none" spc="0" normalizeH="0" baseline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ep 48"/>
          <p:cNvGrpSpPr/>
          <p:nvPr/>
        </p:nvGrpSpPr>
        <p:grpSpPr>
          <a:xfrm>
            <a:off x="2915816" y="620688"/>
            <a:ext cx="4176465" cy="2496473"/>
            <a:chOff x="1619672" y="620688"/>
            <a:chExt cx="5458013" cy="2496473"/>
          </a:xfrm>
        </p:grpSpPr>
        <p:pic>
          <p:nvPicPr>
            <p:cNvPr id="7174" name="Picture 6" descr="http://upload.wikimedia.org/wikipedia/commons/thumb/4/43/Peace_dove.svg/250px-Peace_dove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9672" y="620688"/>
              <a:ext cx="2823109" cy="2108396"/>
            </a:xfrm>
            <a:prstGeom prst="rect">
              <a:avLst/>
            </a:prstGeom>
            <a:noFill/>
          </p:spPr>
        </p:pic>
        <p:sp>
          <p:nvSpPr>
            <p:cNvPr id="48" name="Tekstvak 47"/>
            <p:cNvSpPr txBox="1"/>
            <p:nvPr/>
          </p:nvSpPr>
          <p:spPr>
            <a:xfrm>
              <a:off x="4845438" y="1916832"/>
              <a:ext cx="22322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Melt together to one metaphor i.e. for peace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34" name="Tekstvak 33"/>
          <p:cNvSpPr txBox="1"/>
          <p:nvPr/>
        </p:nvSpPr>
        <p:spPr>
          <a:xfrm>
            <a:off x="179512" y="836712"/>
            <a:ext cx="1090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example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46" name="PIJL-RECHTS 45"/>
          <p:cNvSpPr/>
          <p:nvPr/>
        </p:nvSpPr>
        <p:spPr>
          <a:xfrm>
            <a:off x="3275856" y="6021288"/>
            <a:ext cx="3096344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The opposite of this part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Afbeelding 44" descr="delenintegreren.jpg"/>
          <p:cNvPicPr>
            <a:picLocks noChangeAspect="1" noChangeArrowheads="1"/>
          </p:cNvPicPr>
          <p:nvPr/>
        </p:nvPicPr>
        <p:blipFill>
          <a:blip r:embed="rId2" cstate="print"/>
          <a:srcRect l="47217" t="29034" r="31934" b="57595"/>
          <a:stretch>
            <a:fillRect/>
          </a:stretch>
        </p:blipFill>
        <p:spPr bwMode="auto">
          <a:xfrm>
            <a:off x="6732240" y="1287478"/>
            <a:ext cx="1584176" cy="1061402"/>
          </a:xfrm>
          <a:prstGeom prst="rect">
            <a:avLst/>
          </a:prstGeom>
          <a:noFill/>
        </p:spPr>
      </p:pic>
      <p:pic>
        <p:nvPicPr>
          <p:cNvPr id="38" name="Afbeelding 44" descr="delenintegreren.jpg"/>
          <p:cNvPicPr>
            <a:picLocks noChangeAspect="1" noChangeArrowheads="1"/>
          </p:cNvPicPr>
          <p:nvPr/>
        </p:nvPicPr>
        <p:blipFill>
          <a:blip r:embed="rId2" cstate="print"/>
          <a:srcRect l="45212" t="15158" r="33829" b="74251"/>
          <a:stretch>
            <a:fillRect/>
          </a:stretch>
        </p:blipFill>
        <p:spPr bwMode="auto">
          <a:xfrm>
            <a:off x="6723856" y="332656"/>
            <a:ext cx="1592560" cy="783704"/>
          </a:xfrm>
          <a:prstGeom prst="rect">
            <a:avLst/>
          </a:prstGeom>
          <a:noFill/>
        </p:spPr>
      </p:pic>
      <p:pic>
        <p:nvPicPr>
          <p:cNvPr id="34" name="Afbeelding 44" descr="delenintegreren.jpg"/>
          <p:cNvPicPr>
            <a:picLocks noChangeAspect="1" noChangeArrowheads="1"/>
          </p:cNvPicPr>
          <p:nvPr/>
        </p:nvPicPr>
        <p:blipFill>
          <a:blip r:embed="rId2" cstate="print"/>
          <a:srcRect l="47217" t="58527" r="30986" b="28823"/>
          <a:stretch>
            <a:fillRect/>
          </a:stretch>
        </p:blipFill>
        <p:spPr bwMode="auto">
          <a:xfrm>
            <a:off x="6732240" y="3429000"/>
            <a:ext cx="1656184" cy="936104"/>
          </a:xfrm>
          <a:prstGeom prst="rect">
            <a:avLst/>
          </a:prstGeom>
          <a:noFill/>
        </p:spPr>
      </p:pic>
      <p:pic>
        <p:nvPicPr>
          <p:cNvPr id="36" name="Afbeelding 44" descr="delenintegreren.jpg"/>
          <p:cNvPicPr>
            <a:picLocks noChangeAspect="1" noChangeArrowheads="1"/>
          </p:cNvPicPr>
          <p:nvPr/>
        </p:nvPicPr>
        <p:blipFill>
          <a:blip r:embed="rId2" cstate="print"/>
          <a:srcRect l="46750" t="45324" r="34297" b="43971"/>
          <a:stretch>
            <a:fillRect/>
          </a:stretch>
        </p:blipFill>
        <p:spPr bwMode="auto">
          <a:xfrm>
            <a:off x="6732240" y="2492896"/>
            <a:ext cx="1440160" cy="792088"/>
          </a:xfrm>
          <a:prstGeom prst="rect">
            <a:avLst/>
          </a:prstGeom>
          <a:noFill/>
        </p:spPr>
      </p:pic>
      <p:pic>
        <p:nvPicPr>
          <p:cNvPr id="29" name="Picture 2" descr="http://cdn1.welingelichtekringen.nl/wp-content/uploads/2012/12/Schermafbeelding-2012-12-20-om-12.16.53-PM.pn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 rot="10800000">
            <a:off x="5076057" y="4149080"/>
            <a:ext cx="2088232" cy="2237652"/>
          </a:xfrm>
          <a:prstGeom prst="rect">
            <a:avLst/>
          </a:prstGeom>
          <a:noFill/>
        </p:spPr>
      </p:pic>
      <p:pic>
        <p:nvPicPr>
          <p:cNvPr id="30" name="Picture 2" descr="http://cdn1.welingelichtekringen.nl/wp-content/uploads/2012/12/Schermafbeelding-2012-12-20-om-12.16.53-PM.pn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3320"/>
          <a:stretch>
            <a:fillRect/>
          </a:stretch>
        </p:blipFill>
        <p:spPr bwMode="auto">
          <a:xfrm rot="10800000" flipH="1">
            <a:off x="7092280" y="4181389"/>
            <a:ext cx="1800200" cy="2237652"/>
          </a:xfrm>
          <a:prstGeom prst="rect">
            <a:avLst/>
          </a:prstGeom>
          <a:noFill/>
        </p:spPr>
      </p:pic>
      <p:sp>
        <p:nvSpPr>
          <p:cNvPr id="31" name="Tekstvak 30"/>
          <p:cNvSpPr txBox="1"/>
          <p:nvPr/>
        </p:nvSpPr>
        <p:spPr>
          <a:xfrm>
            <a:off x="5508104" y="6381328"/>
            <a:ext cx="119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Right hand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7236296" y="6381328"/>
            <a:ext cx="107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Left hand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44624"/>
            <a:ext cx="3826768" cy="1008112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Visual Squash</a:t>
            </a:r>
            <a:endParaRPr lang="nl-NL" b="1" dirty="0">
              <a:solidFill>
                <a:srgbClr val="000099"/>
              </a:solidFill>
            </a:endParaRPr>
          </a:p>
        </p:txBody>
      </p:sp>
      <p:sp>
        <p:nvSpPr>
          <p:cNvPr id="63498" name="Text Box 635"/>
          <p:cNvSpPr txBox="1">
            <a:spLocks noChangeArrowheads="1"/>
          </p:cNvSpPr>
          <p:nvPr/>
        </p:nvSpPr>
        <p:spPr bwMode="auto">
          <a:xfrm>
            <a:off x="5506312" y="4455830"/>
            <a:ext cx="1118424" cy="7912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Freedom on one hand</a:t>
            </a:r>
            <a:endParaRPr kumimoji="0" lang="nl-NL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2" name="Text Box 639"/>
          <p:cNvSpPr txBox="1">
            <a:spLocks noChangeArrowheads="1"/>
          </p:cNvSpPr>
          <p:nvPr/>
        </p:nvSpPr>
        <p:spPr bwMode="auto">
          <a:xfrm>
            <a:off x="7020272" y="4488929"/>
            <a:ext cx="1403648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Safety on the other hand</a:t>
            </a:r>
            <a:endParaRPr kumimoji="0" lang="nl-N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Afbeelding 44" descr="delenintegreren.jpg"/>
          <p:cNvPicPr>
            <a:picLocks noChangeAspect="1" noChangeArrowheads="1"/>
          </p:cNvPicPr>
          <p:nvPr/>
        </p:nvPicPr>
        <p:blipFill>
          <a:blip r:embed="rId2" cstate="print"/>
          <a:srcRect l="23058" t="58527" r="51835" b="27850"/>
          <a:stretch>
            <a:fillRect/>
          </a:stretch>
        </p:blipFill>
        <p:spPr bwMode="auto">
          <a:xfrm>
            <a:off x="4860032" y="3356992"/>
            <a:ext cx="1907704" cy="1008112"/>
          </a:xfrm>
          <a:prstGeom prst="rect">
            <a:avLst/>
          </a:prstGeom>
          <a:noFill/>
        </p:spPr>
      </p:pic>
      <p:pic>
        <p:nvPicPr>
          <p:cNvPr id="20" name="Afbeelding 44" descr="delenintegreren.jpg"/>
          <p:cNvPicPr>
            <a:picLocks noChangeAspect="1" noChangeArrowheads="1"/>
          </p:cNvPicPr>
          <p:nvPr/>
        </p:nvPicPr>
        <p:blipFill>
          <a:blip r:embed="rId2" cstate="print"/>
          <a:srcRect l="23058" t="45324" r="54198" b="42025"/>
          <a:stretch>
            <a:fillRect/>
          </a:stretch>
        </p:blipFill>
        <p:spPr bwMode="auto">
          <a:xfrm>
            <a:off x="4860032" y="2420888"/>
            <a:ext cx="1728192" cy="936104"/>
          </a:xfrm>
          <a:prstGeom prst="rect">
            <a:avLst/>
          </a:prstGeom>
          <a:noFill/>
        </p:spPr>
      </p:pic>
      <p:pic>
        <p:nvPicPr>
          <p:cNvPr id="21" name="Afbeelding 44" descr="delenintegreren.jpg"/>
          <p:cNvPicPr>
            <a:picLocks noChangeAspect="1" noChangeArrowheads="1"/>
          </p:cNvPicPr>
          <p:nvPr/>
        </p:nvPicPr>
        <p:blipFill>
          <a:blip r:embed="rId2" cstate="print"/>
          <a:srcRect l="23058" t="29034" r="53731" b="57595"/>
          <a:stretch>
            <a:fillRect/>
          </a:stretch>
        </p:blipFill>
        <p:spPr bwMode="auto">
          <a:xfrm>
            <a:off x="4896544" y="1287478"/>
            <a:ext cx="1763688" cy="989394"/>
          </a:xfrm>
          <a:prstGeom prst="rect">
            <a:avLst/>
          </a:prstGeom>
          <a:noFill/>
        </p:spPr>
      </p:pic>
      <p:pic>
        <p:nvPicPr>
          <p:cNvPr id="22" name="Afbeelding 44" descr="delenintegreren.jpg"/>
          <p:cNvPicPr>
            <a:picLocks noChangeAspect="1" noChangeArrowheads="1"/>
          </p:cNvPicPr>
          <p:nvPr/>
        </p:nvPicPr>
        <p:blipFill>
          <a:blip r:embed="rId2" cstate="print"/>
          <a:srcRect l="23058" t="15158" r="54678" b="72192"/>
          <a:stretch>
            <a:fillRect/>
          </a:stretch>
        </p:blipFill>
        <p:spPr bwMode="auto">
          <a:xfrm>
            <a:off x="4896544" y="260648"/>
            <a:ext cx="1691680" cy="936104"/>
          </a:xfrm>
          <a:prstGeom prst="rect">
            <a:avLst/>
          </a:prstGeom>
          <a:noFill/>
        </p:spPr>
      </p:pic>
      <p:sp>
        <p:nvSpPr>
          <p:cNvPr id="63497" name="Text Box 634"/>
          <p:cNvSpPr txBox="1">
            <a:spLocks noChangeArrowheads="1"/>
          </p:cNvSpPr>
          <p:nvPr/>
        </p:nvSpPr>
        <p:spPr bwMode="auto">
          <a:xfrm>
            <a:off x="5508104" y="3284984"/>
            <a:ext cx="831475" cy="4430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Enjoy</a:t>
            </a:r>
            <a:endParaRPr kumimoji="0" lang="nl-NL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633"/>
          <p:cNvSpPr txBox="1">
            <a:spLocks noChangeArrowheads="1"/>
          </p:cNvSpPr>
          <p:nvPr/>
        </p:nvSpPr>
        <p:spPr bwMode="auto">
          <a:xfrm>
            <a:off x="5472608" y="2439606"/>
            <a:ext cx="1003768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Satis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-faction</a:t>
            </a:r>
            <a:endParaRPr kumimoji="0" lang="nl-NL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5" name="Text Box 632"/>
          <p:cNvSpPr txBox="1">
            <a:spLocks noChangeArrowheads="1"/>
          </p:cNvSpPr>
          <p:nvPr/>
        </p:nvSpPr>
        <p:spPr bwMode="auto">
          <a:xfrm>
            <a:off x="5400600" y="1287478"/>
            <a:ext cx="1080120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Self-fulfill-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ment</a:t>
            </a:r>
            <a:endParaRPr kumimoji="0" lang="nl-NL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1" name="Text Box 638"/>
          <p:cNvSpPr txBox="1">
            <a:spLocks noChangeArrowheads="1"/>
          </p:cNvSpPr>
          <p:nvPr/>
        </p:nvSpPr>
        <p:spPr bwMode="auto">
          <a:xfrm>
            <a:off x="7056784" y="3447718"/>
            <a:ext cx="906036" cy="5387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Protec-tion</a:t>
            </a:r>
            <a:endParaRPr kumimoji="0" lang="nl-NL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0" name="Text Box 637"/>
          <p:cNvSpPr txBox="1">
            <a:spLocks noChangeArrowheads="1"/>
          </p:cNvSpPr>
          <p:nvPr/>
        </p:nvSpPr>
        <p:spPr bwMode="auto">
          <a:xfrm>
            <a:off x="7200887" y="2564904"/>
            <a:ext cx="827497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Care</a:t>
            </a:r>
          </a:p>
        </p:txBody>
      </p:sp>
      <p:sp>
        <p:nvSpPr>
          <p:cNvPr id="63499" name="Text Box 636"/>
          <p:cNvSpPr txBox="1">
            <a:spLocks noChangeArrowheads="1"/>
          </p:cNvSpPr>
          <p:nvPr/>
        </p:nvSpPr>
        <p:spPr bwMode="auto">
          <a:xfrm>
            <a:off x="7128792" y="1503502"/>
            <a:ext cx="76934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Love</a:t>
            </a:r>
            <a:endParaRPr kumimoji="0" lang="nl-NL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Text Box 630"/>
          <p:cNvSpPr txBox="1">
            <a:spLocks noChangeArrowheads="1"/>
          </p:cNvSpPr>
          <p:nvPr/>
        </p:nvSpPr>
        <p:spPr bwMode="auto">
          <a:xfrm>
            <a:off x="5256584" y="495390"/>
            <a:ext cx="1118424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eace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4" name="Text Box 631"/>
          <p:cNvSpPr txBox="1">
            <a:spLocks noChangeArrowheads="1"/>
          </p:cNvSpPr>
          <p:nvPr/>
        </p:nvSpPr>
        <p:spPr bwMode="auto">
          <a:xfrm>
            <a:off x="6904384" y="495390"/>
            <a:ext cx="1169261" cy="52322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Peace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IJL-OMHOOG 24"/>
          <p:cNvSpPr/>
          <p:nvPr/>
        </p:nvSpPr>
        <p:spPr>
          <a:xfrm>
            <a:off x="827584" y="1484784"/>
            <a:ext cx="3096344" cy="345638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Chunk up to the highest positive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intention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6" name="PIJL-RECHTS 25"/>
          <p:cNvSpPr/>
          <p:nvPr/>
        </p:nvSpPr>
        <p:spPr>
          <a:xfrm>
            <a:off x="6084168" y="5157192"/>
            <a:ext cx="1728192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i="1" dirty="0" err="1" smtClean="0">
                <a:solidFill>
                  <a:schemeClr val="bg1"/>
                </a:solidFill>
              </a:rPr>
              <a:t>Opposite</a:t>
            </a:r>
            <a:r>
              <a:rPr lang="nl-NL" sz="1200" b="1" i="1" dirty="0" smtClean="0">
                <a:solidFill>
                  <a:schemeClr val="bg1"/>
                </a:solidFill>
              </a:rPr>
              <a:t> of </a:t>
            </a:r>
            <a:r>
              <a:rPr lang="nl-NL" sz="1200" b="1" i="1" dirty="0" err="1" smtClean="0">
                <a:solidFill>
                  <a:schemeClr val="bg1"/>
                </a:solidFill>
              </a:rPr>
              <a:t>this</a:t>
            </a:r>
            <a:r>
              <a:rPr lang="nl-NL" sz="1200" b="1" i="1" dirty="0" smtClean="0">
                <a:solidFill>
                  <a:schemeClr val="bg1"/>
                </a:solidFill>
              </a:rPr>
              <a:t> part</a:t>
            </a:r>
            <a:endParaRPr lang="nl-NL" sz="1050" b="1" dirty="0">
              <a:solidFill>
                <a:schemeClr val="bg1"/>
              </a:solidFill>
            </a:endParaRPr>
          </a:p>
        </p:txBody>
      </p:sp>
      <p:sp>
        <p:nvSpPr>
          <p:cNvPr id="27" name="Afgeronde rechthoek 26"/>
          <p:cNvSpPr/>
          <p:nvPr/>
        </p:nvSpPr>
        <p:spPr>
          <a:xfrm>
            <a:off x="5436096" y="5589240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 want to do what I like</a:t>
            </a:r>
            <a:endParaRPr lang="en-US" sz="1600" dirty="0"/>
          </a:p>
        </p:txBody>
      </p:sp>
      <p:sp>
        <p:nvSpPr>
          <p:cNvPr id="28" name="Afgeronde rechthoek 27"/>
          <p:cNvSpPr/>
          <p:nvPr/>
        </p:nvSpPr>
        <p:spPr>
          <a:xfrm>
            <a:off x="7524328" y="5589240"/>
            <a:ext cx="12961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 only do if I am not scared</a:t>
            </a:r>
            <a:endParaRPr lang="en-US" sz="1400" dirty="0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432048" y="5392088"/>
            <a:ext cx="41399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"What is the positive intention of this part ?”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“To reach what?”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“To get where?” 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“What does it bring you?” 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(Chunk up till the highest positive intention)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3" grpId="0" animBg="1"/>
      <p:bldP spid="63495" grpId="0" animBg="1"/>
      <p:bldP spid="63500" grpId="0" animBg="1"/>
      <p:bldP spid="63499" grpId="0" animBg="1"/>
      <p:bldP spid="63493" grpId="0" animBg="1"/>
      <p:bldP spid="63494" grpId="0" animBg="1"/>
      <p:bldP spid="25" grpId="0" animBg="1"/>
      <p:bldP spid="26" grpId="0" animBg="1"/>
      <p:bldP spid="27" grpId="0" animBg="1"/>
      <p:bldP spid="28" grpId="0" animBg="1"/>
      <p:bldP spid="3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Let both metaphors melt together</a:t>
            </a:r>
            <a:endParaRPr lang="nl-NL" b="1" dirty="0">
              <a:solidFill>
                <a:srgbClr val="000099"/>
              </a:solidFill>
            </a:endParaRPr>
          </a:p>
        </p:txBody>
      </p:sp>
      <p:pic>
        <p:nvPicPr>
          <p:cNvPr id="467" name="Afbeelding 9" descr="bloem1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8054" t="54671" r="8102" b="7985"/>
          <a:stretch>
            <a:fillRect/>
          </a:stretch>
        </p:blipFill>
        <p:spPr bwMode="auto">
          <a:xfrm>
            <a:off x="2987824" y="1484783"/>
            <a:ext cx="3747460" cy="1906499"/>
          </a:xfrm>
          <a:prstGeom prst="rect">
            <a:avLst/>
          </a:prstGeom>
          <a:noFill/>
        </p:spPr>
      </p:pic>
      <p:pic>
        <p:nvPicPr>
          <p:cNvPr id="468" name="Afbeelding 7" descr="hart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187624" y="4123997"/>
            <a:ext cx="2814424" cy="2041307"/>
          </a:xfrm>
          <a:prstGeom prst="rect">
            <a:avLst/>
          </a:prstGeom>
          <a:noFill/>
        </p:spPr>
      </p:pic>
      <p:pic>
        <p:nvPicPr>
          <p:cNvPr id="469" name="Afbeelding 8" descr="steen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249739" y="3951374"/>
            <a:ext cx="2860931" cy="2069914"/>
          </a:xfrm>
          <a:prstGeom prst="rect">
            <a:avLst/>
          </a:prstGeom>
          <a:noFill/>
        </p:spPr>
      </p:pic>
      <p:sp>
        <p:nvSpPr>
          <p:cNvPr id="471" name="AutoShape 593"/>
          <p:cNvSpPr>
            <a:spLocks noChangeArrowheads="1"/>
          </p:cNvSpPr>
          <p:nvPr/>
        </p:nvSpPr>
        <p:spPr bwMode="auto">
          <a:xfrm rot="2794810">
            <a:off x="3358920" y="3718748"/>
            <a:ext cx="361881" cy="781050"/>
          </a:xfrm>
          <a:prstGeom prst="upArrow">
            <a:avLst>
              <a:gd name="adj1" fmla="val 50000"/>
              <a:gd name="adj2" fmla="val 5394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2" name="AutoShape 594"/>
          <p:cNvSpPr>
            <a:spLocks noChangeArrowheads="1"/>
          </p:cNvSpPr>
          <p:nvPr/>
        </p:nvSpPr>
        <p:spPr bwMode="auto">
          <a:xfrm rot="19173524">
            <a:off x="5775920" y="3704115"/>
            <a:ext cx="361950" cy="780902"/>
          </a:xfrm>
          <a:prstGeom prst="upArrow">
            <a:avLst>
              <a:gd name="adj1" fmla="val 50000"/>
              <a:gd name="adj2" fmla="val 53947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0" animBg="1"/>
      <p:bldP spid="4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2484438" y="274638"/>
            <a:ext cx="360045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Good and New</a:t>
            </a:r>
            <a:endParaRPr lang="nl-NL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3068638"/>
            <a:ext cx="8229600" cy="37449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In pairs 2 minutes each.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Focus at a recent situation which has given you a good/or new feeling. In which you felt energy, happiness or joy.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Share in the whole group the title of your experience and show your feelings at your face.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Picture 2" descr="http://www.smacinternationals.com/images/new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163" y="549275"/>
            <a:ext cx="37798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25" y="260350"/>
            <a:ext cx="23907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eendje1.jpg"/>
          <p:cNvPicPr>
            <a:picLocks noChangeAspect="1"/>
          </p:cNvPicPr>
          <p:nvPr/>
        </p:nvPicPr>
        <p:blipFill>
          <a:blip r:embed="rId2" cstate="print"/>
          <a:srcRect l="5901" t="12137" r="3538" b="3855"/>
          <a:stretch>
            <a:fillRect/>
          </a:stretch>
        </p:blipFill>
        <p:spPr>
          <a:xfrm>
            <a:off x="-108520" y="1212575"/>
            <a:ext cx="9252520" cy="56454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462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US" sz="6000" b="1" smtClean="0">
                <a:solidFill>
                  <a:srgbClr val="0000FF"/>
                </a:solidFill>
              </a:rPr>
              <a:t>Use your resourses</a:t>
            </a:r>
            <a:endParaRPr lang="en-US" sz="6000" b="1">
              <a:solidFill>
                <a:srgbClr val="0000FF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5656" y="692696"/>
            <a:ext cx="6400800" cy="694928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Open your uncounscious resourses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80520" y="6372036"/>
            <a:ext cx="4788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Which resourses do you have?</a:t>
            </a:r>
            <a:endParaRPr kumimoji="0" lang="en-US" sz="5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5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You raise me up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Tijdelijke aanduiding voor inhoud 4" descr="YOU RAISE ME U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94065"/>
            <a:ext cx="9144000" cy="5163936"/>
          </a:xfrm>
        </p:spPr>
      </p:pic>
      <p:sp>
        <p:nvSpPr>
          <p:cNvPr id="6" name="Ondertitel 2"/>
          <p:cNvSpPr txBox="1">
            <a:spLocks/>
          </p:cNvSpPr>
          <p:nvPr/>
        </p:nvSpPr>
        <p:spPr>
          <a:xfrm>
            <a:off x="1475656" y="6190456"/>
            <a:ext cx="6400800" cy="6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Celine Tam 5 year old Chinese girl</a:t>
            </a:r>
            <a:endParaRPr kumimoji="0" lang="en-US" sz="32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256"/>
            <a:ext cx="8229600" cy="850106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Resourses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23554" name="Picture 2" descr="http://www.ahealthylife.nl/wp-content/uploads/2013/12/blij-en-gelukkig-300x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3290"/>
            <a:ext cx="9144000" cy="5474710"/>
          </a:xfrm>
          <a:prstGeom prst="rect">
            <a:avLst/>
          </a:prstGeom>
          <a:noFill/>
        </p:spPr>
      </p:pic>
      <p:sp>
        <p:nvSpPr>
          <p:cNvPr id="459" name="Text Box 600"/>
          <p:cNvSpPr txBox="1">
            <a:spLocks noChangeAspect="1" noChangeArrowheads="1"/>
          </p:cNvSpPr>
          <p:nvPr/>
        </p:nvSpPr>
        <p:spPr bwMode="auto">
          <a:xfrm>
            <a:off x="6804248" y="3789040"/>
            <a:ext cx="2016224" cy="6129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Happiness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256"/>
            <a:ext cx="8229600" cy="850106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Resourses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59" name="Text Box 600"/>
          <p:cNvSpPr txBox="1">
            <a:spLocks noChangeAspect="1" noChangeArrowheads="1"/>
          </p:cNvSpPr>
          <p:nvPr/>
        </p:nvSpPr>
        <p:spPr bwMode="auto">
          <a:xfrm>
            <a:off x="611560" y="4293096"/>
            <a:ext cx="1084300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Geluk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://1.bp.blogspot.com/-8AKPwkT_p_c/UM2nnp6KkJI/AAAAAAAAAS0/sARfpdF0w3k/s1600/bfn-relax-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995"/>
            <a:ext cx="9144000" cy="5786005"/>
          </a:xfrm>
          <a:prstGeom prst="rect">
            <a:avLst/>
          </a:prstGeom>
          <a:noFill/>
        </p:spPr>
      </p:pic>
      <p:sp>
        <p:nvSpPr>
          <p:cNvPr id="464" name="Text Box 605"/>
          <p:cNvSpPr txBox="1">
            <a:spLocks noChangeAspect="1" noChangeArrowheads="1"/>
          </p:cNvSpPr>
          <p:nvPr/>
        </p:nvSpPr>
        <p:spPr bwMode="auto">
          <a:xfrm>
            <a:off x="6876256" y="6220081"/>
            <a:ext cx="2232248" cy="59329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Relaxing</a:t>
            </a: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256"/>
            <a:ext cx="8229600" cy="850106"/>
          </a:xfrm>
        </p:spPr>
        <p:txBody>
          <a:bodyPr/>
          <a:lstStyle/>
          <a:p>
            <a:r>
              <a:rPr lang="nl-NL" b="1" dirty="0" err="1" smtClean="0">
                <a:solidFill>
                  <a:srgbClr val="0000FF"/>
                </a:solidFill>
              </a:rPr>
              <a:t>Resourses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459" name="Text Box 600"/>
          <p:cNvSpPr txBox="1">
            <a:spLocks noChangeAspect="1" noChangeArrowheads="1"/>
          </p:cNvSpPr>
          <p:nvPr/>
        </p:nvSpPr>
        <p:spPr bwMode="auto">
          <a:xfrm>
            <a:off x="611560" y="4293096"/>
            <a:ext cx="1084300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Geluk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4" name="Text Box 605"/>
          <p:cNvSpPr txBox="1">
            <a:spLocks noChangeAspect="1" noChangeArrowheads="1"/>
          </p:cNvSpPr>
          <p:nvPr/>
        </p:nvSpPr>
        <p:spPr bwMode="auto">
          <a:xfrm>
            <a:off x="781950" y="3640924"/>
            <a:ext cx="1345909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Ontspanning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w-nl.encolo.com/img/i80.jpg"/>
          <p:cNvPicPr>
            <a:picLocks noChangeAspect="1" noChangeArrowheads="1"/>
          </p:cNvPicPr>
          <p:nvPr/>
        </p:nvPicPr>
        <p:blipFill>
          <a:blip r:embed="rId2" cstate="print"/>
          <a:srcRect l="4168" r="2700"/>
          <a:stretch>
            <a:fillRect/>
          </a:stretch>
        </p:blipFill>
        <p:spPr bwMode="auto">
          <a:xfrm>
            <a:off x="0" y="1329069"/>
            <a:ext cx="9144000" cy="5528931"/>
          </a:xfrm>
          <a:prstGeom prst="rect">
            <a:avLst/>
          </a:prstGeom>
          <a:noFill/>
        </p:spPr>
      </p:pic>
      <p:sp>
        <p:nvSpPr>
          <p:cNvPr id="455" name="Text Box 597"/>
          <p:cNvSpPr txBox="1">
            <a:spLocks noChangeAspect="1" noChangeArrowheads="1"/>
          </p:cNvSpPr>
          <p:nvPr/>
        </p:nvSpPr>
        <p:spPr bwMode="auto">
          <a:xfrm>
            <a:off x="7119705" y="6237312"/>
            <a:ext cx="2024295" cy="620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Love</a:t>
            </a:r>
            <a:endParaRPr kumimoji="0" lang="nl-NL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80464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0000FF"/>
                </a:solidFill>
              </a:rPr>
              <a:t>Hulpbronnen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455" name="Text Box 597"/>
          <p:cNvSpPr txBox="1">
            <a:spLocks noChangeAspect="1" noChangeArrowheads="1"/>
          </p:cNvSpPr>
          <p:nvPr/>
        </p:nvSpPr>
        <p:spPr bwMode="auto">
          <a:xfrm>
            <a:off x="1105519" y="2948315"/>
            <a:ext cx="1287391" cy="355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Liefde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9" name="Text Box 600"/>
          <p:cNvSpPr txBox="1">
            <a:spLocks noChangeAspect="1" noChangeArrowheads="1"/>
          </p:cNvSpPr>
          <p:nvPr/>
        </p:nvSpPr>
        <p:spPr bwMode="auto">
          <a:xfrm>
            <a:off x="611560" y="4293096"/>
            <a:ext cx="1084300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Geluk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4" name="Text Box 605"/>
          <p:cNvSpPr txBox="1">
            <a:spLocks noChangeAspect="1" noChangeArrowheads="1"/>
          </p:cNvSpPr>
          <p:nvPr/>
        </p:nvSpPr>
        <p:spPr bwMode="auto">
          <a:xfrm>
            <a:off x="781950" y="3640924"/>
            <a:ext cx="1345909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Ontspanning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8" name="Picture 6" descr="http://www.krachtplus.nl/assets/16580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457" name="Text Box 598"/>
          <p:cNvSpPr txBox="1">
            <a:spLocks noChangeAspect="1" noChangeArrowheads="1"/>
          </p:cNvSpPr>
          <p:nvPr/>
        </p:nvSpPr>
        <p:spPr bwMode="auto">
          <a:xfrm>
            <a:off x="7452320" y="6380338"/>
            <a:ext cx="1287391" cy="477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Power</a:t>
            </a:r>
            <a:endParaRPr kumimoji="0" lang="nl-NL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256"/>
            <a:ext cx="8229600" cy="850106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Resourses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55" name="Text Box 597"/>
          <p:cNvSpPr txBox="1">
            <a:spLocks noChangeAspect="1" noChangeArrowheads="1"/>
          </p:cNvSpPr>
          <p:nvPr/>
        </p:nvSpPr>
        <p:spPr bwMode="auto">
          <a:xfrm>
            <a:off x="1105519" y="2948315"/>
            <a:ext cx="1287391" cy="355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Liefde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7" name="Text Box 598"/>
          <p:cNvSpPr txBox="1">
            <a:spLocks noChangeAspect="1" noChangeArrowheads="1"/>
          </p:cNvSpPr>
          <p:nvPr/>
        </p:nvSpPr>
        <p:spPr bwMode="auto">
          <a:xfrm>
            <a:off x="2055572" y="2303266"/>
            <a:ext cx="1287391" cy="3715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Kr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acht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9" name="Text Box 600"/>
          <p:cNvSpPr txBox="1">
            <a:spLocks noChangeAspect="1" noChangeArrowheads="1"/>
          </p:cNvSpPr>
          <p:nvPr/>
        </p:nvSpPr>
        <p:spPr bwMode="auto">
          <a:xfrm>
            <a:off x="611560" y="4293096"/>
            <a:ext cx="1084300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Geluk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4" name="Text Box 605"/>
          <p:cNvSpPr txBox="1">
            <a:spLocks noChangeAspect="1" noChangeArrowheads="1"/>
          </p:cNvSpPr>
          <p:nvPr/>
        </p:nvSpPr>
        <p:spPr bwMode="auto">
          <a:xfrm>
            <a:off x="781950" y="3640924"/>
            <a:ext cx="1345909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Ontspanning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AutoShape 2" descr="http://hypnosesucces.com/wp-content/uploads/2013/09/Hoe-krijg-ik-meer-energ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820" name="AutoShape 4" descr="http://hypnosesucces.com/wp-content/uploads/2013/09/Hoe-krijg-ik-meer-energ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822" name="AutoShape 6" descr="http://hypnosesucces.com/wp-content/uploads/2013/09/Hoe-krijg-ik-meer-energ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4824" name="Picture 8" descr="http://levensinspiratie.com/wp-content/uploads/slideshow/gallery-innerlijk-kind/levensinspiratie%20kind%20op%20strand%20rennend.jpg"/>
          <p:cNvPicPr>
            <a:picLocks noChangeAspect="1" noChangeArrowheads="1"/>
          </p:cNvPicPr>
          <p:nvPr/>
        </p:nvPicPr>
        <p:blipFill>
          <a:blip r:embed="rId2" cstate="print"/>
          <a:srcRect r="24295" b="6333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458" name="Text Box 599"/>
          <p:cNvSpPr txBox="1">
            <a:spLocks noChangeAspect="1" noChangeArrowheads="1"/>
          </p:cNvSpPr>
          <p:nvPr/>
        </p:nvSpPr>
        <p:spPr bwMode="auto">
          <a:xfrm>
            <a:off x="6893641" y="6093296"/>
            <a:ext cx="2142855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Energy</a:t>
            </a:r>
            <a:endParaRPr kumimoji="0" lang="nl-NL" sz="6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256"/>
            <a:ext cx="8229600" cy="850106"/>
          </a:xfrm>
        </p:spPr>
        <p:txBody>
          <a:bodyPr/>
          <a:lstStyle/>
          <a:p>
            <a:r>
              <a:rPr lang="nl-NL" b="1" dirty="0" err="1" smtClean="0">
                <a:solidFill>
                  <a:srgbClr val="0000FF"/>
                </a:solidFill>
              </a:rPr>
              <a:t>Resourses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455" name="Text Box 597"/>
          <p:cNvSpPr txBox="1">
            <a:spLocks noChangeAspect="1" noChangeArrowheads="1"/>
          </p:cNvSpPr>
          <p:nvPr/>
        </p:nvSpPr>
        <p:spPr bwMode="auto">
          <a:xfrm>
            <a:off x="1105519" y="2948315"/>
            <a:ext cx="1287391" cy="355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Liefde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7" name="Text Box 598"/>
          <p:cNvSpPr txBox="1">
            <a:spLocks noChangeAspect="1" noChangeArrowheads="1"/>
          </p:cNvSpPr>
          <p:nvPr/>
        </p:nvSpPr>
        <p:spPr bwMode="auto">
          <a:xfrm>
            <a:off x="2055572" y="2303266"/>
            <a:ext cx="1287391" cy="3715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Kr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acht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8" name="Text Box 599"/>
          <p:cNvSpPr txBox="1">
            <a:spLocks noChangeAspect="1" noChangeArrowheads="1"/>
          </p:cNvSpPr>
          <p:nvPr/>
        </p:nvSpPr>
        <p:spPr bwMode="auto">
          <a:xfrm>
            <a:off x="3788664" y="1916832"/>
            <a:ext cx="1287391" cy="4161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Energie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9" name="Text Box 600"/>
          <p:cNvSpPr txBox="1">
            <a:spLocks noChangeAspect="1" noChangeArrowheads="1"/>
          </p:cNvSpPr>
          <p:nvPr/>
        </p:nvSpPr>
        <p:spPr bwMode="auto">
          <a:xfrm>
            <a:off x="611560" y="4293096"/>
            <a:ext cx="1084300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Geluk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4" name="Text Box 605"/>
          <p:cNvSpPr txBox="1">
            <a:spLocks noChangeAspect="1" noChangeArrowheads="1"/>
          </p:cNvSpPr>
          <p:nvPr/>
        </p:nvSpPr>
        <p:spPr bwMode="auto">
          <a:xfrm>
            <a:off x="781950" y="3640924"/>
            <a:ext cx="1345909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Ontspanning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peoplefit.nl/images/Onze_vi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56645" cy="5445224"/>
          </a:xfrm>
          <a:prstGeom prst="rect">
            <a:avLst/>
          </a:prstGeom>
          <a:noFill/>
        </p:spPr>
      </p:pic>
      <p:sp>
        <p:nvSpPr>
          <p:cNvPr id="461" name="Text Box 602"/>
          <p:cNvSpPr txBox="1">
            <a:spLocks noChangeAspect="1" noChangeArrowheads="1"/>
          </p:cNvSpPr>
          <p:nvPr/>
        </p:nvSpPr>
        <p:spPr bwMode="auto">
          <a:xfrm>
            <a:off x="6804248" y="1268760"/>
            <a:ext cx="2339752" cy="64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Motivation</a:t>
            </a:r>
            <a:endParaRPr kumimoji="0" lang="nl-NL" sz="5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16"/>
          <p:cNvGrpSpPr/>
          <p:nvPr/>
        </p:nvGrpSpPr>
        <p:grpSpPr>
          <a:xfrm>
            <a:off x="611560" y="1916832"/>
            <a:ext cx="6264696" cy="2777561"/>
            <a:chOff x="611560" y="1916832"/>
            <a:chExt cx="6264696" cy="2777561"/>
          </a:xfrm>
        </p:grpSpPr>
        <p:sp>
          <p:nvSpPr>
            <p:cNvPr id="455" name="Text Box 597"/>
            <p:cNvSpPr txBox="1">
              <a:spLocks noChangeAspect="1" noChangeArrowheads="1"/>
            </p:cNvSpPr>
            <p:nvPr/>
          </p:nvSpPr>
          <p:spPr bwMode="auto">
            <a:xfrm>
              <a:off x="1105519" y="2948315"/>
              <a:ext cx="1287391" cy="3557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Liefde</a:t>
              </a:r>
              <a:endPara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Text Box 598"/>
            <p:cNvSpPr txBox="1">
              <a:spLocks noChangeAspect="1" noChangeArrowheads="1"/>
            </p:cNvSpPr>
            <p:nvPr/>
          </p:nvSpPr>
          <p:spPr bwMode="auto">
            <a:xfrm>
              <a:off x="2055572" y="2303266"/>
              <a:ext cx="1287391" cy="371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nl-NL" sz="1600" b="1" dirty="0" smtClean="0">
                  <a:solidFill>
                    <a:srgbClr val="0000FF"/>
                  </a:solidFill>
                  <a:latin typeface="Calibri" pitchFamily="34" charset="0"/>
                  <a:cs typeface="Arial" pitchFamily="34" charset="0"/>
                </a:rPr>
                <a:t>Kr</a:t>
              </a:r>
              <a:r>
                <a:rPr kumimoji="0" lang="nl-NL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acht</a:t>
              </a:r>
              <a:endPara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Text Box 599"/>
            <p:cNvSpPr txBox="1">
              <a:spLocks noChangeAspect="1" noChangeArrowheads="1"/>
            </p:cNvSpPr>
            <p:nvPr/>
          </p:nvSpPr>
          <p:spPr bwMode="auto">
            <a:xfrm>
              <a:off x="3788664" y="1916832"/>
              <a:ext cx="1287391" cy="416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Energie</a:t>
              </a:r>
              <a:endPara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Text Box 600"/>
            <p:cNvSpPr txBox="1">
              <a:spLocks noChangeAspect="1" noChangeArrowheads="1"/>
            </p:cNvSpPr>
            <p:nvPr/>
          </p:nvSpPr>
          <p:spPr bwMode="auto">
            <a:xfrm>
              <a:off x="611560" y="4293096"/>
              <a:ext cx="1084300" cy="4012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Geluk</a:t>
              </a:r>
              <a:endPara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Text Box 602"/>
            <p:cNvSpPr txBox="1">
              <a:spLocks noChangeAspect="1" noChangeArrowheads="1"/>
            </p:cNvSpPr>
            <p:nvPr/>
          </p:nvSpPr>
          <p:spPr bwMode="auto">
            <a:xfrm>
              <a:off x="5588865" y="2184364"/>
              <a:ext cx="1287391" cy="412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Motivatie</a:t>
              </a:r>
              <a:endPara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Text Box 605"/>
            <p:cNvSpPr txBox="1">
              <a:spLocks noChangeAspect="1" noChangeArrowheads="1"/>
            </p:cNvSpPr>
            <p:nvPr/>
          </p:nvSpPr>
          <p:spPr bwMode="auto">
            <a:xfrm>
              <a:off x="781950" y="3640924"/>
              <a:ext cx="1345909" cy="4012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Ontspanning</a:t>
              </a:r>
              <a:endPara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256"/>
            <a:ext cx="8229600" cy="850106"/>
          </a:xfrm>
        </p:spPr>
        <p:txBody>
          <a:bodyPr/>
          <a:lstStyle/>
          <a:p>
            <a:r>
              <a:rPr lang="nl-NL" b="1" dirty="0" smtClean="0">
                <a:solidFill>
                  <a:srgbClr val="0000FF"/>
                </a:solidFill>
              </a:rPr>
              <a:t>Hulpbronnen</a:t>
            </a:r>
            <a:endParaRPr lang="nl-NL" b="1" dirty="0">
              <a:solidFill>
                <a:srgbClr val="0000FF"/>
              </a:solidFill>
            </a:endParaRPr>
          </a:p>
        </p:txBody>
      </p:sp>
      <p:grpSp>
        <p:nvGrpSpPr>
          <p:cNvPr id="4" name="Groep 17"/>
          <p:cNvGrpSpPr/>
          <p:nvPr/>
        </p:nvGrpSpPr>
        <p:grpSpPr>
          <a:xfrm>
            <a:off x="0" y="1052736"/>
            <a:ext cx="9396536" cy="5805264"/>
            <a:chOff x="0" y="1052736"/>
            <a:chExt cx="9144000" cy="5805264"/>
          </a:xfrm>
        </p:grpSpPr>
        <p:sp>
          <p:nvSpPr>
            <p:cNvPr id="15" name="Rechthoek 14"/>
            <p:cNvSpPr/>
            <p:nvPr/>
          </p:nvSpPr>
          <p:spPr>
            <a:xfrm>
              <a:off x="0" y="1052736"/>
              <a:ext cx="9073008" cy="58052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2770" name="Picture 2" descr="http://www.cjghengelo.nl/image/web/header/lachende-bab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7" y="1136611"/>
              <a:ext cx="8820473" cy="5721389"/>
            </a:xfrm>
            <a:prstGeom prst="rect">
              <a:avLst/>
            </a:prstGeom>
            <a:noFill/>
          </p:spPr>
        </p:pic>
      </p:grpSp>
      <p:sp>
        <p:nvSpPr>
          <p:cNvPr id="460" name="Text Box 601"/>
          <p:cNvSpPr txBox="1">
            <a:spLocks noChangeAspect="1" noChangeArrowheads="1"/>
          </p:cNvSpPr>
          <p:nvPr/>
        </p:nvSpPr>
        <p:spPr bwMode="auto">
          <a:xfrm>
            <a:off x="395536" y="5589240"/>
            <a:ext cx="2160240" cy="59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Humor</a:t>
            </a:r>
            <a:endParaRPr kumimoji="0" lang="nl-NL" sz="54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nl-NL" b="1" dirty="0" err="1" smtClean="0">
                <a:solidFill>
                  <a:srgbClr val="0000FF"/>
                </a:solidFill>
              </a:rPr>
              <a:t>Resourses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455" name="Text Box 597"/>
          <p:cNvSpPr txBox="1">
            <a:spLocks noChangeAspect="1" noChangeArrowheads="1"/>
          </p:cNvSpPr>
          <p:nvPr/>
        </p:nvSpPr>
        <p:spPr bwMode="auto">
          <a:xfrm>
            <a:off x="1105519" y="2948315"/>
            <a:ext cx="1287391" cy="355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Liefde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7" name="Text Box 598"/>
          <p:cNvSpPr txBox="1">
            <a:spLocks noChangeAspect="1" noChangeArrowheads="1"/>
          </p:cNvSpPr>
          <p:nvPr/>
        </p:nvSpPr>
        <p:spPr bwMode="auto">
          <a:xfrm>
            <a:off x="2055572" y="2303266"/>
            <a:ext cx="1287391" cy="3715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Kr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acht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8" name="Text Box 599"/>
          <p:cNvSpPr txBox="1">
            <a:spLocks noChangeAspect="1" noChangeArrowheads="1"/>
          </p:cNvSpPr>
          <p:nvPr/>
        </p:nvSpPr>
        <p:spPr bwMode="auto">
          <a:xfrm>
            <a:off x="3788664" y="1916832"/>
            <a:ext cx="1287391" cy="4161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Energie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9" name="Text Box 600"/>
          <p:cNvSpPr txBox="1">
            <a:spLocks noChangeAspect="1" noChangeArrowheads="1"/>
          </p:cNvSpPr>
          <p:nvPr/>
        </p:nvSpPr>
        <p:spPr bwMode="auto">
          <a:xfrm>
            <a:off x="611560" y="4293096"/>
            <a:ext cx="1084300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Geluk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" name="Text Box 601"/>
          <p:cNvSpPr txBox="1">
            <a:spLocks noChangeAspect="1" noChangeArrowheads="1"/>
          </p:cNvSpPr>
          <p:nvPr/>
        </p:nvSpPr>
        <p:spPr bwMode="auto">
          <a:xfrm>
            <a:off x="6813001" y="2852936"/>
            <a:ext cx="1287391" cy="355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Humor</a:t>
            </a:r>
            <a:endParaRPr kumimoji="0" lang="nl-NL" sz="28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1" name="Text Box 602"/>
          <p:cNvSpPr txBox="1">
            <a:spLocks noChangeAspect="1" noChangeArrowheads="1"/>
          </p:cNvSpPr>
          <p:nvPr/>
        </p:nvSpPr>
        <p:spPr bwMode="auto">
          <a:xfrm>
            <a:off x="5588865" y="2184364"/>
            <a:ext cx="1287391" cy="4121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Motivatie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4" name="Text Box 605"/>
          <p:cNvSpPr txBox="1">
            <a:spLocks noChangeAspect="1" noChangeArrowheads="1"/>
          </p:cNvSpPr>
          <p:nvPr/>
        </p:nvSpPr>
        <p:spPr bwMode="auto">
          <a:xfrm>
            <a:off x="781950" y="3640924"/>
            <a:ext cx="1345909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Ontspanning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://1.bp.blogspot.com/_bKYbXYsapto/TOLvssf2KbI/AAAAAAAABUA/jF5GWKoC0zg/s1600/Cute%2Bbabies%2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1538"/>
            <a:ext cx="9144000" cy="5966462"/>
          </a:xfrm>
          <a:prstGeom prst="rect">
            <a:avLst/>
          </a:prstGeom>
          <a:noFill/>
        </p:spPr>
      </p:pic>
      <p:sp>
        <p:nvSpPr>
          <p:cNvPr id="463" name="Text Box 604"/>
          <p:cNvSpPr txBox="1">
            <a:spLocks noChangeAspect="1" noChangeArrowheads="1"/>
          </p:cNvSpPr>
          <p:nvPr/>
        </p:nvSpPr>
        <p:spPr bwMode="auto">
          <a:xfrm>
            <a:off x="6957017" y="6195633"/>
            <a:ext cx="2151487" cy="66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Vrede</a:t>
            </a:r>
            <a:endParaRPr kumimoji="0" lang="nl-NL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-457200"/>
            <a:ext cx="914558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581900" cy="100808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Open Frame</a:t>
            </a:r>
            <a:endParaRPr lang="nl-NL" sz="4800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6013" y="1412776"/>
            <a:ext cx="7127875" cy="29813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Questions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Experiences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Short stories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Share a real life-experience to reflect on what NLP can mean to it.</a:t>
            </a:r>
            <a:endParaRPr lang="nl-NL" dirty="0" smtClean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00113" y="4213522"/>
            <a:ext cx="7496175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i="1" dirty="0">
                <a:solidFill>
                  <a:srgbClr val="0000FF"/>
                </a:solidFill>
              </a:rPr>
              <a:t>Goal</a:t>
            </a:r>
            <a:r>
              <a:rPr lang="en-US" sz="3200" b="1" i="1" dirty="0">
                <a:solidFill>
                  <a:srgbClr val="0000FF"/>
                </a:solidFill>
                <a:latin typeface="+mn-lt"/>
                <a:cs typeface="+mn-cs"/>
              </a:rPr>
              <a:t>: apply NLP in your own reality.</a:t>
            </a:r>
            <a:endParaRPr lang="nl-NL" sz="3200" b="1" i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256"/>
            <a:ext cx="8229600" cy="850106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Resourses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55" name="Text Box 597"/>
          <p:cNvSpPr txBox="1">
            <a:spLocks noChangeAspect="1" noChangeArrowheads="1"/>
          </p:cNvSpPr>
          <p:nvPr/>
        </p:nvSpPr>
        <p:spPr bwMode="auto">
          <a:xfrm>
            <a:off x="1105519" y="2948315"/>
            <a:ext cx="1287391" cy="355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Liefde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7" name="Text Box 598"/>
          <p:cNvSpPr txBox="1">
            <a:spLocks noChangeAspect="1" noChangeArrowheads="1"/>
          </p:cNvSpPr>
          <p:nvPr/>
        </p:nvSpPr>
        <p:spPr bwMode="auto">
          <a:xfrm>
            <a:off x="2055572" y="2303266"/>
            <a:ext cx="1287391" cy="3715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Kr</a:t>
            </a: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acht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8" name="Text Box 599"/>
          <p:cNvSpPr txBox="1">
            <a:spLocks noChangeAspect="1" noChangeArrowheads="1"/>
          </p:cNvSpPr>
          <p:nvPr/>
        </p:nvSpPr>
        <p:spPr bwMode="auto">
          <a:xfrm>
            <a:off x="3788664" y="1916832"/>
            <a:ext cx="1287391" cy="4161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Energie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9" name="Text Box 600"/>
          <p:cNvSpPr txBox="1">
            <a:spLocks noChangeAspect="1" noChangeArrowheads="1"/>
          </p:cNvSpPr>
          <p:nvPr/>
        </p:nvSpPr>
        <p:spPr bwMode="auto">
          <a:xfrm>
            <a:off x="611560" y="4293096"/>
            <a:ext cx="1084300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Geluk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" name="Text Box 601"/>
          <p:cNvSpPr txBox="1">
            <a:spLocks noChangeAspect="1" noChangeArrowheads="1"/>
          </p:cNvSpPr>
          <p:nvPr/>
        </p:nvSpPr>
        <p:spPr bwMode="auto">
          <a:xfrm>
            <a:off x="6813001" y="2852936"/>
            <a:ext cx="1287391" cy="355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Humor</a:t>
            </a:r>
            <a:endParaRPr kumimoji="0" lang="nl-NL" sz="28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1" name="Text Box 602"/>
          <p:cNvSpPr txBox="1">
            <a:spLocks noChangeAspect="1" noChangeArrowheads="1"/>
          </p:cNvSpPr>
          <p:nvPr/>
        </p:nvSpPr>
        <p:spPr bwMode="auto">
          <a:xfrm>
            <a:off x="5588865" y="2184364"/>
            <a:ext cx="1287391" cy="4121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Motivatie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3" name="Text Box 604"/>
          <p:cNvSpPr txBox="1">
            <a:spLocks noChangeAspect="1" noChangeArrowheads="1"/>
          </p:cNvSpPr>
          <p:nvPr/>
        </p:nvSpPr>
        <p:spPr bwMode="auto">
          <a:xfrm>
            <a:off x="7389065" y="3541838"/>
            <a:ext cx="1287391" cy="3963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Vrede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4" name="Text Box 605"/>
          <p:cNvSpPr txBox="1">
            <a:spLocks noChangeAspect="1" noChangeArrowheads="1"/>
          </p:cNvSpPr>
          <p:nvPr/>
        </p:nvSpPr>
        <p:spPr bwMode="auto">
          <a:xfrm>
            <a:off x="781950" y="3640924"/>
            <a:ext cx="1345909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Ontspanning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media.nu.nl/m/m1mxsvnakqvg_wd1280.jpg/ouderen-vaker-slachtoffer-geweld-maar-waa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sp>
        <p:nvSpPr>
          <p:cNvPr id="462" name="Text Box 603"/>
          <p:cNvSpPr txBox="1">
            <a:spLocks noChangeAspect="1" noChangeArrowheads="1"/>
          </p:cNvSpPr>
          <p:nvPr/>
        </p:nvSpPr>
        <p:spPr bwMode="auto">
          <a:xfrm>
            <a:off x="7164288" y="6207338"/>
            <a:ext cx="1944216" cy="60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Respect</a:t>
            </a:r>
            <a:endParaRPr kumimoji="0" lang="nl-NL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 err="1" smtClean="0">
                <a:solidFill>
                  <a:srgbClr val="000099"/>
                </a:solidFill>
              </a:rPr>
              <a:t>Collapsing</a:t>
            </a:r>
            <a:r>
              <a:rPr lang="nl-NL" sz="5400" b="1" dirty="0" smtClean="0">
                <a:solidFill>
                  <a:srgbClr val="000099"/>
                </a:solidFill>
              </a:rPr>
              <a:t>  </a:t>
            </a:r>
            <a:r>
              <a:rPr lang="nl-NL" sz="5400" b="1" dirty="0" err="1" smtClean="0">
                <a:solidFill>
                  <a:srgbClr val="000099"/>
                </a:solidFill>
              </a:rPr>
              <a:t>Anchors</a:t>
            </a:r>
            <a:endParaRPr lang="nl-NL" sz="5400" b="1" dirty="0">
              <a:solidFill>
                <a:srgbClr val="000099"/>
              </a:solidFill>
            </a:endParaRPr>
          </a:p>
        </p:txBody>
      </p:sp>
      <p:pic>
        <p:nvPicPr>
          <p:cNvPr id="454" name="Afbeelding 3" descr="anchor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4824536" cy="4149080"/>
          </a:xfrm>
          <a:prstGeom prst="rect">
            <a:avLst/>
          </a:prstGeom>
          <a:noFill/>
        </p:spPr>
      </p:pic>
      <p:sp>
        <p:nvSpPr>
          <p:cNvPr id="455" name="Text Box 597"/>
          <p:cNvSpPr txBox="1">
            <a:spLocks noChangeAspect="1" noChangeArrowheads="1"/>
          </p:cNvSpPr>
          <p:nvPr/>
        </p:nvSpPr>
        <p:spPr bwMode="auto">
          <a:xfrm>
            <a:off x="1105519" y="2948315"/>
            <a:ext cx="1287391" cy="355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Love</a:t>
            </a:r>
            <a:endParaRPr kumimoji="0" lang="nl-NL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7" name="Text Box 598"/>
          <p:cNvSpPr txBox="1">
            <a:spLocks noChangeAspect="1" noChangeArrowheads="1"/>
          </p:cNvSpPr>
          <p:nvPr/>
        </p:nvSpPr>
        <p:spPr bwMode="auto">
          <a:xfrm>
            <a:off x="2055572" y="2303266"/>
            <a:ext cx="1287391" cy="3715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Power</a:t>
            </a:r>
            <a:endParaRPr kumimoji="0" lang="nl-NL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8" name="Text Box 599"/>
          <p:cNvSpPr txBox="1">
            <a:spLocks noChangeAspect="1" noChangeArrowheads="1"/>
          </p:cNvSpPr>
          <p:nvPr/>
        </p:nvSpPr>
        <p:spPr bwMode="auto">
          <a:xfrm>
            <a:off x="3788665" y="1916832"/>
            <a:ext cx="1287391" cy="4161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Energy</a:t>
            </a:r>
            <a:endParaRPr kumimoji="0" lang="nl-NL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9" name="Text Box 600"/>
          <p:cNvSpPr txBox="1">
            <a:spLocks noChangeAspect="1" noChangeArrowheads="1"/>
          </p:cNvSpPr>
          <p:nvPr/>
        </p:nvSpPr>
        <p:spPr bwMode="auto">
          <a:xfrm>
            <a:off x="611560" y="4339478"/>
            <a:ext cx="1084300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Happiness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" name="Text Box 601"/>
          <p:cNvSpPr txBox="1">
            <a:spLocks noChangeAspect="1" noChangeArrowheads="1"/>
          </p:cNvSpPr>
          <p:nvPr/>
        </p:nvSpPr>
        <p:spPr bwMode="auto">
          <a:xfrm>
            <a:off x="6668985" y="2852936"/>
            <a:ext cx="1287391" cy="355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Humor</a:t>
            </a:r>
            <a:endParaRPr kumimoji="0" lang="nl-NL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1" name="Text Box 602"/>
          <p:cNvSpPr txBox="1">
            <a:spLocks noChangeAspect="1" noChangeArrowheads="1"/>
          </p:cNvSpPr>
          <p:nvPr/>
        </p:nvSpPr>
        <p:spPr bwMode="auto">
          <a:xfrm>
            <a:off x="5588865" y="2184364"/>
            <a:ext cx="1287391" cy="4121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Motivation</a:t>
            </a:r>
            <a:endParaRPr kumimoji="0" lang="nl-NL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2" name="Text Box 603"/>
          <p:cNvSpPr txBox="1">
            <a:spLocks noChangeAspect="1" noChangeArrowheads="1"/>
          </p:cNvSpPr>
          <p:nvPr/>
        </p:nvSpPr>
        <p:spPr bwMode="auto">
          <a:xfrm>
            <a:off x="7101033" y="4395855"/>
            <a:ext cx="1287391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Respect</a:t>
            </a:r>
            <a:endParaRPr kumimoji="0" lang="nl-NL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3" name="Text Box 604"/>
          <p:cNvSpPr txBox="1">
            <a:spLocks noChangeAspect="1" noChangeArrowheads="1"/>
          </p:cNvSpPr>
          <p:nvPr/>
        </p:nvSpPr>
        <p:spPr bwMode="auto">
          <a:xfrm>
            <a:off x="7101033" y="3541838"/>
            <a:ext cx="1287391" cy="3963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Peace</a:t>
            </a:r>
            <a:endParaRPr kumimoji="0" lang="nl-NL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4" name="Text Box 605"/>
          <p:cNvSpPr txBox="1">
            <a:spLocks noChangeAspect="1" noChangeArrowheads="1"/>
          </p:cNvSpPr>
          <p:nvPr/>
        </p:nvSpPr>
        <p:spPr bwMode="auto">
          <a:xfrm>
            <a:off x="781950" y="3640924"/>
            <a:ext cx="1345909" cy="4012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Relaxation </a:t>
            </a:r>
            <a:endParaRPr kumimoji="0" lang="nl-NL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95536" y="1340768"/>
            <a:ext cx="3056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Anchor your Resources</a:t>
            </a:r>
            <a:endParaRPr lang="nl-NL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collaps anchor.jpg"/>
          <p:cNvPicPr/>
          <p:nvPr/>
        </p:nvPicPr>
        <p:blipFill>
          <a:blip r:embed="rId2" cstate="print"/>
          <a:srcRect l="51035" t="49086"/>
          <a:stretch>
            <a:fillRect/>
          </a:stretch>
        </p:blipFill>
        <p:spPr bwMode="auto">
          <a:xfrm>
            <a:off x="4860032" y="3212976"/>
            <a:ext cx="42484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collaps anchor.jpg"/>
          <p:cNvPicPr/>
          <p:nvPr/>
        </p:nvPicPr>
        <p:blipFill>
          <a:blip r:embed="rId2" cstate="print"/>
          <a:srcRect l="14518" t="49086" r="49795"/>
          <a:stretch>
            <a:fillRect/>
          </a:stretch>
        </p:blipFill>
        <p:spPr bwMode="auto">
          <a:xfrm>
            <a:off x="1763688" y="3212976"/>
            <a:ext cx="30963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0099"/>
                </a:solidFill>
              </a:rPr>
              <a:t>Anchoring when Intensity is high</a:t>
            </a:r>
            <a:endParaRPr lang="nl-NL" sz="4800" b="1" dirty="0">
              <a:solidFill>
                <a:srgbClr val="000099"/>
              </a:solidFill>
            </a:endParaRPr>
          </a:p>
        </p:txBody>
      </p:sp>
      <p:pic>
        <p:nvPicPr>
          <p:cNvPr id="4" name="Afbeelding 3" descr="collaps anchor.jpg"/>
          <p:cNvPicPr/>
          <p:nvPr/>
        </p:nvPicPr>
        <p:blipFill>
          <a:blip r:embed="rId2" cstate="print"/>
          <a:srcRect t="35687" r="84652" b="10719"/>
          <a:stretch>
            <a:fillRect/>
          </a:stretch>
        </p:blipFill>
        <p:spPr bwMode="auto">
          <a:xfrm>
            <a:off x="432048" y="3140968"/>
            <a:ext cx="13316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647"/>
          <p:cNvSpPr txBox="1">
            <a:spLocks noChangeArrowheads="1"/>
          </p:cNvSpPr>
          <p:nvPr/>
        </p:nvSpPr>
        <p:spPr bwMode="auto">
          <a:xfrm>
            <a:off x="971600" y="6156593"/>
            <a:ext cx="1728192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ngal" pitchFamily="18" charset="0"/>
                <a:cs typeface="Arial" pitchFamily="34" charset="0"/>
              </a:rPr>
              <a:t>Time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012160" y="3553852"/>
            <a:ext cx="237626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6562" name="Text Box 646"/>
          <p:cNvSpPr txBox="1">
            <a:spLocks noChangeArrowheads="1"/>
          </p:cNvSpPr>
          <p:nvPr/>
        </p:nvSpPr>
        <p:spPr bwMode="auto">
          <a:xfrm>
            <a:off x="6516216" y="3697868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Mangal" pitchFamily="18" charset="0"/>
                <a:cs typeface="Arial" pitchFamily="34" charset="0"/>
              </a:rPr>
              <a:t>State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  <p:bldP spid="9" grpId="0" animBg="1"/>
      <p:bldP spid="665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</a:rPr>
              <a:t>Anchoring: Timing</a:t>
            </a:r>
            <a:endParaRPr lang="nl-NL" sz="4800" b="1" dirty="0">
              <a:solidFill>
                <a:srgbClr val="00009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0" y="1484784"/>
            <a:ext cx="9144000" cy="5040560"/>
            <a:chOff x="0" y="1484784"/>
            <a:chExt cx="9144000" cy="5040560"/>
          </a:xfrm>
        </p:grpSpPr>
        <p:pic>
          <p:nvPicPr>
            <p:cNvPr id="4" name="Afbeelding 3" descr="collaps anchor.jpg"/>
            <p:cNvPicPr/>
            <p:nvPr/>
          </p:nvPicPr>
          <p:blipFill>
            <a:blip r:embed="rId2" cstate="print"/>
            <a:srcRect t="6210"/>
            <a:stretch>
              <a:fillRect/>
            </a:stretch>
          </p:blipFill>
          <p:spPr bwMode="auto">
            <a:xfrm>
              <a:off x="0" y="1484784"/>
              <a:ext cx="914400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2" name="Text Box 646"/>
            <p:cNvSpPr txBox="1">
              <a:spLocks noChangeArrowheads="1"/>
            </p:cNvSpPr>
            <p:nvPr/>
          </p:nvSpPr>
          <p:spPr bwMode="auto">
            <a:xfrm>
              <a:off x="5868144" y="3933056"/>
              <a:ext cx="2520280" cy="5232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latin typeface="Mangal" pitchFamily="18" charset="0"/>
                  <a:cs typeface="Arial" pitchFamily="34" charset="0"/>
                </a:rPr>
                <a:t>State</a:t>
              </a:r>
              <a:endParaRPr kumimoji="0" lang="nl-N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563" name="Text Box 647"/>
          <p:cNvSpPr txBox="1">
            <a:spLocks noChangeArrowheads="1"/>
          </p:cNvSpPr>
          <p:nvPr/>
        </p:nvSpPr>
        <p:spPr bwMode="auto">
          <a:xfrm>
            <a:off x="971600" y="5949280"/>
            <a:ext cx="1469256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ngal" pitchFamily="18" charset="0"/>
                <a:cs typeface="Arial" pitchFamily="34" charset="0"/>
              </a:rPr>
              <a:t>Time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4" name="Text Box 648"/>
          <p:cNvSpPr txBox="1">
            <a:spLocks noChangeArrowheads="1"/>
          </p:cNvSpPr>
          <p:nvPr/>
        </p:nvSpPr>
        <p:spPr bwMode="auto">
          <a:xfrm>
            <a:off x="2987824" y="2636912"/>
            <a:ext cx="3096344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ngal" pitchFamily="18" charset="0"/>
                <a:cs typeface="Arial" pitchFamily="34" charset="0"/>
              </a:rPr>
              <a:t> Seconds</a:t>
            </a:r>
            <a:endParaRPr kumimoji="0" lang="nl-N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3491880" y="3068960"/>
            <a:ext cx="432048" cy="15121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JL-OMLAAG 8"/>
          <p:cNvSpPr/>
          <p:nvPr/>
        </p:nvSpPr>
        <p:spPr>
          <a:xfrm>
            <a:off x="5148064" y="3212976"/>
            <a:ext cx="504056" cy="13045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nchorin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0700" y="620688"/>
            <a:ext cx="3543300" cy="3937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</a:rPr>
              <a:t>Install the anchors</a:t>
            </a:r>
            <a:endParaRPr lang="nl-NL" sz="4800" b="1" dirty="0">
              <a:solidFill>
                <a:srgbClr val="00009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125273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99"/>
                </a:solidFill>
              </a:rPr>
              <a:t>1 place of the negative anchor</a:t>
            </a:r>
          </a:p>
        </p:txBody>
      </p:sp>
      <p:pic>
        <p:nvPicPr>
          <p:cNvPr id="15" name="Afbeelding 0" descr="knokkels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1599" y="692696"/>
            <a:ext cx="3532401" cy="3816424"/>
          </a:xfrm>
          <a:prstGeom prst="rect">
            <a:avLst/>
          </a:prstGeom>
          <a:noFill/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09600" y="3356992"/>
            <a:ext cx="490688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place of the positive anchor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11560" y="4509120"/>
            <a:ext cx="4906888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 both anchors, lift the negative anchor 5 sec before the positive anchor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IJL-OMHOOG 11"/>
          <p:cNvSpPr/>
          <p:nvPr/>
        </p:nvSpPr>
        <p:spPr>
          <a:xfrm rot="20548269">
            <a:off x="7884368" y="2932908"/>
            <a:ext cx="864096" cy="216024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positive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AutoShape 611"/>
          <p:cNvSpPr>
            <a:spLocks noChangeArrowheads="1"/>
          </p:cNvSpPr>
          <p:nvPr/>
        </p:nvSpPr>
        <p:spPr bwMode="auto">
          <a:xfrm rot="19366586">
            <a:off x="4515582" y="3025453"/>
            <a:ext cx="2014376" cy="753174"/>
          </a:xfrm>
          <a:prstGeom prst="rightArrow">
            <a:avLst>
              <a:gd name="adj1" fmla="val 50000"/>
              <a:gd name="adj2" fmla="val 5697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Negative anchor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  <p:bldP spid="12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fbeelding 41"/>
          <p:cNvPicPr/>
          <p:nvPr/>
        </p:nvPicPr>
        <p:blipFill>
          <a:blip r:embed="rId2" cstate="print"/>
          <a:srcRect l="29870" r="57143" b="87886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Neurological levels compared with the 7 chakra’s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 r="58441"/>
          <a:stretch>
            <a:fillRect/>
          </a:stretch>
        </p:blipFill>
        <p:spPr bwMode="auto">
          <a:xfrm>
            <a:off x="3491880" y="1405746"/>
            <a:ext cx="2304256" cy="562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ep 14"/>
          <p:cNvGrpSpPr/>
          <p:nvPr/>
        </p:nvGrpSpPr>
        <p:grpSpPr>
          <a:xfrm>
            <a:off x="6732240" y="1412776"/>
            <a:ext cx="2376264" cy="707886"/>
            <a:chOff x="6767736" y="2348880"/>
            <a:chExt cx="2376264" cy="707886"/>
          </a:xfrm>
        </p:grpSpPr>
        <p:pic>
          <p:nvPicPr>
            <p:cNvPr id="13" name="Afbeelding 12"/>
            <p:cNvPicPr/>
            <p:nvPr/>
          </p:nvPicPr>
          <p:blipFill>
            <a:blip r:embed="rId2" cstate="print"/>
            <a:srcRect l="29870" r="57143" b="87886"/>
            <a:stretch>
              <a:fillRect/>
            </a:stretch>
          </p:blipFill>
          <p:spPr bwMode="auto">
            <a:xfrm>
              <a:off x="6767736" y="2348880"/>
              <a:ext cx="2376264" cy="655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kstvak 13"/>
            <p:cNvSpPr txBox="1"/>
            <p:nvPr/>
          </p:nvSpPr>
          <p:spPr>
            <a:xfrm>
              <a:off x="6948264" y="2348880"/>
              <a:ext cx="1907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Crown of the head</a:t>
              </a:r>
              <a:endParaRPr lang="en-US" sz="2400" b="1" dirty="0"/>
            </a:p>
          </p:txBody>
        </p:sp>
      </p:grpSp>
      <p:grpSp>
        <p:nvGrpSpPr>
          <p:cNvPr id="4" name="Groep 15"/>
          <p:cNvGrpSpPr/>
          <p:nvPr/>
        </p:nvGrpSpPr>
        <p:grpSpPr>
          <a:xfrm>
            <a:off x="6732240" y="2060848"/>
            <a:ext cx="2411760" cy="851902"/>
            <a:chOff x="6767736" y="2348880"/>
            <a:chExt cx="2411760" cy="851902"/>
          </a:xfrm>
        </p:grpSpPr>
        <p:pic>
          <p:nvPicPr>
            <p:cNvPr id="17" name="Afbeelding 16"/>
            <p:cNvPicPr/>
            <p:nvPr/>
          </p:nvPicPr>
          <p:blipFill>
            <a:blip r:embed="rId2" cstate="print"/>
            <a:srcRect l="29870" r="57143" b="87886"/>
            <a:stretch>
              <a:fillRect/>
            </a:stretch>
          </p:blipFill>
          <p:spPr bwMode="auto">
            <a:xfrm>
              <a:off x="6767736" y="2348880"/>
              <a:ext cx="2376264" cy="655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kstvak 17"/>
            <p:cNvSpPr txBox="1"/>
            <p:nvPr/>
          </p:nvSpPr>
          <p:spPr>
            <a:xfrm>
              <a:off x="6948264" y="2492896"/>
              <a:ext cx="2231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/>
                <a:t>Between your eyebrows</a:t>
              </a:r>
              <a:endParaRPr lang="en-US" sz="2800" b="1"/>
            </a:p>
          </p:txBody>
        </p:sp>
      </p:grpSp>
      <p:grpSp>
        <p:nvGrpSpPr>
          <p:cNvPr id="6" name="Groep 18"/>
          <p:cNvGrpSpPr/>
          <p:nvPr/>
        </p:nvGrpSpPr>
        <p:grpSpPr>
          <a:xfrm>
            <a:off x="6767736" y="2989922"/>
            <a:ext cx="2376264" cy="655102"/>
            <a:chOff x="6767736" y="2348880"/>
            <a:chExt cx="2376264" cy="655102"/>
          </a:xfrm>
        </p:grpSpPr>
        <p:pic>
          <p:nvPicPr>
            <p:cNvPr id="20" name="Afbeelding 19"/>
            <p:cNvPicPr/>
            <p:nvPr/>
          </p:nvPicPr>
          <p:blipFill>
            <a:blip r:embed="rId2" cstate="print"/>
            <a:srcRect l="29870" r="57143" b="87886"/>
            <a:stretch>
              <a:fillRect/>
            </a:stretch>
          </p:blipFill>
          <p:spPr bwMode="auto">
            <a:xfrm>
              <a:off x="6767736" y="2348880"/>
              <a:ext cx="2376264" cy="655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kstvak 20"/>
            <p:cNvSpPr txBox="1"/>
            <p:nvPr/>
          </p:nvSpPr>
          <p:spPr>
            <a:xfrm>
              <a:off x="6948264" y="249289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Throat</a:t>
              </a:r>
              <a:endParaRPr lang="en-US" sz="2800" b="1" dirty="0"/>
            </a:p>
          </p:txBody>
        </p:sp>
      </p:grpSp>
      <p:pic>
        <p:nvPicPr>
          <p:cNvPr id="22" name="Afbeelding 21"/>
          <p:cNvPicPr/>
          <p:nvPr/>
        </p:nvPicPr>
        <p:blipFill>
          <a:blip r:embed="rId2" cstate="print"/>
          <a:srcRect l="42857" t="82689" r="42857"/>
          <a:stretch>
            <a:fillRect/>
          </a:stretch>
        </p:blipFill>
        <p:spPr bwMode="auto">
          <a:xfrm>
            <a:off x="5796136" y="6021288"/>
            <a:ext cx="7920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Afbeelding 22"/>
          <p:cNvPicPr/>
          <p:nvPr/>
        </p:nvPicPr>
        <p:blipFill>
          <a:blip r:embed="rId2" cstate="print"/>
          <a:srcRect l="42857" t="55902" r="42857" b="29450"/>
          <a:stretch>
            <a:fillRect/>
          </a:stretch>
        </p:blipFill>
        <p:spPr bwMode="auto">
          <a:xfrm>
            <a:off x="5796136" y="442849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/>
          <p:cNvPicPr/>
          <p:nvPr/>
        </p:nvPicPr>
        <p:blipFill>
          <a:blip r:embed="rId2" cstate="print"/>
          <a:srcRect l="42857" t="42431" r="42857" b="44253"/>
          <a:stretch>
            <a:fillRect/>
          </a:stretch>
        </p:blipFill>
        <p:spPr bwMode="auto">
          <a:xfrm>
            <a:off x="5796136" y="3708412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Afbeelding 24"/>
          <p:cNvPicPr/>
          <p:nvPr/>
        </p:nvPicPr>
        <p:blipFill>
          <a:blip r:embed="rId2" cstate="print"/>
          <a:srcRect l="42857" t="28960" r="42857" b="57724"/>
          <a:stretch>
            <a:fillRect/>
          </a:stretch>
        </p:blipFill>
        <p:spPr bwMode="auto">
          <a:xfrm>
            <a:off x="5796136" y="2988332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fbeelding 25"/>
          <p:cNvPicPr/>
          <p:nvPr/>
        </p:nvPicPr>
        <p:blipFill>
          <a:blip r:embed="rId2" cstate="print"/>
          <a:srcRect l="42857" t="15489" r="42857" b="71195"/>
          <a:stretch>
            <a:fillRect/>
          </a:stretch>
        </p:blipFill>
        <p:spPr bwMode="auto">
          <a:xfrm>
            <a:off x="5796136" y="2268252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Afbeelding 26"/>
          <p:cNvPicPr/>
          <p:nvPr/>
        </p:nvPicPr>
        <p:blipFill>
          <a:blip r:embed="rId2" cstate="print"/>
          <a:srcRect l="42857" r="42857" b="84666"/>
          <a:stretch>
            <a:fillRect/>
          </a:stretch>
        </p:blipFill>
        <p:spPr bwMode="auto">
          <a:xfrm>
            <a:off x="5796136" y="1404156"/>
            <a:ext cx="792088" cy="8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fbeelding 27"/>
          <p:cNvPicPr/>
          <p:nvPr/>
        </p:nvPicPr>
        <p:blipFill>
          <a:blip r:embed="rId2" cstate="print"/>
          <a:srcRect l="42857" t="69218" r="42857" b="16134"/>
          <a:stretch>
            <a:fillRect/>
          </a:stretch>
        </p:blipFill>
        <p:spPr bwMode="auto">
          <a:xfrm>
            <a:off x="5796136" y="522058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ep 28"/>
          <p:cNvGrpSpPr/>
          <p:nvPr/>
        </p:nvGrpSpPr>
        <p:grpSpPr>
          <a:xfrm>
            <a:off x="6804248" y="3573016"/>
            <a:ext cx="2376264" cy="851902"/>
            <a:chOff x="6767736" y="2348880"/>
            <a:chExt cx="2376264" cy="851902"/>
          </a:xfrm>
        </p:grpSpPr>
        <p:pic>
          <p:nvPicPr>
            <p:cNvPr id="30" name="Afbeelding 29"/>
            <p:cNvPicPr/>
            <p:nvPr/>
          </p:nvPicPr>
          <p:blipFill>
            <a:blip r:embed="rId2" cstate="print"/>
            <a:srcRect l="29870" r="57143" b="87886"/>
            <a:stretch>
              <a:fillRect/>
            </a:stretch>
          </p:blipFill>
          <p:spPr bwMode="auto">
            <a:xfrm>
              <a:off x="6767736" y="2348880"/>
              <a:ext cx="2376264" cy="655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kstvak 30"/>
            <p:cNvSpPr txBox="1"/>
            <p:nvPr/>
          </p:nvSpPr>
          <p:spPr>
            <a:xfrm>
              <a:off x="6948264" y="2492896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/>
                <a:t>Right of the heart</a:t>
              </a:r>
              <a:endParaRPr lang="en-US" sz="2400" b="1"/>
            </a:p>
          </p:txBody>
        </p:sp>
      </p:grpSp>
      <p:grpSp>
        <p:nvGrpSpPr>
          <p:cNvPr id="8" name="Groep 31"/>
          <p:cNvGrpSpPr/>
          <p:nvPr/>
        </p:nvGrpSpPr>
        <p:grpSpPr>
          <a:xfrm>
            <a:off x="6804248" y="4437112"/>
            <a:ext cx="2376264" cy="655102"/>
            <a:chOff x="6767736" y="2348880"/>
            <a:chExt cx="2376264" cy="655102"/>
          </a:xfrm>
        </p:grpSpPr>
        <p:pic>
          <p:nvPicPr>
            <p:cNvPr id="33" name="Afbeelding 32"/>
            <p:cNvPicPr/>
            <p:nvPr/>
          </p:nvPicPr>
          <p:blipFill>
            <a:blip r:embed="rId2" cstate="print"/>
            <a:srcRect l="29870" r="57143" b="87886"/>
            <a:stretch>
              <a:fillRect/>
            </a:stretch>
          </p:blipFill>
          <p:spPr bwMode="auto">
            <a:xfrm>
              <a:off x="6767736" y="2348880"/>
              <a:ext cx="2376264" cy="655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kstvak 33"/>
            <p:cNvSpPr txBox="1"/>
            <p:nvPr/>
          </p:nvSpPr>
          <p:spPr>
            <a:xfrm>
              <a:off x="6948264" y="2492896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Navel</a:t>
              </a:r>
              <a:endParaRPr lang="en-US" sz="2400" b="1"/>
            </a:p>
          </p:txBody>
        </p:sp>
      </p:grpSp>
      <p:grpSp>
        <p:nvGrpSpPr>
          <p:cNvPr id="9" name="Groep 34"/>
          <p:cNvGrpSpPr/>
          <p:nvPr/>
        </p:nvGrpSpPr>
        <p:grpSpPr>
          <a:xfrm>
            <a:off x="6804248" y="5085184"/>
            <a:ext cx="2376264" cy="790347"/>
            <a:chOff x="6767736" y="2348880"/>
            <a:chExt cx="2376264" cy="790347"/>
          </a:xfrm>
        </p:grpSpPr>
        <p:pic>
          <p:nvPicPr>
            <p:cNvPr id="36" name="Afbeelding 35"/>
            <p:cNvPicPr/>
            <p:nvPr/>
          </p:nvPicPr>
          <p:blipFill>
            <a:blip r:embed="rId2" cstate="print"/>
            <a:srcRect l="29870" r="57143" b="87886"/>
            <a:stretch>
              <a:fillRect/>
            </a:stretch>
          </p:blipFill>
          <p:spPr bwMode="auto">
            <a:xfrm>
              <a:off x="6767736" y="2348880"/>
              <a:ext cx="2376264" cy="655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kstvak 36"/>
            <p:cNvSpPr txBox="1"/>
            <p:nvPr/>
          </p:nvSpPr>
          <p:spPr>
            <a:xfrm>
              <a:off x="6948264" y="2492896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/>
                <a:t>Above  de genitals</a:t>
              </a:r>
              <a:endParaRPr lang="en-US" sz="2400" b="1"/>
            </a:p>
          </p:txBody>
        </p:sp>
      </p:grpSp>
      <p:grpSp>
        <p:nvGrpSpPr>
          <p:cNvPr id="10" name="Groep 37"/>
          <p:cNvGrpSpPr/>
          <p:nvPr/>
        </p:nvGrpSpPr>
        <p:grpSpPr>
          <a:xfrm>
            <a:off x="6804248" y="6014258"/>
            <a:ext cx="2376264" cy="790347"/>
            <a:chOff x="6767736" y="2348880"/>
            <a:chExt cx="2376264" cy="790347"/>
          </a:xfrm>
        </p:grpSpPr>
        <p:pic>
          <p:nvPicPr>
            <p:cNvPr id="39" name="Afbeelding 38"/>
            <p:cNvPicPr/>
            <p:nvPr/>
          </p:nvPicPr>
          <p:blipFill>
            <a:blip r:embed="rId2" cstate="print"/>
            <a:srcRect l="29870" r="57143" b="87886"/>
            <a:stretch>
              <a:fillRect/>
            </a:stretch>
          </p:blipFill>
          <p:spPr bwMode="auto">
            <a:xfrm>
              <a:off x="6767736" y="2348880"/>
              <a:ext cx="2376264" cy="655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kstvak 39"/>
            <p:cNvSpPr txBox="1"/>
            <p:nvPr/>
          </p:nvSpPr>
          <p:spPr>
            <a:xfrm>
              <a:off x="6948264" y="2492896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Just above the anus</a:t>
              </a:r>
              <a:endParaRPr lang="en-US" sz="2400" b="1" dirty="0"/>
            </a:p>
          </p:txBody>
        </p:sp>
      </p:grpSp>
      <p:sp>
        <p:nvSpPr>
          <p:cNvPr id="41" name="Afgeronde rechthoek 40"/>
          <p:cNvSpPr/>
          <p:nvPr/>
        </p:nvSpPr>
        <p:spPr>
          <a:xfrm>
            <a:off x="323528" y="1484784"/>
            <a:ext cx="2880320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Mission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" name="Afgeronde rechthoek 42"/>
          <p:cNvSpPr/>
          <p:nvPr/>
        </p:nvSpPr>
        <p:spPr>
          <a:xfrm>
            <a:off x="395536" y="2420888"/>
            <a:ext cx="2952328" cy="576064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Identity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0" name="Afgeronde rechthoek 49"/>
          <p:cNvSpPr/>
          <p:nvPr/>
        </p:nvSpPr>
        <p:spPr>
          <a:xfrm>
            <a:off x="467544" y="3212976"/>
            <a:ext cx="2952328" cy="648072"/>
          </a:xfrm>
          <a:prstGeom prst="roundRect">
            <a:avLst/>
          </a:prstGeom>
          <a:solidFill>
            <a:srgbClr val="2FDD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Values and Beliefs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Afgeronde rechthoek 50"/>
          <p:cNvSpPr/>
          <p:nvPr/>
        </p:nvSpPr>
        <p:spPr>
          <a:xfrm>
            <a:off x="539552" y="4149080"/>
            <a:ext cx="280831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Skills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2" name="Afgeronde rechthoek 51"/>
          <p:cNvSpPr/>
          <p:nvPr/>
        </p:nvSpPr>
        <p:spPr>
          <a:xfrm>
            <a:off x="539552" y="5085184"/>
            <a:ext cx="2808312" cy="648072"/>
          </a:xfrm>
          <a:prstGeom prst="roundRect">
            <a:avLst/>
          </a:prstGeom>
          <a:solidFill>
            <a:srgbClr val="EA7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Behavior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3" name="Afgeronde rechthoek 52"/>
          <p:cNvSpPr/>
          <p:nvPr/>
        </p:nvSpPr>
        <p:spPr>
          <a:xfrm>
            <a:off x="611560" y="6021288"/>
            <a:ext cx="2808312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Environment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Achieve more success with your Unlimited possibilities!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smtClean="0">
                <a:solidFill>
                  <a:srgbClr val="0000FF"/>
                </a:solidFill>
              </a:rPr>
              <a:t>Go for your success!</a:t>
            </a:r>
            <a:endParaRPr lang="en-US" sz="7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oeldijkstra.nl/img/foto/nat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9672" y="216024"/>
            <a:ext cx="6400800" cy="2132856"/>
          </a:xfrm>
        </p:spPr>
        <p:txBody>
          <a:bodyPr>
            <a:noAutofit/>
          </a:bodyPr>
          <a:lstStyle/>
          <a:p>
            <a:r>
              <a:rPr lang="nl-NL" sz="3600" b="1" dirty="0" err="1" smtClean="0">
                <a:solidFill>
                  <a:schemeClr val="bg1"/>
                </a:solidFill>
              </a:rPr>
              <a:t>If</a:t>
            </a:r>
            <a:r>
              <a:rPr lang="nl-NL" sz="3600" b="1" dirty="0" smtClean="0">
                <a:solidFill>
                  <a:schemeClr val="bg1"/>
                </a:solidFill>
              </a:rPr>
              <a:t> </a:t>
            </a:r>
            <a:r>
              <a:rPr lang="nl-NL" sz="3600" b="1" dirty="0" err="1" smtClean="0">
                <a:solidFill>
                  <a:schemeClr val="bg1"/>
                </a:solidFill>
              </a:rPr>
              <a:t>light</a:t>
            </a:r>
            <a:r>
              <a:rPr lang="nl-NL" sz="3600" b="1" dirty="0" smtClean="0">
                <a:solidFill>
                  <a:schemeClr val="bg1"/>
                </a:solidFill>
              </a:rPr>
              <a:t> is in </a:t>
            </a:r>
            <a:r>
              <a:rPr lang="nl-NL" sz="3600" b="1" dirty="0" err="1" smtClean="0">
                <a:solidFill>
                  <a:schemeClr val="bg1"/>
                </a:solidFill>
              </a:rPr>
              <a:t>your</a:t>
            </a:r>
            <a:r>
              <a:rPr lang="nl-NL" sz="3600" b="1" dirty="0" smtClean="0">
                <a:solidFill>
                  <a:schemeClr val="bg1"/>
                </a:solidFill>
              </a:rPr>
              <a:t> </a:t>
            </a:r>
            <a:r>
              <a:rPr lang="nl-NL" sz="3600" b="1" dirty="0" err="1" smtClean="0">
                <a:solidFill>
                  <a:schemeClr val="bg1"/>
                </a:solidFill>
              </a:rPr>
              <a:t>heart</a:t>
            </a:r>
            <a:r>
              <a:rPr lang="nl-NL" sz="36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nl-NL" sz="3600" b="1" dirty="0" err="1" smtClean="0">
                <a:solidFill>
                  <a:schemeClr val="bg1"/>
                </a:solidFill>
              </a:rPr>
              <a:t>You</a:t>
            </a:r>
            <a:r>
              <a:rPr lang="nl-NL" sz="3600" b="1" dirty="0" smtClean="0">
                <a:solidFill>
                  <a:schemeClr val="bg1"/>
                </a:solidFill>
              </a:rPr>
              <a:t> </a:t>
            </a:r>
            <a:r>
              <a:rPr lang="nl-NL" sz="3600" b="1" dirty="0" err="1" smtClean="0">
                <a:solidFill>
                  <a:schemeClr val="bg1"/>
                </a:solidFill>
              </a:rPr>
              <a:t>will</a:t>
            </a:r>
            <a:r>
              <a:rPr lang="nl-NL" sz="3600" b="1" dirty="0" smtClean="0">
                <a:solidFill>
                  <a:schemeClr val="bg1"/>
                </a:solidFill>
              </a:rPr>
              <a:t> </a:t>
            </a:r>
            <a:r>
              <a:rPr lang="nl-NL" sz="3600" b="1" dirty="0" err="1" smtClean="0">
                <a:solidFill>
                  <a:schemeClr val="bg1"/>
                </a:solidFill>
              </a:rPr>
              <a:t>find</a:t>
            </a:r>
            <a:r>
              <a:rPr lang="nl-NL" sz="3600" b="1" dirty="0" smtClean="0">
                <a:solidFill>
                  <a:schemeClr val="bg1"/>
                </a:solidFill>
              </a:rPr>
              <a:t> </a:t>
            </a:r>
            <a:r>
              <a:rPr lang="nl-NL" sz="3600" b="1" dirty="0" err="1" smtClean="0">
                <a:solidFill>
                  <a:schemeClr val="bg1"/>
                </a:solidFill>
              </a:rPr>
              <a:t>your</a:t>
            </a:r>
            <a:r>
              <a:rPr lang="nl-NL" sz="3600" b="1" dirty="0" smtClean="0">
                <a:solidFill>
                  <a:schemeClr val="bg1"/>
                </a:solidFill>
              </a:rPr>
              <a:t> </a:t>
            </a:r>
            <a:r>
              <a:rPr lang="nl-NL" sz="3600" b="1" dirty="0" err="1" smtClean="0">
                <a:solidFill>
                  <a:schemeClr val="bg1"/>
                </a:solidFill>
              </a:rPr>
              <a:t>way</a:t>
            </a:r>
            <a:r>
              <a:rPr lang="nl-NL" sz="3600" b="1" dirty="0" smtClean="0">
                <a:solidFill>
                  <a:schemeClr val="bg1"/>
                </a:solidFill>
              </a:rPr>
              <a:t> home.</a:t>
            </a:r>
          </a:p>
          <a:p>
            <a:r>
              <a:rPr lang="nl-NL" sz="3600" b="1" dirty="0" smtClean="0">
                <a:solidFill>
                  <a:schemeClr val="bg1"/>
                </a:solidFill>
              </a:rPr>
              <a:t>- </a:t>
            </a:r>
            <a:r>
              <a:rPr lang="nl-NL" sz="3600" b="1" dirty="0" err="1">
                <a:solidFill>
                  <a:schemeClr val="bg1"/>
                </a:solidFill>
              </a:rPr>
              <a:t>Jalāl</a:t>
            </a:r>
            <a:r>
              <a:rPr lang="nl-NL" sz="3600" b="1" dirty="0">
                <a:solidFill>
                  <a:schemeClr val="bg1"/>
                </a:solidFill>
              </a:rPr>
              <a:t> </a:t>
            </a:r>
            <a:r>
              <a:rPr lang="nl-NL" sz="3600" b="1" dirty="0" err="1">
                <a:solidFill>
                  <a:schemeClr val="bg1"/>
                </a:solidFill>
              </a:rPr>
              <a:t>al-Dīn</a:t>
            </a:r>
            <a:r>
              <a:rPr lang="nl-NL" sz="3600" b="1" dirty="0">
                <a:solidFill>
                  <a:schemeClr val="bg1"/>
                </a:solidFill>
              </a:rPr>
              <a:t> </a:t>
            </a:r>
            <a:r>
              <a:rPr lang="nl-NL" sz="3600" b="1" dirty="0" err="1" smtClean="0">
                <a:solidFill>
                  <a:schemeClr val="bg1"/>
                </a:solidFill>
              </a:rPr>
              <a:t>Rūmī</a:t>
            </a:r>
            <a:r>
              <a:rPr lang="nl-NL" sz="3600" b="1" dirty="0" smtClean="0">
                <a:solidFill>
                  <a:schemeClr val="bg1"/>
                </a:solidFill>
              </a:rPr>
              <a:t>-</a:t>
            </a:r>
            <a:endParaRPr lang="nl-NL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Achieve more Success with your unlimited powers!</a:t>
            </a:r>
            <a:endParaRPr lang="nl-NL" b="1" dirty="0">
              <a:solidFill>
                <a:srgbClr val="00009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49288" y="3212976"/>
            <a:ext cx="6707088" cy="29131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 smtClean="0">
                <a:solidFill>
                  <a:srgbClr val="000099"/>
                </a:solidFill>
              </a:rPr>
              <a:t>Go for your success!</a:t>
            </a:r>
            <a:endParaRPr lang="nl-NL" sz="8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Reflection of the day</a:t>
            </a:r>
            <a:endParaRPr lang="nl-NL" sz="60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2060849"/>
            <a:ext cx="8229600" cy="2592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Look back on what we did today.</a:t>
            </a:r>
          </a:p>
          <a:p>
            <a:pPr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Where and how can you use the different exercises?</a:t>
            </a:r>
          </a:p>
          <a:p>
            <a:pPr>
              <a:buNone/>
            </a:pPr>
            <a:endParaRPr lang="en-US" sz="4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Success without limbs in Gaza</a:t>
            </a:r>
            <a:endParaRPr lang="nl-NL" sz="5400" b="1" dirty="0">
              <a:solidFill>
                <a:srgbClr val="0000FF"/>
              </a:solidFill>
            </a:endParaRPr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b="9051"/>
          <a:stretch>
            <a:fillRect/>
          </a:stretch>
        </p:blipFill>
        <p:spPr bwMode="auto">
          <a:xfrm>
            <a:off x="0" y="1268760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73100"/>
            <a:ext cx="9144000" cy="5238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15900" algn="l"/>
              </a:tabLst>
            </a:pPr>
            <a:r>
              <a:rPr lang="nl-NL" sz="2800" b="1">
                <a:latin typeface="Comic Sans MS" pitchFamily="66" charset="0"/>
                <a:ea typeface="MS Mincho" pitchFamily="49" charset="-128"/>
                <a:cs typeface="Tahoma" pitchFamily="34" charset="0"/>
              </a:rPr>
              <a:t>More general</a:t>
            </a:r>
            <a:endParaRPr lang="nl-NL"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-5371851">
            <a:off x="-298278" y="3548520"/>
            <a:ext cx="4184650" cy="6368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4800" i="1" kern="10" spc="96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8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up-chunking</a:t>
            </a:r>
            <a:endParaRPr lang="nl-NL" sz="4800" i="1" kern="10" spc="96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>
                  <a:lumMod val="8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 rot="5428149">
            <a:off x="5141614" y="3368227"/>
            <a:ext cx="4319156" cy="6989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9600" i="1" kern="100" spc="120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down-chunking</a:t>
            </a:r>
            <a:endParaRPr lang="nl-NL" sz="9600" i="1" kern="100" spc="120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79512" y="1268760"/>
            <a:ext cx="1233926" cy="4946394"/>
          </a:xfrm>
          <a:prstGeom prst="upArrow">
            <a:avLst>
              <a:gd name="adj1" fmla="val 50000"/>
              <a:gd name="adj2" fmla="val 168674"/>
            </a:avLst>
          </a:prstGeom>
          <a:solidFill>
            <a:srgbClr val="FF0000">
              <a:alpha val="50000"/>
            </a:srgbClr>
          </a:solidFill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vert="vert270"/>
          <a:lstStyle/>
          <a:p>
            <a:pPr algn="ctr">
              <a:spcAft>
                <a:spcPts val="1000"/>
              </a:spcAft>
              <a:defRPr/>
            </a:pPr>
            <a:r>
              <a:rPr lang="nl-NL" sz="28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More </a:t>
            </a:r>
            <a:r>
              <a:rPr lang="nl-NL" sz="2800" b="1" dirty="0" err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general</a:t>
            </a:r>
            <a:endParaRPr lang="nl-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10800000">
            <a:off x="7690296" y="1196975"/>
            <a:ext cx="1346200" cy="5111750"/>
          </a:xfrm>
          <a:prstGeom prst="upArrow">
            <a:avLst>
              <a:gd name="adj1" fmla="val 50000"/>
              <a:gd name="adj2" fmla="val 159722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vert"/>
          <a:lstStyle/>
          <a:p>
            <a:pPr algn="ctr">
              <a:spcAft>
                <a:spcPts val="1000"/>
              </a:spcAft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More specific</a:t>
            </a:r>
            <a:endParaRPr lang="nl-N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 rot="10595">
            <a:off x="2124629" y="52512"/>
            <a:ext cx="5119197" cy="59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7200" b="1" kern="10" spc="1441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chunking</a:t>
            </a:r>
            <a:endParaRPr lang="nl-NL" sz="7200" b="1" kern="10" spc="1441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180528" y="6334125"/>
            <a:ext cx="9324528" cy="5238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215900" algn="l"/>
              </a:tabLst>
            </a:pPr>
            <a:r>
              <a:rPr lang="nl-NL" sz="2800" b="1" dirty="0">
                <a:latin typeface="Comic Sans MS" pitchFamily="66" charset="0"/>
                <a:ea typeface="MS Mincho" pitchFamily="49" charset="-128"/>
                <a:cs typeface="Tahoma" pitchFamily="34" charset="0"/>
              </a:rPr>
              <a:t>More </a:t>
            </a:r>
            <a:r>
              <a:rPr lang="nl-NL" sz="2800" b="1" dirty="0" err="1" smtClean="0">
                <a:latin typeface="Comic Sans MS" pitchFamily="66" charset="0"/>
                <a:ea typeface="MS Mincho" pitchFamily="49" charset="-128"/>
                <a:cs typeface="Tahoma" pitchFamily="34" charset="0"/>
              </a:rPr>
              <a:t>specific</a:t>
            </a:r>
            <a:endParaRPr lang="nl-NL" dirty="0">
              <a:ea typeface="MS Mincho" pitchFamily="49" charset="-128"/>
              <a:cs typeface="Tahoma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267744" y="2897649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Milton-model</a:t>
            </a:r>
            <a:endParaRPr lang="nl-NL" sz="4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292080" y="2924944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Meta-model</a:t>
            </a:r>
            <a:endParaRPr lang="nl-NL" sz="4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7" grpId="0" animBg="1"/>
      <p:bldP spid="1028" grpId="0" animBg="1"/>
      <p:bldP spid="1030" grpId="0" animBg="1"/>
      <p:bldP spid="11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116632"/>
            <a:ext cx="4258816" cy="1143000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solidFill>
                  <a:srgbClr val="0000FF"/>
                </a:solidFill>
              </a:rPr>
              <a:t>Meta-Model</a:t>
            </a:r>
            <a:endParaRPr lang="nl-NL" sz="5400" b="1" dirty="0">
              <a:solidFill>
                <a:srgbClr val="0000FF"/>
              </a:solidFill>
            </a:endParaRPr>
          </a:p>
        </p:txBody>
      </p:sp>
      <p:grpSp>
        <p:nvGrpSpPr>
          <p:cNvPr id="3" name="Groep 24"/>
          <p:cNvGrpSpPr/>
          <p:nvPr/>
        </p:nvGrpSpPr>
        <p:grpSpPr>
          <a:xfrm>
            <a:off x="0" y="2420888"/>
            <a:ext cx="8938541" cy="4320480"/>
            <a:chOff x="179512" y="2420888"/>
            <a:chExt cx="8326981" cy="3960440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179512" y="2420888"/>
              <a:ext cx="8326981" cy="3960440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Probleem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467544" y="2636912"/>
              <a:ext cx="302433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Big Problem</a:t>
              </a: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With generalizations,</a:t>
              </a: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distortions and deletions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644008" y="3573016"/>
            <a:ext cx="4297546" cy="3096344"/>
          </a:xfrm>
          <a:prstGeom prst="rect">
            <a:avLst/>
          </a:prstGeom>
          <a:solidFill>
            <a:srgbClr val="80808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Metamodel-question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</a:rPr>
              <a:t>Always?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Never?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300192" y="4293096"/>
            <a:ext cx="2543824" cy="2448272"/>
          </a:xfrm>
          <a:prstGeom prst="rect">
            <a:avLst/>
          </a:prstGeom>
          <a:solidFill>
            <a:srgbClr val="A5A5A5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Metamodel-question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libri" pitchFamily="34" charset="0"/>
              </a:rPr>
              <a:t>Who says that?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How exactly </a:t>
            </a:r>
            <a:r>
              <a:rPr lang="en-US" sz="2000" dirty="0" smtClean="0">
                <a:latin typeface="Calibri" pitchFamily="34" charset="0"/>
              </a:rPr>
              <a:t>goes that?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650704" y="5517232"/>
            <a:ext cx="1169768" cy="1152128"/>
          </a:xfrm>
          <a:prstGeom prst="rect">
            <a:avLst/>
          </a:prstGeom>
          <a:solidFill>
            <a:srgbClr val="D8D8D8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Metamodel-question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Calibri" pitchFamily="34" charset="0"/>
              </a:rPr>
              <a:t>Or? Because?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" name="Afbeelding 25"/>
          <p:cNvPicPr/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6660232" y="0"/>
            <a:ext cx="2232248" cy="206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5160435" y="1988840"/>
            <a:ext cx="3876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Virginia </a:t>
            </a:r>
            <a:r>
              <a:rPr lang="en-US" sz="2400" dirty="0" err="1" smtClean="0">
                <a:solidFill>
                  <a:srgbClr val="0000FF"/>
                </a:solidFill>
              </a:rPr>
              <a:t>Satir</a:t>
            </a:r>
            <a:r>
              <a:rPr lang="en-US" sz="2400" dirty="0" smtClean="0">
                <a:solidFill>
                  <a:srgbClr val="0000FF"/>
                </a:solidFill>
              </a:rPr>
              <a:t>, Family therapist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Distortionb.jpg"/>
          <p:cNvPicPr>
            <a:picLocks noChangeAspect="1"/>
          </p:cNvPicPr>
          <p:nvPr/>
        </p:nvPicPr>
        <p:blipFill>
          <a:blip r:embed="rId2" cstate="print"/>
          <a:srcRect t="5024"/>
          <a:stretch>
            <a:fillRect/>
          </a:stretch>
        </p:blipFill>
        <p:spPr>
          <a:xfrm>
            <a:off x="0" y="1412776"/>
            <a:ext cx="9144000" cy="54452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Distortions: Mind Reading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4" name="Afbeelding 3" descr="Distortionb.jpg"/>
          <p:cNvPicPr>
            <a:picLocks noChangeAspect="1"/>
          </p:cNvPicPr>
          <p:nvPr/>
        </p:nvPicPr>
        <p:blipFill>
          <a:blip r:embed="rId2" cstate="print"/>
          <a:srcRect l="68900" t="5024" b="47249"/>
          <a:stretch>
            <a:fillRect/>
          </a:stretch>
        </p:blipFill>
        <p:spPr>
          <a:xfrm>
            <a:off x="6300192" y="1412776"/>
            <a:ext cx="2843808" cy="2736304"/>
          </a:xfrm>
          <a:prstGeom prst="rect">
            <a:avLst/>
          </a:prstGeom>
        </p:spPr>
      </p:pic>
      <p:pic>
        <p:nvPicPr>
          <p:cNvPr id="5" name="Afbeelding 4" descr="Distortionb.jpg"/>
          <p:cNvPicPr>
            <a:picLocks noChangeAspect="1"/>
          </p:cNvPicPr>
          <p:nvPr/>
        </p:nvPicPr>
        <p:blipFill>
          <a:blip r:embed="rId2" cstate="print"/>
          <a:srcRect l="56300" t="62799"/>
          <a:stretch>
            <a:fillRect/>
          </a:stretch>
        </p:blipFill>
        <p:spPr>
          <a:xfrm>
            <a:off x="5148064" y="4725144"/>
            <a:ext cx="3995936" cy="2132857"/>
          </a:xfrm>
          <a:prstGeom prst="rect">
            <a:avLst/>
          </a:prstGeom>
        </p:spPr>
      </p:pic>
      <p:pic>
        <p:nvPicPr>
          <p:cNvPr id="6" name="Afbeelding 5" descr="Distortionb.jpg"/>
          <p:cNvPicPr>
            <a:picLocks noChangeAspect="1"/>
          </p:cNvPicPr>
          <p:nvPr/>
        </p:nvPicPr>
        <p:blipFill>
          <a:blip r:embed="rId2" cstate="print"/>
          <a:srcRect t="5024" r="77562" b="51017"/>
          <a:stretch>
            <a:fillRect/>
          </a:stretch>
        </p:blipFill>
        <p:spPr>
          <a:xfrm>
            <a:off x="6300192" y="1340768"/>
            <a:ext cx="2843808" cy="2742036"/>
          </a:xfrm>
          <a:prstGeom prst="rect">
            <a:avLst/>
          </a:prstGeom>
        </p:spPr>
      </p:pic>
      <p:pic>
        <p:nvPicPr>
          <p:cNvPr id="7" name="Afbeelding 6" descr="Distortionb.jpg"/>
          <p:cNvPicPr>
            <a:picLocks noChangeAspect="1"/>
          </p:cNvPicPr>
          <p:nvPr/>
        </p:nvPicPr>
        <p:blipFill>
          <a:blip r:embed="rId2" cstate="print"/>
          <a:srcRect t="5024" r="77562" b="51017"/>
          <a:stretch>
            <a:fillRect/>
          </a:stretch>
        </p:blipFill>
        <p:spPr>
          <a:xfrm>
            <a:off x="5148064" y="4725144"/>
            <a:ext cx="3995936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2.bp.blogspot.com/_QuDiIz5CpNU/SuLoqnL3NtI/AAAAAAAABb0/6911TCEqW1I/s400/NLP+META+MODEL+MO+NECESSITY+2.jpg"/>
          <p:cNvPicPr>
            <a:picLocks noChangeAspect="1" noChangeArrowheads="1"/>
          </p:cNvPicPr>
          <p:nvPr/>
        </p:nvPicPr>
        <p:blipFill>
          <a:blip r:embed="rId2" cstate="print"/>
          <a:srcRect t="11902"/>
          <a:stretch>
            <a:fillRect/>
          </a:stretch>
        </p:blipFill>
        <p:spPr bwMode="auto">
          <a:xfrm>
            <a:off x="-1" y="1412776"/>
            <a:ext cx="9144001" cy="544522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rgbClr val="0000FF"/>
                </a:solidFill>
              </a:rPr>
              <a:t>Generalizations</a:t>
            </a:r>
            <a:r>
              <a:rPr lang="nl-NL" b="1" dirty="0" smtClean="0">
                <a:solidFill>
                  <a:srgbClr val="0000FF"/>
                </a:solidFill>
              </a:rPr>
              <a:t>: Must, have to, </a:t>
            </a:r>
            <a:r>
              <a:rPr lang="nl-NL" b="1" dirty="0" err="1" smtClean="0">
                <a:solidFill>
                  <a:srgbClr val="0000FF"/>
                </a:solidFill>
              </a:rPr>
              <a:t>need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19458" name="Picture 2" descr="http://2.bp.blogspot.com/_QuDiIz5CpNU/SuLoqnL3NtI/AAAAAAAABb0/6911TCEqW1I/s400/NLP+META+MODEL+MO+NECESSITY+2.jpg"/>
          <p:cNvPicPr>
            <a:picLocks noChangeAspect="1" noChangeArrowheads="1"/>
          </p:cNvPicPr>
          <p:nvPr/>
        </p:nvPicPr>
        <p:blipFill>
          <a:blip r:embed="rId2" cstate="print"/>
          <a:srcRect t="61998" r="74412"/>
          <a:stretch>
            <a:fillRect/>
          </a:stretch>
        </p:blipFill>
        <p:spPr bwMode="auto">
          <a:xfrm>
            <a:off x="0" y="1412776"/>
            <a:ext cx="4644008" cy="2348880"/>
          </a:xfrm>
          <a:prstGeom prst="rect">
            <a:avLst/>
          </a:prstGeom>
          <a:noFill/>
        </p:spPr>
      </p:pic>
      <p:pic>
        <p:nvPicPr>
          <p:cNvPr id="6" name="Picture 2" descr="http://2.bp.blogspot.com/_QuDiIz5CpNU/SuLoqnL3NtI/AAAAAAAABb0/6911TCEqW1I/s400/NLP+META+MODEL+MO+NECESSITY+2.jpg"/>
          <p:cNvPicPr>
            <a:picLocks noChangeAspect="1" noChangeArrowheads="1"/>
          </p:cNvPicPr>
          <p:nvPr/>
        </p:nvPicPr>
        <p:blipFill>
          <a:blip r:embed="rId2" cstate="print"/>
          <a:srcRect t="61998" r="74412"/>
          <a:stretch>
            <a:fillRect/>
          </a:stretch>
        </p:blipFill>
        <p:spPr bwMode="auto">
          <a:xfrm>
            <a:off x="4644008" y="1412776"/>
            <a:ext cx="4499992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9366</TotalTime>
  <Words>1111</Words>
  <Application>Microsoft Office PowerPoint</Application>
  <PresentationFormat>Diavoorstelling (4:3)</PresentationFormat>
  <Paragraphs>283</Paragraphs>
  <Slides>49</Slides>
  <Notes>3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0" baseType="lpstr">
      <vt:lpstr>Office-thema</vt:lpstr>
      <vt:lpstr>Welcome to the NLP-course “Achieve more success with  Your Unlimited Powers”</vt:lpstr>
      <vt:lpstr>Program for today</vt:lpstr>
      <vt:lpstr>Good and New</vt:lpstr>
      <vt:lpstr>Open Frame</vt:lpstr>
      <vt:lpstr>Success without limbs in Gaza</vt:lpstr>
      <vt:lpstr>Dia 6</vt:lpstr>
      <vt:lpstr>Meta-Model</vt:lpstr>
      <vt:lpstr>Distortions: Mind Reading</vt:lpstr>
      <vt:lpstr>Generalizations: Must, have to, need </vt:lpstr>
      <vt:lpstr>Deletions: Nominalisations</vt:lpstr>
      <vt:lpstr>Metamodel 1</vt:lpstr>
      <vt:lpstr>Metamodel 2</vt:lpstr>
      <vt:lpstr>Metamodel 3</vt:lpstr>
      <vt:lpstr>Metamodel 4</vt:lpstr>
      <vt:lpstr>Mini-Meta-Model 1</vt:lpstr>
      <vt:lpstr>Mini-Meta-Model 2</vt:lpstr>
      <vt:lpstr>Communication</vt:lpstr>
      <vt:lpstr>Exercise</vt:lpstr>
      <vt:lpstr>Work with parts</vt:lpstr>
      <vt:lpstr>Unconscious Parts</vt:lpstr>
      <vt:lpstr>Gestalt</vt:lpstr>
      <vt:lpstr>Gestalt</vt:lpstr>
      <vt:lpstr>Examples  of unconscious parts</vt:lpstr>
      <vt:lpstr>Exercise working with parts</vt:lpstr>
      <vt:lpstr>You communicate  with parts when ……</vt:lpstr>
      <vt:lpstr>Visual Squash:</vt:lpstr>
      <vt:lpstr>Visual Squash:</vt:lpstr>
      <vt:lpstr>Visual Squash</vt:lpstr>
      <vt:lpstr>Let both metaphors melt together</vt:lpstr>
      <vt:lpstr>Use your resourses</vt:lpstr>
      <vt:lpstr>You raise me up</vt:lpstr>
      <vt:lpstr>Resourses</vt:lpstr>
      <vt:lpstr>Resourses</vt:lpstr>
      <vt:lpstr>Resourses</vt:lpstr>
      <vt:lpstr>Hulpbronnen</vt:lpstr>
      <vt:lpstr>Resourses</vt:lpstr>
      <vt:lpstr>Resourses</vt:lpstr>
      <vt:lpstr>Hulpbronnen</vt:lpstr>
      <vt:lpstr>Resourses</vt:lpstr>
      <vt:lpstr>Resourses</vt:lpstr>
      <vt:lpstr>Collapsing  Anchors</vt:lpstr>
      <vt:lpstr>Anchoring when Intensity is high</vt:lpstr>
      <vt:lpstr>Anchoring: Timing</vt:lpstr>
      <vt:lpstr>Install the anchors</vt:lpstr>
      <vt:lpstr>Neurological levels compared with the 7 chakra’s</vt:lpstr>
      <vt:lpstr>Achieve more success with your Unlimited possibilities!</vt:lpstr>
      <vt:lpstr>Dia 47</vt:lpstr>
      <vt:lpstr>Achieve more Success with your unlimited powers!</vt:lpstr>
      <vt:lpstr>Reflection of the 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Admin</cp:lastModifiedBy>
  <cp:revision>81</cp:revision>
  <dcterms:created xsi:type="dcterms:W3CDTF">2013-10-09T11:49:54Z</dcterms:created>
  <dcterms:modified xsi:type="dcterms:W3CDTF">2017-10-28T11:38:27Z</dcterms:modified>
</cp:coreProperties>
</file>