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71"/>
  </p:notesMasterIdLst>
  <p:sldIdLst>
    <p:sldId id="561" r:id="rId2"/>
    <p:sldId id="492" r:id="rId3"/>
    <p:sldId id="546" r:id="rId4"/>
    <p:sldId id="545" r:id="rId5"/>
    <p:sldId id="558" r:id="rId6"/>
    <p:sldId id="557" r:id="rId7"/>
    <p:sldId id="610" r:id="rId8"/>
    <p:sldId id="554" r:id="rId9"/>
    <p:sldId id="555" r:id="rId10"/>
    <p:sldId id="550" r:id="rId11"/>
    <p:sldId id="551" r:id="rId12"/>
    <p:sldId id="552" r:id="rId13"/>
    <p:sldId id="547" r:id="rId14"/>
    <p:sldId id="548" r:id="rId15"/>
    <p:sldId id="556" r:id="rId16"/>
    <p:sldId id="549" r:id="rId17"/>
    <p:sldId id="609" r:id="rId18"/>
    <p:sldId id="608" r:id="rId19"/>
    <p:sldId id="607" r:id="rId20"/>
    <p:sldId id="612" r:id="rId21"/>
    <p:sldId id="611" r:id="rId22"/>
    <p:sldId id="531" r:id="rId23"/>
    <p:sldId id="559" r:id="rId24"/>
    <p:sldId id="532" r:id="rId25"/>
    <p:sldId id="534" r:id="rId26"/>
    <p:sldId id="562" r:id="rId27"/>
    <p:sldId id="605" r:id="rId28"/>
    <p:sldId id="535" r:id="rId29"/>
    <p:sldId id="564" r:id="rId30"/>
    <p:sldId id="563" r:id="rId31"/>
    <p:sldId id="606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78" r:id="rId46"/>
    <p:sldId id="579" r:id="rId47"/>
    <p:sldId id="580" r:id="rId48"/>
    <p:sldId id="581" r:id="rId49"/>
    <p:sldId id="582" r:id="rId50"/>
    <p:sldId id="583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00"/>
    <a:srgbClr val="9494E4"/>
    <a:srgbClr val="A2A2E8"/>
    <a:srgbClr val="BFBFEF"/>
    <a:srgbClr val="E0E0F8"/>
    <a:srgbClr val="CACAF2"/>
    <a:srgbClr val="0000FF"/>
    <a:srgbClr val="FF3737"/>
    <a:srgbClr val="FF3B3B"/>
    <a:srgbClr val="FFE9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104" autoAdjust="0"/>
  </p:normalViewPr>
  <p:slideViewPr>
    <p:cSldViewPr>
      <p:cViewPr>
        <p:scale>
          <a:sx n="51" d="100"/>
          <a:sy n="51" d="100"/>
        </p:scale>
        <p:origin x="-123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E47F-7498-4B23-A796-BBDDC1B6237C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D072-2C5B-4FA1-A750-3F292DDBBB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9966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F2FD-8D51-446F-8212-0B1399B5208A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../video's/NVC/Compassionate%20Communication%20with%20Kids.flv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ntw ben4.bmp"/>
          <p:cNvPicPr/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50000" contrast="20000"/>
          </a:blip>
          <a:stretch>
            <a:fillRect/>
          </a:stretch>
        </p:blipFill>
        <p:spPr>
          <a:xfrm>
            <a:off x="431033" y="0"/>
            <a:ext cx="8712967" cy="6858000"/>
          </a:xfrm>
          <a:prstGeom prst="rect">
            <a:avLst/>
          </a:prstGeom>
        </p:spPr>
      </p:pic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the NLP-course “Your Unlimited Powers”</a:t>
            </a:r>
            <a:endParaRPr lang="nl-NL" b="1" dirty="0" smtClean="0">
              <a:solidFill>
                <a:srgbClr val="FF0000"/>
              </a:solidFill>
            </a:endParaRPr>
          </a:p>
        </p:txBody>
      </p:sp>
      <p:sp>
        <p:nvSpPr>
          <p:cNvPr id="3076" name="Ondertitel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65618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Ministry of social affairs, Dar Al </a:t>
            </a:r>
            <a:r>
              <a:rPr lang="en-US" dirty="0" err="1" smtClean="0">
                <a:solidFill>
                  <a:srgbClr val="0000FF"/>
                </a:solidFill>
              </a:rPr>
              <a:t>Amal</a:t>
            </a:r>
            <a:r>
              <a:rPr lang="en-US" dirty="0" smtClean="0">
                <a:solidFill>
                  <a:srgbClr val="0000FF"/>
                </a:solidFill>
              </a:rPr>
              <a:t>, Ramallah, Palestine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5th  day Wednesday 4 May 2016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Trainers: Sytse and Marlies Tjallingii</a:t>
            </a:r>
          </a:p>
        </p:txBody>
      </p:sp>
      <p:sp>
        <p:nvSpPr>
          <p:cNvPr id="3077" name="Rechthoek 4"/>
          <p:cNvSpPr>
            <a:spLocks noChangeArrowheads="1"/>
          </p:cNvSpPr>
          <p:nvPr/>
        </p:nvSpPr>
        <p:spPr bwMode="auto">
          <a:xfrm>
            <a:off x="2555875" y="188913"/>
            <a:ext cx="342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6000" b="1" dirty="0" err="1" smtClean="0">
                <a:solidFill>
                  <a:srgbClr val="0033CC"/>
                </a:solidFill>
              </a:rPr>
              <a:t>Welcome</a:t>
            </a:r>
            <a:r>
              <a:rPr lang="nl-NL" sz="6000" b="1" dirty="0" smtClean="0">
                <a:solidFill>
                  <a:srgbClr val="0033CC"/>
                </a:solidFill>
              </a:rPr>
              <a:t>!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835696" y="980728"/>
            <a:ext cx="48965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115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ijdelijke aanduiding voor inhoud 6" descr="_MG_6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-3720"/>
            <a:ext cx="10292578" cy="6861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D:\afbeeldingen\foto's\2016\11 Ramallah vervolg\_MG_6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8648" y="-3411758"/>
            <a:ext cx="8784976" cy="6714117"/>
          </a:xfrm>
          <a:prstGeom prst="rect">
            <a:avLst/>
          </a:prstGeom>
          <a:noFill/>
        </p:spPr>
      </p:pic>
      <p:pic>
        <p:nvPicPr>
          <p:cNvPr id="10" name="Afbeelding 9" descr="_MG_6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6592" y="0"/>
            <a:ext cx="10286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 descr="_MG_6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 descr="_MG_6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 descr="_MG_6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212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fbeelding 5" descr="_MG_6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_MG_6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 descr="_MG_6894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-8286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fbeelding 5" descr="_MG_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 descr="_MG_6987.JPG"/>
          <p:cNvPicPr>
            <a:picLocks noChangeAspect="1"/>
          </p:cNvPicPr>
          <p:nvPr/>
        </p:nvPicPr>
        <p:blipFill>
          <a:blip r:embed="rId2" cstate="print"/>
          <a:srcRect l="19772" r="13870"/>
          <a:stretch>
            <a:fillRect/>
          </a:stretch>
        </p:blipFill>
        <p:spPr>
          <a:xfrm rot="5400000">
            <a:off x="268050" y="-254261"/>
            <a:ext cx="7095731" cy="712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Program of today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158417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9.00 – 10.30 	</a:t>
            </a:r>
            <a:r>
              <a:rPr lang="en-US" sz="2200" dirty="0" smtClean="0">
                <a:solidFill>
                  <a:srgbClr val="0000FF"/>
                </a:solidFill>
              </a:rPr>
              <a:t>Welcome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			Good and New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			Open Frame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			Circle of Excellence Exercise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3528" y="4941168"/>
            <a:ext cx="8424936" cy="1916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13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.30 –  14.30	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			</a:t>
            </a:r>
            <a:r>
              <a:rPr lang="en-US" sz="2200" dirty="0" smtClean="0">
                <a:solidFill>
                  <a:srgbClr val="0000FF"/>
                </a:solidFill>
              </a:rPr>
              <a:t>Milton </a:t>
            </a:r>
            <a:r>
              <a:rPr lang="en-US" sz="2200" dirty="0" smtClean="0">
                <a:solidFill>
                  <a:srgbClr val="0000FF"/>
                </a:solidFill>
              </a:rPr>
              <a:t>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			Reframing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			Conclusion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			Closing ceremony	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3528" y="2420888"/>
            <a:ext cx="8424936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10.45 – 12.00</a:t>
            </a:r>
            <a:r>
              <a:rPr lang="en-US" sz="2200" dirty="0" smtClean="0">
                <a:solidFill>
                  <a:srgbClr val="0000FF"/>
                </a:solidFill>
              </a:rPr>
              <a:t>	Language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			Power of Language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			Chunking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23528" y="3861048"/>
            <a:ext cx="8424936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12.15 – 13.15</a:t>
            </a:r>
            <a:r>
              <a:rPr lang="en-US" sz="2200" dirty="0" smtClean="0">
                <a:solidFill>
                  <a:srgbClr val="0000FF"/>
                </a:solidFill>
              </a:rPr>
              <a:t>	From Specific to </a:t>
            </a:r>
            <a:r>
              <a:rPr lang="en-US" sz="2200" dirty="0" err="1" smtClean="0">
                <a:solidFill>
                  <a:srgbClr val="0000FF"/>
                </a:solidFill>
              </a:rPr>
              <a:t>Generalised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Exercise Chunking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 descr="_MG_6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49442" y="269522"/>
            <a:ext cx="8694204" cy="5796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 descr="_MG_6998.JPG"/>
          <p:cNvPicPr>
            <a:picLocks noChangeAspect="1"/>
          </p:cNvPicPr>
          <p:nvPr/>
        </p:nvPicPr>
        <p:blipFill>
          <a:blip r:embed="rId2" cstate="print"/>
          <a:srcRect r="11703"/>
          <a:stretch>
            <a:fillRect/>
          </a:stretch>
        </p:blipFill>
        <p:spPr>
          <a:xfrm>
            <a:off x="0" y="-46011"/>
            <a:ext cx="9144000" cy="690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Afbeelding 7" descr="anchor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30000" contrast="50000"/>
          </a:blip>
          <a:srcRect/>
          <a:stretch>
            <a:fillRect/>
          </a:stretch>
        </p:blipFill>
        <p:spPr bwMode="auto">
          <a:xfrm>
            <a:off x="6916613" y="188640"/>
            <a:ext cx="2047875" cy="239871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496" y="44624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GB" sz="32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nchoring</a:t>
            </a:r>
            <a:endParaRPr kumimoji="0" lang="nl-NL" sz="1000" b="0" i="0" u="none" strike="noStrike" cap="none" normalizeH="0" baseline="0" dirty="0" smtClean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9317" y="1399184"/>
            <a:ext cx="3678667" cy="43204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MOTIVATION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 dirty="0" smtClean="0"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79912" y="6093296"/>
            <a:ext cx="2094491" cy="37651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ENERGY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 dirty="0" smtClean="0"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2" descr="http://www4.uwm.edu/learningobjects/images/happy_individualism_trs3-m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743" y="1052736"/>
            <a:ext cx="3324497" cy="2866728"/>
          </a:xfrm>
          <a:prstGeom prst="rect">
            <a:avLst/>
          </a:prstGeom>
          <a:noFill/>
        </p:spPr>
      </p:pic>
      <p:pic>
        <p:nvPicPr>
          <p:cNvPr id="10" name="Picture 4" descr="https://s-media-cache-ak0.pinimg.com/736x/1c/38/bd/1c38bd25861e7401483ecbf83349c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719684"/>
            <a:ext cx="3042509" cy="3013572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59832" y="4105227"/>
            <a:ext cx="3600400" cy="40389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nl-NL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HUMOUR / LAUGHING 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 dirty="0" smtClean="0"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482" name="Picture 2" descr="http://cdn2.collective-evolution.com/assets/uploads/2014/09/hands-ener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8262" y="4653136"/>
            <a:ext cx="3245738" cy="2204864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96" y="611396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Anchor: Any stimulus that is associated with a specific response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  <p:bldP spid="7" grpId="0" uiExpand="1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496" y="116632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The short way to your resources</a:t>
            </a:r>
            <a:endParaRPr kumimoji="0" lang="en-GB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39952" y="1052736"/>
            <a:ext cx="1656184" cy="50405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LOVE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39953" y="2780928"/>
            <a:ext cx="1872207" cy="43204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nl-NL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POWER</a:t>
            </a:r>
            <a:endParaRPr kumimoji="0" lang="nl-NL" sz="4000" b="0" i="0" u="none" strike="noStrike" cap="none" normalizeH="0" baseline="0" dirty="0" smtClean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5576" y="5932810"/>
            <a:ext cx="3312368" cy="52052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SELFCONFIDENCE</a:t>
            </a:r>
            <a:endParaRPr lang="nl-NL" sz="28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50" name="Picture 6" descr="http://www.trueaimeducation.com/wp-content/uploads/2013/03/Values-for-Children-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338" y="0"/>
            <a:ext cx="3303662" cy="2613698"/>
          </a:xfrm>
          <a:prstGeom prst="rect">
            <a:avLst/>
          </a:prstGeom>
          <a:noFill/>
        </p:spPr>
      </p:pic>
      <p:pic>
        <p:nvPicPr>
          <p:cNvPr id="6152" name="Picture 8" descr="http://eev.entrepreneursenv.netdna-cdn.com/wp-content/uploads/2015/12/shutterstock_17442115-50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4744"/>
            <a:ext cx="4139952" cy="2732368"/>
          </a:xfrm>
          <a:prstGeom prst="rect">
            <a:avLst/>
          </a:prstGeom>
          <a:noFill/>
        </p:spPr>
      </p:pic>
      <p:pic>
        <p:nvPicPr>
          <p:cNvPr id="6156" name="Picture 12" descr="http://brightconfidentkids.com/wp-content/uploads/2011/10/bck-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4509120"/>
            <a:ext cx="5076056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2962637" y="1124744"/>
            <a:ext cx="1329737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00FF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2941002" y="1124744"/>
            <a:ext cx="46822" cy="2952328"/>
            <a:chOff x="2941002" y="1124744"/>
            <a:chExt cx="46822" cy="2952328"/>
          </a:xfrm>
        </p:grpSpPr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 flipH="1">
              <a:off x="2987824" y="2640453"/>
              <a:ext cx="0" cy="1436619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 flipH="1">
              <a:off x="2941002" y="1124744"/>
              <a:ext cx="46822" cy="1578370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4193054" y="1124744"/>
            <a:ext cx="65666" cy="2941170"/>
            <a:chOff x="4193054" y="1124744"/>
            <a:chExt cx="65666" cy="2941170"/>
          </a:xfrm>
        </p:grpSpPr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>
              <a:off x="4216858" y="1780330"/>
              <a:ext cx="41862" cy="2285584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>
              <a:off x="4193054" y="1124744"/>
              <a:ext cx="821" cy="536739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</p:grp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758487" y="764704"/>
            <a:ext cx="1204151" cy="329339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start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292374" y="836712"/>
            <a:ext cx="870075" cy="373872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end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139952" y="1"/>
            <a:ext cx="4896792" cy="589042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4 steps to </a:t>
            </a:r>
            <a:r>
              <a:rPr kumimoji="0" lang="nl-NL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Anchoring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100420" y="890673"/>
            <a:ext cx="8864068" cy="3258407"/>
            <a:chOff x="100420" y="890673"/>
            <a:chExt cx="8864068" cy="3258407"/>
          </a:xfrm>
        </p:grpSpPr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100420" y="1472606"/>
              <a:ext cx="295116" cy="1740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15900" algn="l"/>
                </a:tabLst>
              </a:pPr>
              <a:r>
                <a:rPr kumimoji="0" lang="nl-NL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mic Sans MS" pitchFamily="66" charset="0"/>
                  <a:ea typeface="MS Mincho" pitchFamily="49" charset="-128"/>
                  <a:cs typeface="Tahoma" pitchFamily="34" charset="0"/>
                </a:rPr>
                <a:t>intensity</a:t>
              </a:r>
              <a:endParaRPr kumimoji="0" lang="nl-NL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7690567" y="3789040"/>
              <a:ext cx="1273921" cy="3600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15900" algn="l"/>
                </a:tabLst>
              </a:pPr>
              <a:r>
                <a:rPr kumimoji="0" lang="nl-NL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mic Sans MS" pitchFamily="66" charset="0"/>
                  <a:ea typeface="MS Mincho" pitchFamily="49" charset="-128"/>
                  <a:cs typeface="Tahoma" pitchFamily="34" charset="0"/>
                </a:rPr>
                <a:t>time</a:t>
              </a:r>
              <a:endParaRPr kumimoji="0" lang="nl-NL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5827317" y="2345504"/>
              <a:ext cx="1329737" cy="5074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15900" algn="l"/>
                </a:tabLs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mic Sans MS" pitchFamily="66" charset="0"/>
                  <a:ea typeface="MS Mincho" pitchFamily="49" charset="-128"/>
                  <a:cs typeface="Tahoma" pitchFamily="34" charset="0"/>
                </a:rPr>
                <a:t>feelings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6" name="Line 4"/>
            <p:cNvSpPr>
              <a:spLocks noChangeShapeType="1"/>
            </p:cNvSpPr>
            <p:nvPr/>
          </p:nvSpPr>
          <p:spPr bwMode="auto">
            <a:xfrm>
              <a:off x="391813" y="4090796"/>
              <a:ext cx="7401381" cy="294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  <p:sp>
          <p:nvSpPr>
            <p:cNvPr id="79875" name="Line 3"/>
            <p:cNvSpPr>
              <a:spLocks noChangeShapeType="1"/>
            </p:cNvSpPr>
            <p:nvPr/>
          </p:nvSpPr>
          <p:spPr bwMode="auto">
            <a:xfrm>
              <a:off x="450912" y="890673"/>
              <a:ext cx="0" cy="32001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3528" y="4401399"/>
            <a:ext cx="8820472" cy="223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Remember an experience with one valuable resource as: Motivation; humour / laughing; energy; love; power; self confidence.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Step in the circle of excellence when the feeling is getting stronger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lang="en-GB" sz="2000" b="1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Step out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at the highest point (see graphic below). 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Break state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	Repeat with the same or different resources with different memories.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	Set the anchor in action to perform the test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Afbeelding 21" descr="anchor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628800"/>
            <a:ext cx="3712096" cy="2474731"/>
          </a:xfrm>
          <a:prstGeom prst="rect">
            <a:avLst/>
          </a:prstGeom>
        </p:spPr>
      </p:pic>
      <p:pic>
        <p:nvPicPr>
          <p:cNvPr id="23" name="Afbeelding 22" descr="anchoring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628800"/>
            <a:ext cx="3772950" cy="247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9" grpId="1" animBg="1"/>
      <p:bldP spid="79882" grpId="0" animBg="1"/>
      <p:bldP spid="79881" grpId="0" animBg="1"/>
      <p:bldP spid="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780928"/>
            <a:ext cx="8892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0000FF"/>
                </a:solidFill>
              </a:rPr>
              <a:t>Hierarchy (chunking)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0000FF"/>
                </a:solidFill>
              </a:rPr>
              <a:t>Meta-Model (problem reducing)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0000FF"/>
                </a:solidFill>
              </a:rPr>
              <a:t>Milton-Model (motivating)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0000FF"/>
                </a:solidFill>
              </a:rPr>
              <a:t>Non-violent communication</a:t>
            </a:r>
            <a:endParaRPr lang="nl-NL" sz="4400" b="1" dirty="0">
              <a:solidFill>
                <a:srgbClr val="0000FF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55576" y="4462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5400" b="1" dirty="0" smtClean="0">
                <a:solidFill>
                  <a:srgbClr val="FF0000"/>
                </a:solidFill>
              </a:rPr>
              <a:t>Language</a:t>
            </a:r>
            <a:endParaRPr lang="nl-NL" sz="4800" b="1" dirty="0">
              <a:solidFill>
                <a:srgbClr val="0000FF"/>
              </a:solidFill>
            </a:endParaRPr>
          </a:p>
        </p:txBody>
      </p:sp>
      <p:pic>
        <p:nvPicPr>
          <p:cNvPr id="17410" name="Picture 2" descr="http://www.brainfacts.org/~/media/Brainfacts/Article%20Multimedia/Sensing%20Thinking%20and%20Behaving/Language/Roundup%20Language.ashx?h=367&amp;w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2493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70" t="3669" r="14231" b="6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-36512" y="642371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 am blind please help me.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6632"/>
            <a:ext cx="837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33CC"/>
                </a:solidFill>
              </a:rPr>
              <a:t>Necessity or Possibility?</a:t>
            </a:r>
            <a:endParaRPr lang="nl-NL" sz="5400" b="1" dirty="0">
              <a:solidFill>
                <a:srgbClr val="0033CC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065510"/>
            <a:ext cx="27382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I should ……..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ought to …….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I’ve got to ……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have to …….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must ……….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5536" y="3789040"/>
            <a:ext cx="27574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I’d like to ……..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might …….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may ……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could …….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will ……….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I want …….</a:t>
            </a:r>
            <a:endParaRPr lang="nl-NL" sz="2800" b="1" dirty="0">
              <a:solidFill>
                <a:srgbClr val="0033CC"/>
              </a:solidFill>
            </a:endParaRPr>
          </a:p>
        </p:txBody>
      </p:sp>
      <p:pic>
        <p:nvPicPr>
          <p:cNvPr id="86018" name="Picture 2" descr="http://memecrunch.com/meme/51ON/cause-i-must-know-fashion-if-i-m-here/imag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75648" y="1700808"/>
            <a:ext cx="3168352" cy="3168352"/>
          </a:xfrm>
          <a:prstGeom prst="rect">
            <a:avLst/>
          </a:prstGeom>
          <a:noFill/>
        </p:spPr>
      </p:pic>
      <p:pic>
        <p:nvPicPr>
          <p:cNvPr id="86020" name="Picture 4" descr="http://www.tinygag.com/wp-content/uploads/2012/10/i-want-girlfrie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700808"/>
            <a:ext cx="277817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46331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More </a:t>
            </a:r>
            <a:r>
              <a:rPr kumimoji="0" lang="nl-NL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general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16228149">
            <a:off x="523504" y="3814505"/>
            <a:ext cx="4183616" cy="54654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4800" i="1" kern="10" spc="96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up-chunking</a:t>
            </a:r>
            <a:endParaRPr lang="nl-NL" sz="4800" i="1" kern="10" spc="96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5428149">
            <a:off x="4880193" y="2822131"/>
            <a:ext cx="3387931" cy="61260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4800" i="1" kern="10" spc="96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down-chunking</a:t>
            </a:r>
            <a:endParaRPr lang="nl-NL" sz="4800" i="1" kern="10" spc="96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971946" y="721845"/>
            <a:ext cx="1233926" cy="5493309"/>
          </a:xfrm>
          <a:prstGeom prst="upArrow">
            <a:avLst>
              <a:gd name="adj1" fmla="val 50000"/>
              <a:gd name="adj2" fmla="val 168674"/>
            </a:avLst>
          </a:prstGeom>
          <a:solidFill>
            <a:schemeClr val="accent2">
              <a:alpha val="5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More </a:t>
            </a:r>
            <a:r>
              <a:rPr kumimoji="0" lang="nl-NL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general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10800000">
            <a:off x="6682283" y="634669"/>
            <a:ext cx="1346101" cy="5674651"/>
          </a:xfrm>
          <a:prstGeom prst="upArrow">
            <a:avLst>
              <a:gd name="adj1" fmla="val 50000"/>
              <a:gd name="adj2" fmla="val 159722"/>
            </a:avLst>
          </a:prstGeom>
          <a:solidFill>
            <a:schemeClr val="accent2">
              <a:alpha val="5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More specific</a:t>
            </a:r>
            <a:endParaRPr kumimoji="0" lang="nl-NL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014780" y="1952997"/>
            <a:ext cx="3253078" cy="3404791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More </a:t>
            </a: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examples</a:t>
            </a: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at the </a:t>
            </a: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same</a:t>
            </a: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level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 rot="10595">
            <a:off x="3238837" y="3509081"/>
            <a:ext cx="2630404" cy="70795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 fromWordArt="1">
            <a:prstTxWarp prst="textPlain">
              <a:avLst>
                <a:gd name="adj" fmla="val 47037"/>
              </a:avLst>
            </a:prstTxWarp>
          </a:bodyPr>
          <a:lstStyle/>
          <a:p>
            <a:pPr algn="ctr" rtl="0"/>
            <a:r>
              <a:rPr lang="nl-NL" sz="2800" i="1" kern="10" spc="56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lateraal </a:t>
            </a:r>
          </a:p>
          <a:p>
            <a:pPr algn="ctr" rtl="0"/>
            <a:r>
              <a:rPr lang="nl-NL" sz="2800" i="1" kern="10" spc="56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chunken</a:t>
            </a:r>
            <a:endParaRPr lang="nl-NL" sz="2800" i="1" kern="10" spc="56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 rot="10595">
            <a:off x="2116132" y="620688"/>
            <a:ext cx="4038927" cy="59172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7200" b="1" kern="10" spc="1441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chunking</a:t>
            </a:r>
            <a:endParaRPr lang="nl-NL" sz="7200" b="1" kern="10" spc="1441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273225"/>
            <a:ext cx="9144000" cy="646331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More </a:t>
            </a:r>
            <a:r>
              <a:rPr kumimoji="0" lang="nl-NL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specific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288032" y="620688"/>
            <a:ext cx="8676456" cy="62373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Up-chunking: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From specific to abstract.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Questions: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With which meaning?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Where is this an example from?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Down-chunking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: From abstract to specific.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Questions: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What is specific?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Can you give an example ..?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A800"/>
                </a:solidFill>
                <a:effectLst/>
                <a:latin typeface="Times New Roman" pitchFamily="18" charset="0"/>
                <a:cs typeface="Arial" pitchFamily="34" charset="0"/>
              </a:rPr>
              <a:t>Lateral chunking: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800"/>
                </a:solidFill>
                <a:effectLst/>
                <a:latin typeface="Times New Roman" pitchFamily="18" charset="0"/>
                <a:cs typeface="Arial" pitchFamily="34" charset="0"/>
              </a:rPr>
              <a:t> At the same level, more of the same (see bus, car, train, etc.).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800"/>
                </a:solidFill>
                <a:effectLst/>
                <a:latin typeface="Times New Roman" pitchFamily="18" charset="0"/>
                <a:cs typeface="Arial" pitchFamily="34" charset="0"/>
              </a:rPr>
              <a:t>Questions: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800"/>
                </a:solidFill>
                <a:effectLst/>
                <a:latin typeface="Times New Roman" pitchFamily="18" charset="0"/>
                <a:cs typeface="Arial" pitchFamily="34" charset="0"/>
              </a:rPr>
              <a:t>With what can you compare this?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483768" y="-27384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latin typeface="Times New Roman" pitchFamily="18" charset="0"/>
                <a:cs typeface="Arial" pitchFamily="34" charset="0"/>
              </a:rPr>
              <a:t>Chunking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384376" cy="86409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Good and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new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500686"/>
            <a:ext cx="8229600" cy="338469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two's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had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936104"/>
            <a:ext cx="259236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33753" y="2417652"/>
            <a:ext cx="1886719" cy="1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 rot="20772860">
            <a:off x="4506639" y="2666977"/>
            <a:ext cx="21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833493">
            <a:off x="5314392" y="958809"/>
            <a:ext cx="11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afbeeldingen\foto's\2016\11 Ramallah vervolg\_MG_6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644008" cy="315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 rot="10800000">
            <a:off x="8050134" y="692696"/>
            <a:ext cx="914354" cy="5618435"/>
          </a:xfrm>
          <a:prstGeom prst="upArrow">
            <a:avLst>
              <a:gd name="adj1" fmla="val 50000"/>
              <a:gd name="adj2" fmla="val 90625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down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chunk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ng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211037"/>
            <a:ext cx="9144000" cy="646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SPECIFIC</a:t>
            </a: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68381" y="3789040"/>
            <a:ext cx="1340392" cy="303609"/>
          </a:xfrm>
          <a:prstGeom prst="rect">
            <a:avLst/>
          </a:prstGeom>
          <a:solidFill>
            <a:srgbClr val="E0E0F8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CLASS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 rot="10710537">
            <a:off x="2910865" y="3557544"/>
            <a:ext cx="608610" cy="2082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79712" y="4385688"/>
            <a:ext cx="2630065" cy="303065"/>
          </a:xfrm>
          <a:prstGeom prst="rect">
            <a:avLst/>
          </a:prstGeom>
          <a:solidFill>
            <a:srgbClr val="BFBFE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VW, BMW, OPEL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10710537">
            <a:off x="2911283" y="4084962"/>
            <a:ext cx="609269" cy="223291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99792" y="5100695"/>
            <a:ext cx="965609" cy="292712"/>
          </a:xfrm>
          <a:prstGeom prst="rect">
            <a:avLst/>
          </a:prstGeom>
          <a:solidFill>
            <a:srgbClr val="A2A2E8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GOLF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10710537">
            <a:off x="2917406" y="4787383"/>
            <a:ext cx="607952" cy="195059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916208" y="5733256"/>
            <a:ext cx="727829" cy="288032"/>
          </a:xfrm>
          <a:prstGeom prst="rect">
            <a:avLst/>
          </a:prstGeom>
          <a:solidFill>
            <a:srgbClr val="9494E4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GTI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 rot="10710537">
            <a:off x="2918247" y="5453101"/>
            <a:ext cx="607952" cy="194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820967" y="3789040"/>
            <a:ext cx="2601084" cy="263960"/>
          </a:xfrm>
          <a:prstGeom prst="rect">
            <a:avLst/>
          </a:prstGeom>
          <a:solidFill>
            <a:srgbClr val="E0E0F8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SPARE PARTS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189803" y="4385689"/>
            <a:ext cx="1456317" cy="339455"/>
          </a:xfrm>
          <a:prstGeom prst="rect">
            <a:avLst/>
          </a:prstGeom>
          <a:solidFill>
            <a:srgbClr val="BFBFE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WHEELS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10710537">
            <a:off x="5537532" y="3557547"/>
            <a:ext cx="608610" cy="2236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10710537">
            <a:off x="5537537" y="4147816"/>
            <a:ext cx="608610" cy="223291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948793" y="5100695"/>
            <a:ext cx="2184805" cy="344529"/>
          </a:xfrm>
          <a:prstGeom prst="rect">
            <a:avLst/>
          </a:prstGeom>
          <a:solidFill>
            <a:srgbClr val="A2A2E8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WHEEL COVER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292080" y="5733256"/>
            <a:ext cx="1456317" cy="360040"/>
          </a:xfrm>
          <a:prstGeom prst="rect">
            <a:avLst/>
          </a:prstGeom>
          <a:solidFill>
            <a:srgbClr val="9494E4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CHROME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 rot="10710537">
            <a:off x="5537920" y="4810240"/>
            <a:ext cx="607952" cy="195059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10710537">
            <a:off x="5538761" y="5482942"/>
            <a:ext cx="607952" cy="194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4169943" y="1196752"/>
            <a:ext cx="546073" cy="21455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4169943" y="1982232"/>
            <a:ext cx="546073" cy="22263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4211960" y="2708920"/>
            <a:ext cx="546073" cy="24993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57246" y="764704"/>
            <a:ext cx="914354" cy="5256584"/>
          </a:xfrm>
          <a:prstGeom prst="upArrow">
            <a:avLst>
              <a:gd name="adj1" fmla="val 50000"/>
              <a:gd name="adj2" fmla="val 65625"/>
            </a:avLst>
          </a:prstGeom>
          <a:gradFill flip="none" rotWithShape="1">
            <a:gsLst>
              <a:gs pos="0">
                <a:srgbClr val="FF3737">
                  <a:shade val="30000"/>
                  <a:satMod val="115000"/>
                </a:srgbClr>
              </a:gs>
              <a:gs pos="50000">
                <a:srgbClr val="FF3737">
                  <a:shade val="67500"/>
                  <a:satMod val="115000"/>
                </a:srgbClr>
              </a:gs>
              <a:gs pos="100000">
                <a:srgbClr val="FF3737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up </a:t>
            </a:r>
            <a:r>
              <a:rPr kumimoji="0" lang="nl-NL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chunk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ng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5292080" y="2420888"/>
            <a:ext cx="3057372" cy="617758"/>
          </a:xfrm>
          <a:prstGeom prst="leftRightArrow">
            <a:avLst>
              <a:gd name="adj1" fmla="val 50000"/>
              <a:gd name="adj2" fmla="val 98972"/>
            </a:avLst>
          </a:prstGeom>
          <a:solidFill>
            <a:srgbClr val="00A8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lateral</a:t>
            </a: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chunking</a:t>
            </a: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0" y="-27384"/>
            <a:ext cx="9143999" cy="646963"/>
          </a:xfrm>
          <a:prstGeom prst="rect">
            <a:avLst/>
          </a:prstGeom>
          <a:solidFill>
            <a:srgbClr val="FC6464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GENERALISED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547664" y="3068960"/>
            <a:ext cx="6261423" cy="4031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CAR,  PLANE,   BUS,  BOAT,  TRAIN</a:t>
            </a:r>
            <a:endParaRPr kumimoji="0" lang="en-US" sz="1100" b="0" i="0" u="none" strike="noStrike" cap="none" normalizeH="0" baseline="0" noProof="1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635896" y="2276872"/>
            <a:ext cx="1900717" cy="399346"/>
          </a:xfrm>
          <a:prstGeom prst="rect">
            <a:avLst/>
          </a:prstGeom>
          <a:solidFill>
            <a:srgbClr val="FFE9E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TRANSPORT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275856" y="1484784"/>
            <a:ext cx="2548789" cy="377498"/>
          </a:xfrm>
          <a:prstGeom prst="rect">
            <a:avLst/>
          </a:prstGeom>
          <a:solidFill>
            <a:srgbClr val="FFDD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MOVING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195736" y="692696"/>
            <a:ext cx="4608512" cy="432048"/>
          </a:xfrm>
          <a:prstGeom prst="rect">
            <a:avLst/>
          </a:prstGeom>
          <a:solidFill>
            <a:srgbClr val="FFAFA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EXISTANCE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6" grpId="0" animBg="1"/>
      <p:bldP spid="2077" grpId="0" animBg="1"/>
      <p:bldP spid="2078" grpId="0" animBg="1"/>
      <p:bldP spid="2079" grpId="0" animBg="1"/>
      <p:bldP spid="20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819650" y="1196975"/>
            <a:ext cx="181610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nl-NL" sz="1600">
                <a:latin typeface="Calibri" pitchFamily="34" charset="0"/>
              </a:rPr>
              <a:t>Once upon a time</a:t>
            </a:r>
            <a:endParaRPr lang="nl-NL" sz="2800"/>
          </a:p>
        </p:txBody>
      </p:sp>
      <p:sp>
        <p:nvSpPr>
          <p:cNvPr id="17411" name="Line 28"/>
          <p:cNvSpPr>
            <a:spLocks noChangeShapeType="1"/>
          </p:cNvSpPr>
          <p:nvPr/>
        </p:nvSpPr>
        <p:spPr bwMode="auto">
          <a:xfrm>
            <a:off x="6954838" y="2030413"/>
            <a:ext cx="0" cy="806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468313" y="4516438"/>
            <a:ext cx="2087562" cy="1360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nl-NL" sz="1600">
                <a:latin typeface="Calibri" pitchFamily="34" charset="0"/>
              </a:rPr>
              <a:t>B points with tumb up (chunking up) or down (chunking) or sideway  (lateral chunking)</a:t>
            </a:r>
            <a:endParaRPr lang="nl-NL" sz="2800"/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3349625" y="4548188"/>
            <a:ext cx="1509713" cy="763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nl-NL" sz="1600">
                <a:latin typeface="Calibri" pitchFamily="34" charset="0"/>
              </a:rPr>
              <a:t>C listens and guesses duim</a:t>
            </a:r>
            <a:endParaRPr lang="nl-NL" sz="2800"/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6073775" y="4514850"/>
            <a:ext cx="2027238" cy="1344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nl-NL" sz="1600">
                <a:latin typeface="Calibri" pitchFamily="34" charset="0"/>
              </a:rPr>
              <a:t>A tells and changes the story in more or less abstract or with examples at the same level</a:t>
            </a:r>
            <a:endParaRPr lang="nl-NL" sz="2800"/>
          </a:p>
        </p:txBody>
      </p:sp>
      <p:grpSp>
        <p:nvGrpSpPr>
          <p:cNvPr id="2" name="Groep 35"/>
          <p:cNvGrpSpPr>
            <a:grpSpLocks/>
          </p:cNvGrpSpPr>
          <p:nvPr/>
        </p:nvGrpSpPr>
        <p:grpSpPr bwMode="auto">
          <a:xfrm>
            <a:off x="1000125" y="1425575"/>
            <a:ext cx="1489075" cy="2822575"/>
            <a:chOff x="1000173" y="1425501"/>
            <a:chExt cx="1488586" cy="2823351"/>
          </a:xfrm>
        </p:grpSpPr>
        <p:sp>
          <p:nvSpPr>
            <p:cNvPr id="17437" name="Oval 7"/>
            <p:cNvSpPr>
              <a:spLocks noChangeArrowheads="1"/>
            </p:cNvSpPr>
            <p:nvPr/>
          </p:nvSpPr>
          <p:spPr bwMode="auto">
            <a:xfrm>
              <a:off x="1000173" y="1828473"/>
              <a:ext cx="744695" cy="12106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8" name="Oval 8"/>
            <p:cNvSpPr>
              <a:spLocks noChangeArrowheads="1"/>
            </p:cNvSpPr>
            <p:nvPr/>
          </p:nvSpPr>
          <p:spPr bwMode="auto">
            <a:xfrm>
              <a:off x="1248673" y="1425501"/>
              <a:ext cx="496195" cy="4029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9" name="Line 9"/>
            <p:cNvSpPr>
              <a:spLocks noChangeShapeType="1"/>
            </p:cNvSpPr>
            <p:nvPr/>
          </p:nvSpPr>
          <p:spPr bwMode="auto">
            <a:xfrm flipH="1">
              <a:off x="1000173" y="3039087"/>
              <a:ext cx="248500" cy="12097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40" name="Line 10"/>
            <p:cNvSpPr>
              <a:spLocks noChangeShapeType="1"/>
            </p:cNvSpPr>
            <p:nvPr/>
          </p:nvSpPr>
          <p:spPr bwMode="auto">
            <a:xfrm>
              <a:off x="1496368" y="3039087"/>
              <a:ext cx="248500" cy="12097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41" name="Line 20"/>
            <p:cNvSpPr>
              <a:spLocks noChangeShapeType="1"/>
            </p:cNvSpPr>
            <p:nvPr/>
          </p:nvSpPr>
          <p:spPr bwMode="auto">
            <a:xfrm>
              <a:off x="1248673" y="2232294"/>
              <a:ext cx="1240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42" name="Line 21"/>
            <p:cNvSpPr>
              <a:spLocks noChangeShapeType="1"/>
            </p:cNvSpPr>
            <p:nvPr/>
          </p:nvSpPr>
          <p:spPr bwMode="auto">
            <a:xfrm flipV="1">
              <a:off x="2488759" y="2030384"/>
              <a:ext cx="0" cy="2019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43" name="Text Box 32"/>
            <p:cNvSpPr txBox="1">
              <a:spLocks noChangeArrowheads="1"/>
            </p:cNvSpPr>
            <p:nvPr/>
          </p:nvSpPr>
          <p:spPr bwMode="auto">
            <a:xfrm>
              <a:off x="1189847" y="2328159"/>
              <a:ext cx="435880" cy="4962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nl-NL" b="1">
                  <a:latin typeface="Calibri" pitchFamily="34" charset="0"/>
                </a:rPr>
                <a:t>B</a:t>
              </a:r>
              <a:endParaRPr lang="nl-NL"/>
            </a:p>
          </p:txBody>
        </p:sp>
      </p:grpSp>
      <p:grpSp>
        <p:nvGrpSpPr>
          <p:cNvPr id="3" name="Groep 38"/>
          <p:cNvGrpSpPr>
            <a:grpSpLocks/>
          </p:cNvGrpSpPr>
          <p:nvPr/>
        </p:nvGrpSpPr>
        <p:grpSpPr bwMode="auto">
          <a:xfrm>
            <a:off x="5676900" y="1412875"/>
            <a:ext cx="1760538" cy="2822575"/>
            <a:chOff x="5676963" y="1412776"/>
            <a:chExt cx="1760290" cy="2823351"/>
          </a:xfrm>
        </p:grpSpPr>
        <p:sp>
          <p:nvSpPr>
            <p:cNvPr id="17429" name="Line 3"/>
            <p:cNvSpPr>
              <a:spLocks noChangeShapeType="1"/>
            </p:cNvSpPr>
            <p:nvPr/>
          </p:nvSpPr>
          <p:spPr bwMode="auto">
            <a:xfrm flipH="1">
              <a:off x="6444862" y="3227424"/>
              <a:ext cx="9923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7413245" y="2219569"/>
              <a:ext cx="1608" cy="2016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6420854" y="3227424"/>
              <a:ext cx="1608" cy="1008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auto">
            <a:xfrm>
              <a:off x="6420854" y="1815748"/>
              <a:ext cx="744695" cy="14116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6420854" y="1412776"/>
              <a:ext cx="496195" cy="4029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H="1">
              <a:off x="5676963" y="3026362"/>
              <a:ext cx="1240086" cy="201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5676963" y="3227424"/>
              <a:ext cx="0" cy="1008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6" name="Text Box 33"/>
            <p:cNvSpPr txBox="1">
              <a:spLocks noChangeArrowheads="1"/>
            </p:cNvSpPr>
            <p:nvPr/>
          </p:nvSpPr>
          <p:spPr bwMode="auto">
            <a:xfrm>
              <a:off x="6510003" y="2309496"/>
              <a:ext cx="435880" cy="4962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nl-NL" b="1">
                  <a:latin typeface="Calibri" pitchFamily="34" charset="0"/>
                </a:rPr>
                <a:t>A</a:t>
              </a:r>
              <a:endParaRPr lang="nl-NL"/>
            </a:p>
          </p:txBody>
        </p:sp>
      </p:grpSp>
      <p:grpSp>
        <p:nvGrpSpPr>
          <p:cNvPr id="4" name="Groep 36"/>
          <p:cNvGrpSpPr>
            <a:grpSpLocks/>
          </p:cNvGrpSpPr>
          <p:nvPr/>
        </p:nvGrpSpPr>
        <p:grpSpPr bwMode="auto">
          <a:xfrm>
            <a:off x="2700338" y="1412875"/>
            <a:ext cx="1984375" cy="2822575"/>
            <a:chOff x="2737259" y="1425501"/>
            <a:chExt cx="1984781" cy="2823351"/>
          </a:xfrm>
        </p:grpSpPr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2737259" y="2434204"/>
              <a:ext cx="0" cy="1814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737259" y="3240149"/>
              <a:ext cx="1240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3977345" y="3240149"/>
              <a:ext cx="0" cy="1008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2984954" y="1828473"/>
              <a:ext cx="744695" cy="14116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3233454" y="1425501"/>
              <a:ext cx="496195" cy="4029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3481149" y="3039087"/>
              <a:ext cx="12408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4722040" y="3039087"/>
              <a:ext cx="0" cy="12097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233454" y="2030384"/>
              <a:ext cx="14885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4722040" y="1828473"/>
              <a:ext cx="0" cy="2019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8" name="Text Box 34"/>
            <p:cNvSpPr txBox="1">
              <a:spLocks noChangeArrowheads="1"/>
            </p:cNvSpPr>
            <p:nvPr/>
          </p:nvSpPr>
          <p:spPr bwMode="auto">
            <a:xfrm>
              <a:off x="3147285" y="2344278"/>
              <a:ext cx="435880" cy="4962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nl-NL" b="1">
                  <a:latin typeface="Calibri" pitchFamily="34" charset="0"/>
                </a:rPr>
                <a:t>C</a:t>
              </a:r>
              <a:endParaRPr lang="nl-NL"/>
            </a:p>
          </p:txBody>
        </p:sp>
      </p:grpSp>
      <p:sp>
        <p:nvSpPr>
          <p:cNvPr id="17418" name="WordArt 9"/>
          <p:cNvSpPr>
            <a:spLocks noChangeArrowheads="1" noChangeShapeType="1" noTextEdit="1"/>
          </p:cNvSpPr>
          <p:nvPr/>
        </p:nvSpPr>
        <p:spPr bwMode="auto">
          <a:xfrm rot="10595">
            <a:off x="2620963" y="311150"/>
            <a:ext cx="4038600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7200" b="1" kern="10" spc="144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61" grpId="0" animBg="1"/>
      <p:bldP spid="95262" grpId="0" animBg="1"/>
      <p:bldP spid="952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Compare Meta- and Milton model</a:t>
            </a:r>
            <a:endParaRPr lang="nl-NL" b="1" smtClean="0">
              <a:solidFill>
                <a:srgbClr val="0033CC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07950" y="1484313"/>
          <a:ext cx="8856984" cy="3816288"/>
        </p:xfrm>
        <a:graphic>
          <a:graphicData uri="http://schemas.openxmlformats.org/drawingml/2006/table">
            <a:tbl>
              <a:tblPr/>
              <a:tblGrid>
                <a:gridCol w="4428020"/>
                <a:gridCol w="4428964"/>
              </a:tblGrid>
              <a:tr h="6360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Milton Model</a:t>
                      </a:r>
                      <a:endParaRPr lang="nl-NL" sz="2000" dirty="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Meta Model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Makes language more general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Makes language more specific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Moves from surface to deep structure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Moves from deep structure to surface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Looks for general understanding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Looks for precise examples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Aims to access unconscious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Aims to bring experience to conscious</a:t>
                      </a:r>
                      <a:endParaRPr lang="nl-NL" sz="200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Keeps client internally focused</a:t>
                      </a:r>
                      <a:endParaRPr lang="nl-NL" sz="2000" dirty="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latin typeface="Arial"/>
                          <a:ea typeface="MS Mincho"/>
                          <a:cs typeface="Courier New"/>
                        </a:rPr>
                        <a:t>Keeps client externally focused</a:t>
                      </a:r>
                      <a:endParaRPr lang="nl-NL" sz="2000" dirty="0">
                        <a:solidFill>
                          <a:srgbClr val="0000FF"/>
                        </a:solidFill>
                        <a:latin typeface="Arial"/>
                        <a:ea typeface="MS Mincho"/>
                        <a:cs typeface="Courier New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4646613" y="0"/>
            <a:ext cx="4389437" cy="1470025"/>
          </a:xfrm>
        </p:spPr>
        <p:txBody>
          <a:bodyPr/>
          <a:lstStyle/>
          <a:p>
            <a:r>
              <a:rPr lang="nl-NL" sz="5400" b="1" dirty="0" err="1" smtClean="0">
                <a:solidFill>
                  <a:srgbClr val="0000FF"/>
                </a:solidFill>
              </a:rPr>
              <a:t>Meta-Model</a:t>
            </a:r>
            <a:endParaRPr lang="nl-NL" sz="5400" b="1" dirty="0" smtClean="0">
              <a:solidFill>
                <a:srgbClr val="0000FF"/>
              </a:solidFill>
            </a:endParaRPr>
          </a:p>
        </p:txBody>
      </p:sp>
      <p:pic>
        <p:nvPicPr>
          <p:cNvPr id="11266" name="Picture 2" descr="http://74.54.146.82/~caboudr2/satirglobal.org/wp-content/uploads/2012/03/Virginia-Sati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92375"/>
            <a:ext cx="38195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corvalancoaching.com/sites/default/files/richard-bandler-portrai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588" y="1196975"/>
            <a:ext cx="23034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50825" y="1681163"/>
            <a:ext cx="3768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From Virginia Satir to …..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4284663" y="1700213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Richard Bandler</a:t>
            </a:r>
          </a:p>
        </p:txBody>
      </p:sp>
      <p:pic>
        <p:nvPicPr>
          <p:cNvPr id="11270" name="Picture 6" descr="http://www.originalnlp.com/Portals/0/JohnGrinder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4481513"/>
            <a:ext cx="1952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4572000" y="5732463"/>
            <a:ext cx="206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John Grinder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5940425" y="3830638"/>
            <a:ext cx="320357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The </a:t>
            </a:r>
            <a:r>
              <a:rPr lang="nl-NL" sz="2400" b="1" dirty="0" err="1">
                <a:solidFill>
                  <a:srgbClr val="0000FF"/>
                </a:solidFill>
              </a:rPr>
              <a:t>Structure</a:t>
            </a:r>
            <a:r>
              <a:rPr lang="nl-NL" sz="2400" b="1" dirty="0">
                <a:solidFill>
                  <a:srgbClr val="0000FF"/>
                </a:solidFill>
              </a:rPr>
              <a:t> of </a:t>
            </a:r>
            <a:r>
              <a:rPr lang="nl-NL" sz="2400" b="1" dirty="0" err="1">
                <a:solidFill>
                  <a:srgbClr val="0000FF"/>
                </a:solidFill>
              </a:rPr>
              <a:t>Magic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13" name="PIJL-RECHTS 12"/>
          <p:cNvSpPr/>
          <p:nvPr/>
        </p:nvSpPr>
        <p:spPr>
          <a:xfrm rot="21258598">
            <a:off x="4011613" y="2325688"/>
            <a:ext cx="2463800" cy="43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By</a:t>
            </a:r>
            <a:r>
              <a:rPr lang="nl-NL" dirty="0"/>
              <a:t>  </a:t>
            </a:r>
            <a:r>
              <a:rPr lang="nl-NL" dirty="0" err="1"/>
              <a:t>modelling</a:t>
            </a:r>
            <a:endParaRPr lang="nl-NL" dirty="0"/>
          </a:p>
        </p:txBody>
      </p:sp>
      <p:pic>
        <p:nvPicPr>
          <p:cNvPr id="11272" name="Picture 8" descr="John Grinder, Richard Bandler - The Structure of Magic II: A Book About Communication and Change (Book 2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73780">
            <a:off x="4554538" y="3248025"/>
            <a:ext cx="14319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7950" y="260350"/>
            <a:ext cx="5327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630238" algn="l"/>
              </a:tabLst>
            </a:pPr>
            <a:r>
              <a:rPr lang="en-GB" sz="2400" b="1">
                <a:solidFill>
                  <a:srgbClr val="0033CC"/>
                </a:solidFill>
                <a:ea typeface="MS Mincho" pitchFamily="49" charset="-128"/>
              </a:rPr>
              <a:t>Gathering  Specific information: Chunking down</a:t>
            </a:r>
          </a:p>
          <a:p>
            <a:pPr eaLnBrk="0" hangingPunct="0">
              <a:tabLst>
                <a:tab pos="630238" algn="l"/>
              </a:tabLst>
            </a:pPr>
            <a:r>
              <a:rPr lang="en-GB" sz="2400" b="1">
                <a:solidFill>
                  <a:srgbClr val="0033CC"/>
                </a:solidFill>
                <a:ea typeface="MS Mincho" pitchFamily="49" charset="-128"/>
              </a:rPr>
              <a:t>Reducing the problem</a:t>
            </a:r>
            <a:endParaRPr lang="en-GB" sz="20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3" grpId="0" animBg="1"/>
      <p:bldP spid="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nl-NL" smtClean="0"/>
              <a:t>Distort: Mind reading</a:t>
            </a:r>
          </a:p>
        </p:txBody>
      </p:sp>
      <p:pic>
        <p:nvPicPr>
          <p:cNvPr id="23555" name="Afbeelding 3" descr="Distortion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 err="1" smtClean="0"/>
              <a:t>Generalisations</a:t>
            </a:r>
            <a:r>
              <a:rPr lang="nl-NL" dirty="0" smtClean="0"/>
              <a:t>: Must, have to </a:t>
            </a:r>
          </a:p>
        </p:txBody>
      </p:sp>
      <p:pic>
        <p:nvPicPr>
          <p:cNvPr id="24579" name="Picture 2" descr="http://2.bp.blogspot.com/_QuDiIz5CpNU/SuLoqnL3NtI/AAAAAAAABb0/6911TCEqW1I/s400/NLP+META+MODEL+MO+NECESSITY+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Deletions: Nominalisations</a:t>
            </a:r>
          </a:p>
        </p:txBody>
      </p:sp>
      <p:pic>
        <p:nvPicPr>
          <p:cNvPr id="25603" name="Afbeelding 3" descr="deletio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7338"/>
            <a:ext cx="9144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1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dislike me.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you know that I dislike you?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2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 me angry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1396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makes you think that my behavior causes your anger?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3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feel hurt by you.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146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What does make you choose (unconsciously) for being hurt?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8640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239763"/>
            <a:ext cx="7127875" cy="29813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4257" y="4069506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Goal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63378">
            <a:off x="6990926" y="3657601"/>
            <a:ext cx="1924473" cy="192447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4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060847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You d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not look at me,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so you do not like me.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07504" y="3427785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7848" y="4219872"/>
            <a:ext cx="7910536" cy="16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not looking at you tell about me?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Do you ever not look at someone, while you like the person?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>
          <a:xfrm>
            <a:off x="-36512" y="1"/>
            <a:ext cx="9180512" cy="2306638"/>
          </a:xfrm>
        </p:spPr>
        <p:txBody>
          <a:bodyPr>
            <a:normAutofit/>
          </a:bodyPr>
          <a:lstStyle/>
          <a:p>
            <a:r>
              <a:rPr lang="nl-NL" sz="4800" b="1" dirty="0" err="1" smtClean="0">
                <a:solidFill>
                  <a:srgbClr val="0000FF"/>
                </a:solidFill>
              </a:rPr>
              <a:t>Milton</a:t>
            </a:r>
            <a:r>
              <a:rPr lang="nl-NL" sz="4800" b="1" dirty="0" smtClean="0">
                <a:solidFill>
                  <a:srgbClr val="0000FF"/>
                </a:solidFill>
              </a:rPr>
              <a:t> Model: </a:t>
            </a:r>
            <a:r>
              <a:rPr lang="nl-NL" sz="4800" b="1" dirty="0" err="1" smtClean="0">
                <a:solidFill>
                  <a:srgbClr val="0000FF"/>
                </a:solidFill>
              </a:rPr>
              <a:t>Language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</a:rPr>
              <a:t>paterns</a:t>
            </a:r>
            <a:r>
              <a:rPr lang="nl-NL" sz="4800" b="1" dirty="0" smtClean="0">
                <a:solidFill>
                  <a:srgbClr val="0000FF"/>
                </a:solidFill>
              </a:rPr>
              <a:t/>
            </a:r>
            <a:br>
              <a:rPr lang="nl-NL" sz="4800" b="1" dirty="0" smtClean="0">
                <a:solidFill>
                  <a:srgbClr val="0000FF"/>
                </a:solidFill>
              </a:rPr>
            </a:br>
            <a:r>
              <a:rPr lang="nl-NL" sz="4000" b="1" i="1" dirty="0" err="1" smtClean="0">
                <a:solidFill>
                  <a:srgbClr val="FF0000"/>
                </a:solidFill>
              </a:rPr>
              <a:t>motivational</a:t>
            </a:r>
            <a:r>
              <a:rPr lang="nl-NL" sz="4000" b="1" i="1" dirty="0" smtClean="0">
                <a:solidFill>
                  <a:srgbClr val="FF0000"/>
                </a:solidFill>
              </a:rPr>
              <a:t> </a:t>
            </a:r>
            <a:r>
              <a:rPr lang="nl-NL" sz="4000" b="1" i="1" dirty="0" err="1" smtClean="0">
                <a:solidFill>
                  <a:srgbClr val="FF0000"/>
                </a:solidFill>
              </a:rPr>
              <a:t>language</a:t>
            </a:r>
            <a:r>
              <a:rPr lang="nl-NL" sz="4000" b="1" i="1" dirty="0" smtClean="0">
                <a:solidFill>
                  <a:srgbClr val="FF0000"/>
                </a:solidFill>
              </a:rPr>
              <a:t> / </a:t>
            </a:r>
            <a:r>
              <a:rPr lang="nl-NL" sz="4000" b="1" i="1" dirty="0" err="1" smtClean="0">
                <a:solidFill>
                  <a:srgbClr val="FF0000"/>
                </a:solidFill>
              </a:rPr>
              <a:t>chunking</a:t>
            </a:r>
            <a:r>
              <a:rPr lang="nl-NL" sz="4000" b="1" i="1" dirty="0" smtClean="0">
                <a:solidFill>
                  <a:srgbClr val="FF0000"/>
                </a:solidFill>
              </a:rPr>
              <a:t> up</a:t>
            </a:r>
            <a:br>
              <a:rPr lang="nl-NL" sz="4000" b="1" i="1" dirty="0" smtClean="0">
                <a:solidFill>
                  <a:srgbClr val="FF0000"/>
                </a:solidFill>
              </a:rPr>
            </a:br>
            <a:r>
              <a:rPr lang="nl-NL" sz="3200" b="1" i="1" dirty="0" smtClean="0">
                <a:solidFill>
                  <a:srgbClr val="FF0000"/>
                </a:solidFill>
              </a:rPr>
              <a:t>let the </a:t>
            </a:r>
            <a:r>
              <a:rPr lang="nl-NL" sz="3200" b="1" i="1" dirty="0" err="1" smtClean="0">
                <a:solidFill>
                  <a:srgbClr val="FF0000"/>
                </a:solidFill>
              </a:rPr>
              <a:t>listener</a:t>
            </a:r>
            <a:r>
              <a:rPr lang="nl-NL" sz="3200" b="1" i="1" dirty="0" smtClean="0">
                <a:solidFill>
                  <a:srgbClr val="FF0000"/>
                </a:solidFill>
              </a:rPr>
              <a:t> </a:t>
            </a:r>
            <a:r>
              <a:rPr lang="nl-NL" sz="3200" b="1" i="1" dirty="0" err="1" smtClean="0">
                <a:solidFill>
                  <a:srgbClr val="FF0000"/>
                </a:solidFill>
              </a:rPr>
              <a:t>fill</a:t>
            </a:r>
            <a:r>
              <a:rPr lang="nl-NL" sz="3200" b="1" i="1" dirty="0" smtClean="0">
                <a:solidFill>
                  <a:srgbClr val="FF0000"/>
                </a:solidFill>
              </a:rPr>
              <a:t> </a:t>
            </a:r>
            <a:r>
              <a:rPr lang="nl-NL" sz="3200" b="1" i="1" dirty="0" err="1" smtClean="0">
                <a:solidFill>
                  <a:srgbClr val="FF0000"/>
                </a:solidFill>
              </a:rPr>
              <a:t>with</a:t>
            </a:r>
            <a:r>
              <a:rPr lang="nl-NL" sz="3200" b="1" i="1" dirty="0" smtClean="0">
                <a:solidFill>
                  <a:srgbClr val="FF0000"/>
                </a:solidFill>
              </a:rPr>
              <a:t> </a:t>
            </a:r>
            <a:r>
              <a:rPr lang="nl-NL" sz="3200" b="1" i="1" dirty="0" err="1" smtClean="0">
                <a:solidFill>
                  <a:srgbClr val="FF0000"/>
                </a:solidFill>
              </a:rPr>
              <a:t>his</a:t>
            </a:r>
            <a:r>
              <a:rPr lang="nl-NL" sz="3200" b="1" i="1" dirty="0" smtClean="0">
                <a:solidFill>
                  <a:srgbClr val="FF0000"/>
                </a:solidFill>
              </a:rPr>
              <a:t>/her </a:t>
            </a:r>
            <a:r>
              <a:rPr lang="nl-NL" sz="3200" b="1" i="1" dirty="0" err="1" smtClean="0">
                <a:solidFill>
                  <a:srgbClr val="FF0000"/>
                </a:solidFill>
              </a:rPr>
              <a:t>own</a:t>
            </a:r>
            <a:r>
              <a:rPr lang="nl-NL" sz="3200" b="1" i="1" dirty="0" smtClean="0">
                <a:solidFill>
                  <a:srgbClr val="FF0000"/>
                </a:solidFill>
              </a:rPr>
              <a:t> </a:t>
            </a:r>
            <a:r>
              <a:rPr lang="nl-NL" sz="3200" b="1" i="1" dirty="0" err="1" smtClean="0">
                <a:solidFill>
                  <a:srgbClr val="FF0000"/>
                </a:solidFill>
              </a:rPr>
              <a:t>thought</a:t>
            </a:r>
            <a:endParaRPr lang="nl-NL" sz="4800" b="1" i="1" dirty="0" smtClean="0">
              <a:solidFill>
                <a:srgbClr val="FF0000"/>
              </a:solidFill>
            </a:endParaRPr>
          </a:p>
        </p:txBody>
      </p:sp>
      <p:pic>
        <p:nvPicPr>
          <p:cNvPr id="26627" name="Picture 2" descr="http://advancedericksonianhypnotherapy.com/images/milton-erickso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4107"/>
            <a:ext cx="2771800" cy="40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corvalancoaching.com/sites/default/files/richard-bandler-portrai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0538" y="2204864"/>
            <a:ext cx="23034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284663" y="2905125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Richard </a:t>
            </a:r>
            <a:r>
              <a:rPr lang="nl-NL" sz="2800" dirty="0" err="1">
                <a:solidFill>
                  <a:srgbClr val="0000FF"/>
                </a:solidFill>
              </a:rPr>
              <a:t>Bandler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6" name="Picture 6" descr="http://www.originalnlp.com/Portals/0/JohnGrinder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4481513"/>
            <a:ext cx="1952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572000" y="5732463"/>
            <a:ext cx="206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John Grinder</a:t>
            </a:r>
          </a:p>
        </p:txBody>
      </p:sp>
      <p:sp>
        <p:nvSpPr>
          <p:cNvPr id="8" name="PIJL-RECHTS 7"/>
          <p:cNvSpPr/>
          <p:nvPr/>
        </p:nvSpPr>
        <p:spPr>
          <a:xfrm>
            <a:off x="2627784" y="4013995"/>
            <a:ext cx="2565671" cy="5034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By</a:t>
            </a:r>
            <a:r>
              <a:rPr lang="nl-NL" dirty="0"/>
              <a:t>  </a:t>
            </a:r>
            <a:r>
              <a:rPr lang="nl-NL" dirty="0" err="1"/>
              <a:t>modelling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hange will lead to insight far more often than insight will lead to change. Milton Erickson, M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0" y="36561"/>
            <a:ext cx="9144000" cy="68214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</a:rPr>
              <a:t>Examples of Milton language:</a:t>
            </a:r>
            <a:endParaRPr lang="nl-NL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 This is easy, isn’t it? (Tag question)</a:t>
            </a:r>
            <a:endParaRPr lang="nl-NL" dirty="0" smtClean="0"/>
          </a:p>
          <a:p>
            <a:r>
              <a:rPr lang="en-GB" dirty="0" smtClean="0"/>
              <a:t>What is interesting is, when did you last learn so easily? (embedded commands)</a:t>
            </a:r>
            <a:endParaRPr lang="nl-NL" dirty="0" smtClean="0"/>
          </a:p>
          <a:p>
            <a:r>
              <a:rPr lang="en-GB" dirty="0" smtClean="0"/>
              <a:t>Would you like to order it in blue or in green? (double binds)</a:t>
            </a:r>
            <a:endParaRPr lang="nl-NL" dirty="0" smtClean="0"/>
          </a:p>
          <a:p>
            <a:r>
              <a:rPr lang="en-GB" dirty="0" smtClean="0"/>
              <a:t>Some day, we’ll all be free.</a:t>
            </a:r>
            <a:endParaRPr lang="nl-NL" dirty="0" smtClean="0"/>
          </a:p>
          <a:p>
            <a:r>
              <a:rPr lang="en-GB" dirty="0" smtClean="0"/>
              <a:t>Things can go only better.</a:t>
            </a:r>
            <a:endParaRPr lang="nl-NL" dirty="0" smtClean="0"/>
          </a:p>
          <a:p>
            <a:r>
              <a:rPr lang="en-GB" dirty="0" smtClean="0"/>
              <a:t>I have a dream.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QuDiIz5CpNU/Sva18FkLXdI/AAAAAAAABis/yhvbUGw1VYI/s400/MILTON+MODEL+DOUBLE+BIND+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1" y="0"/>
            <a:ext cx="1331640" cy="6858000"/>
          </a:xfrm>
          <a:prstGeom prst="rect">
            <a:avLst/>
          </a:prstGeom>
          <a:noFill/>
        </p:spPr>
      </p:pic>
      <p:pic>
        <p:nvPicPr>
          <p:cNvPr id="5" name="Picture 2" descr="http://4.bp.blogspot.com/_QuDiIz5CpNU/Sva18FkLXdI/AAAAAAAABis/yhvbUGw1VYI/s400/MILTON+MODEL+DOUBLE+BIND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1776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6802" name="Picture 2" descr="http://4.bp.blogspot.com/_QuDiIz5CpNU/Sva18FkLXdI/AAAAAAAABis/yhvbUGw1VYI/s400/MILTON+MODEL+DOUBLE+BIND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pic>
        <p:nvPicPr>
          <p:cNvPr id="8" name="Picture 2" descr="http://4.bp.blogspot.com/_QuDiIz5CpNU/Sva18FkLXdI/AAAAAAAABis/yhvbUGw1VYI/s400/MILTON+MODEL+DOUBLE+BIND+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68152"/>
            <a:ext cx="6408712" cy="5489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QuDiIz5CpNU/Sva18FkLXdI/AAAAAAAABis/yhvbUGw1VYI/s400/MILTON+MODEL+DOUBLE+BIND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1" y="0"/>
            <a:ext cx="1331640" cy="6858000"/>
          </a:xfrm>
          <a:prstGeom prst="rect">
            <a:avLst/>
          </a:prstGeom>
          <a:noFill/>
        </p:spPr>
      </p:pic>
      <p:pic>
        <p:nvPicPr>
          <p:cNvPr id="7" name="Picture 2" descr="http://4.bp.blogspot.com/_QuDiIz5CpNU/Sva18FkLXdI/AAAAAAAABis/yhvbUGw1VYI/s400/MILTON+MODEL+DOUBLE+BIND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1776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7826" name="Picture 2" descr="http://3.bp.blogspot.com/_QuDiIz5CpNU/SvayiSzpJtI/AAAAAAAABgs/ZCwsnhqzxew/s1600/MILTON+MODEL+UNIVERSAL+QUANTIFER+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</p:spPr>
      </p:pic>
      <p:pic>
        <p:nvPicPr>
          <p:cNvPr id="77828" name="Picture 4" descr="http://3.bp.blogspot.com/_QuDiIz5CpNU/SvayiSzpJtI/AAAAAAAABgs/ZCwsnhqzxew/s1600/MILTON+MODEL+UNIVERSAL+QUANTIFER+3.jpg"/>
          <p:cNvPicPr>
            <a:picLocks noChangeAspect="1" noChangeArrowheads="1"/>
          </p:cNvPicPr>
          <p:nvPr/>
        </p:nvPicPr>
        <p:blipFill>
          <a:blip r:embed="rId4" cstate="print"/>
          <a:srcRect t="37400"/>
          <a:stretch>
            <a:fillRect/>
          </a:stretch>
        </p:blipFill>
        <p:spPr bwMode="auto">
          <a:xfrm>
            <a:off x="1403648" y="2420888"/>
            <a:ext cx="6408712" cy="4437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QuDiIz5CpNU/Sva18FkLXdI/AAAAAAAABis/yhvbUGw1VYI/s400/MILTON+MODEL+DOUBLE+BIND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7" cy="6858000"/>
          </a:xfrm>
          <a:prstGeom prst="rect">
            <a:avLst/>
          </a:prstGeom>
          <a:noFill/>
        </p:spPr>
      </p:pic>
      <p:pic>
        <p:nvPicPr>
          <p:cNvPr id="7" name="Picture 2" descr="http://4.bp.blogspot.com/_QuDiIz5CpNU/Sva18FkLXdI/AAAAAAAABis/yhvbUGw1VYI/s400/MILTON+MODEL+DOUBLE+BIND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5257" cy="6858000"/>
          </a:xfrm>
          <a:prstGeom prst="rect">
            <a:avLst/>
          </a:prstGeom>
          <a:noFill/>
        </p:spPr>
      </p:pic>
      <p:pic>
        <p:nvPicPr>
          <p:cNvPr id="78850" name="Picture 2" descr="http://4.bp.blogspot.com/_QuDiIz5CpNU/Sz7K6cSe4pI/AAAAAAAAB-I/VtN-WU9zEGw/s1600/Slide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980729"/>
          </a:xfrm>
          <a:prstGeom prst="rect">
            <a:avLst/>
          </a:prstGeom>
          <a:noFill/>
        </p:spPr>
      </p:pic>
      <p:pic>
        <p:nvPicPr>
          <p:cNvPr id="78852" name="Picture 4" descr="http://4.bp.blogspot.com/_QuDiIz5CpNU/Sz7K6cSe4pI/AAAAAAAAB-I/VtN-WU9zEGw/s1600/Slide25.JPG"/>
          <p:cNvPicPr>
            <a:picLocks noChangeAspect="1" noChangeArrowheads="1"/>
          </p:cNvPicPr>
          <p:nvPr/>
        </p:nvPicPr>
        <p:blipFill>
          <a:blip r:embed="rId4" cstate="print"/>
          <a:srcRect t="14300"/>
          <a:stretch>
            <a:fillRect/>
          </a:stretch>
        </p:blipFill>
        <p:spPr bwMode="auto">
          <a:xfrm>
            <a:off x="2195736" y="980727"/>
            <a:ext cx="5143500" cy="58772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inhypnos.de/images/erickson0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272"/>
            <a:ext cx="1755456" cy="234060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576064"/>
          </a:xfrm>
        </p:spPr>
        <p:txBody>
          <a:bodyPr>
            <a:normAutofit fontScale="90000"/>
          </a:bodyPr>
          <a:lstStyle/>
          <a:p>
            <a:pPr eaLnBrk="1" fontAlgn="t" hangingPunct="1"/>
            <a:r>
              <a:rPr lang="en-US" sz="5400" b="1" dirty="0" smtClean="0">
                <a:solidFill>
                  <a:srgbClr val="0033CC"/>
                </a:solidFill>
              </a:rPr>
              <a:t>Milton language</a:t>
            </a:r>
            <a:endParaRPr lang="nl-NL" sz="5400" b="1" i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208" y="1556792"/>
            <a:ext cx="7643192" cy="53012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dirty="0" smtClean="0"/>
              <a:t>I see that you are ready to listen (simple deletion)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dirty="0" smtClean="0"/>
              <a:t>As you may have attention you will learn more and more (unspecified verbs)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dirty="0" smtClean="0"/>
              <a:t>There are people who are learning fast (unspecified subject)</a:t>
            </a:r>
            <a:r>
              <a:rPr lang="en-GB" dirty="0" smtClean="0"/>
              <a:t> 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GB" dirty="0" smtClean="0"/>
              <a:t>You are feeling more and more curious (comparisons)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GB" dirty="0" smtClean="0"/>
              <a:t>Remember that you have been through some tough times and survived them well (judgements)</a:t>
            </a:r>
            <a:endParaRPr lang="en-US" dirty="0" smtClean="0"/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GB" dirty="0" smtClean="0"/>
              <a:t>You are gaining new insights, building new friendships (nominalisations)</a:t>
            </a:r>
            <a:endParaRPr lang="en-US" dirty="0" smtClean="0"/>
          </a:p>
          <a:p>
            <a:pPr>
              <a:lnSpc>
                <a:spcPts val="26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ts val="2600"/>
              </a:lnSpc>
              <a:spcBef>
                <a:spcPts val="0"/>
              </a:spcBef>
            </a:pPr>
            <a:endParaRPr lang="nl-NL" sz="280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835696" y="692696"/>
            <a:ext cx="47890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Deletions</a:t>
            </a:r>
            <a:endParaRPr kumimoji="0" lang="nl-NL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inhypnos.de/images/erickson0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272"/>
            <a:ext cx="1755456" cy="234060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755576" y="2217053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You become more successful, you will be able to discover new ways. (possibility)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You must take this forward where it has to go (necessity)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Every time you feel like this you will remember how important this is for you. (universals)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All the skills you need are easy for you to learn (universal)</a:t>
            </a:r>
            <a:endParaRPr lang="nl-NL" sz="32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76064"/>
          </a:xfrm>
        </p:spPr>
        <p:txBody>
          <a:bodyPr>
            <a:normAutofit fontScale="90000"/>
          </a:bodyPr>
          <a:lstStyle/>
          <a:p>
            <a:pPr eaLnBrk="1" fontAlgn="t" hangingPunct="1"/>
            <a:r>
              <a:rPr lang="en-US" sz="5400" b="1" dirty="0" smtClean="0">
                <a:solidFill>
                  <a:srgbClr val="0033CC"/>
                </a:solidFill>
              </a:rPr>
              <a:t>Milton language</a:t>
            </a:r>
            <a:endParaRPr lang="nl-NL" sz="5400" b="1" i="1" dirty="0">
              <a:solidFill>
                <a:srgbClr val="FF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907704" y="908720"/>
            <a:ext cx="47890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Generalizations</a:t>
            </a:r>
            <a:endParaRPr kumimoji="0" lang="nl-NL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5576" y="225422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This means that you are getting all the help you need (equivalence)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 know that you think with more and more interest (mind reading)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On each breath, you can relax even more (cause and result)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-36512" y="404664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Milton language</a:t>
            </a:r>
            <a:endParaRPr kumimoji="0" lang="nl-NL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691680" y="1196752"/>
            <a:ext cx="47890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Distortion</a:t>
            </a:r>
            <a:r>
              <a:rPr lang="en-US" sz="4400" b="1" i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endParaRPr kumimoji="0" lang="nl-NL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inhypnos.de/images/erickson0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272"/>
            <a:ext cx="1755456" cy="2340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fbeelding 4" descr="_MG_7066.JPG"/>
          <p:cNvPicPr>
            <a:picLocks noChangeAspect="1"/>
          </p:cNvPicPr>
          <p:nvPr/>
        </p:nvPicPr>
        <p:blipFill>
          <a:blip r:embed="rId2" cstate="print"/>
          <a:srcRect l="34172" t="12061" r="23615" b="15574"/>
          <a:stretch>
            <a:fillRect/>
          </a:stretch>
        </p:blipFill>
        <p:spPr>
          <a:xfrm>
            <a:off x="0" y="404664"/>
            <a:ext cx="2843808" cy="3250066"/>
          </a:xfrm>
          <a:prstGeom prst="rect">
            <a:avLst/>
          </a:prstGeom>
        </p:spPr>
      </p:pic>
      <p:pic>
        <p:nvPicPr>
          <p:cNvPr id="6" name="Afbeelding 5" descr="_MG_7067.JPG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rcRect l="22112" r="29645" b="13929"/>
          <a:stretch>
            <a:fillRect/>
          </a:stretch>
        </p:blipFill>
        <p:spPr>
          <a:xfrm>
            <a:off x="2987824" y="1988840"/>
            <a:ext cx="2906000" cy="3456384"/>
          </a:xfrm>
          <a:prstGeom prst="rect">
            <a:avLst/>
          </a:prstGeom>
        </p:spPr>
      </p:pic>
      <p:pic>
        <p:nvPicPr>
          <p:cNvPr id="7" name="Afbeelding 6" descr="_MG_7069.JPG"/>
          <p:cNvPicPr>
            <a:picLocks noChangeAspect="1"/>
          </p:cNvPicPr>
          <p:nvPr/>
        </p:nvPicPr>
        <p:blipFill>
          <a:blip r:embed="rId4" cstate="print">
            <a:lum bright="-40000" contrast="40000"/>
          </a:blip>
          <a:srcRect l="18604" r="33153" b="25990"/>
          <a:stretch>
            <a:fillRect/>
          </a:stretch>
        </p:blipFill>
        <p:spPr>
          <a:xfrm>
            <a:off x="6237999" y="3885949"/>
            <a:ext cx="2906001" cy="2972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3700" y="83671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1962167">
            <a:off x="2025650" y="2452035"/>
            <a:ext cx="379413" cy="2762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235075" y="1845610"/>
            <a:ext cx="1147763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151063" y="266476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005138" y="348391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660775" y="430147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1962167">
            <a:off x="1163638" y="1486835"/>
            <a:ext cx="37941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1962167">
            <a:off x="3690938" y="4077635"/>
            <a:ext cx="379412" cy="246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62167">
            <a:off x="2928938" y="3252135"/>
            <a:ext cx="37941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2595379">
            <a:off x="4445000" y="4960285"/>
            <a:ext cx="37941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Tijdelijke aanduiding voor inhoud 3"/>
          <p:cNvSpPr txBox="1">
            <a:spLocks/>
          </p:cNvSpPr>
          <p:nvPr/>
        </p:nvSpPr>
        <p:spPr>
          <a:xfrm>
            <a:off x="4860032" y="5301208"/>
            <a:ext cx="4032448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case?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Afbeelding 20" descr="Erick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232235" cy="146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63688" y="980729"/>
            <a:ext cx="4608512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observe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came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place. (a)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339752" y="1700808"/>
            <a:ext cx="5060812" cy="2604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notice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looking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at me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which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means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have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attention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(b)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419872" y="2618363"/>
            <a:ext cx="5256584" cy="5226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imagine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ask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yourself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how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much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conversation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give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(c)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283968" y="3429001"/>
            <a:ext cx="4608512" cy="576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Everything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is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pointing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 the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direction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success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(d)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004048" y="4437112"/>
            <a:ext cx="3816424" cy="407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There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happen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beautiful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things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(e)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520" y="4005064"/>
            <a:ext cx="2592288" cy="2448272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Milton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patterns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Factual observation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Cause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Result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Mind reading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Universal truth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Possibility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Presupposition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Afbeelding 28" descr="y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44624"/>
            <a:ext cx="3181350" cy="158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>
            <a:off x="6372225" y="2852738"/>
            <a:ext cx="24479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print"/>
          <a:srcRect l="3777" r="3714" b="14030"/>
          <a:stretch>
            <a:fillRect/>
          </a:stretch>
        </p:blipFill>
        <p:spPr bwMode="auto">
          <a:xfrm>
            <a:off x="2483768" y="2060848"/>
            <a:ext cx="3529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50825" y="3789363"/>
            <a:ext cx="730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 smtClean="0">
                <a:latin typeface="Calibri" pitchFamily="34" charset="0"/>
              </a:rPr>
              <a:t>Jackal</a:t>
            </a:r>
            <a:endParaRPr lang="nl-NL" dirty="0">
              <a:latin typeface="Calibri" pitchFamily="34" charset="0"/>
            </a:endParaRP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6372200" y="2349500"/>
            <a:ext cx="252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I´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0" y="4948981"/>
            <a:ext cx="2802641" cy="19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8027988" y="34290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Giraf</a:t>
            </a: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0" y="2349500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You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 Violent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eacemaker.ch/design/Marshall_Rosenberg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18214" t="82423" r="24174" b="4527"/>
          <a:stretch>
            <a:fillRect/>
          </a:stretch>
        </p:blipFill>
        <p:spPr bwMode="auto">
          <a:xfrm>
            <a:off x="0" y="5253038"/>
            <a:ext cx="53641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29388" t="16021" r="37106" b="80876"/>
          <a:stretch>
            <a:fillRect/>
          </a:stretch>
        </p:blipFill>
        <p:spPr bwMode="auto">
          <a:xfrm>
            <a:off x="6660232" y="44624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kstvak 4"/>
          <p:cNvSpPr txBox="1">
            <a:spLocks noChangeArrowheads="1"/>
          </p:cNvSpPr>
          <p:nvPr/>
        </p:nvSpPr>
        <p:spPr bwMode="auto">
          <a:xfrm>
            <a:off x="467544" y="3140968"/>
            <a:ext cx="56867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Marshall Rosenberg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3200" b="1" dirty="0">
                <a:solidFill>
                  <a:srgbClr val="0033CC"/>
                </a:solidFill>
              </a:rPr>
              <a:t>Non-Violent Communication</a:t>
            </a:r>
            <a:endParaRPr lang="nl-NL" b="1" dirty="0">
              <a:solidFill>
                <a:srgbClr val="0033CC"/>
              </a:solidFill>
            </a:endParaRPr>
          </a:p>
        </p:txBody>
      </p:sp>
      <p:pic>
        <p:nvPicPr>
          <p:cNvPr id="13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t="8562" r="57666" b="84068"/>
          <a:stretch>
            <a:fillRect/>
          </a:stretch>
        </p:blipFill>
        <p:spPr bwMode="auto">
          <a:xfrm>
            <a:off x="6444208" y="332656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t="19124" r="54149" b="66141"/>
          <a:stretch>
            <a:fillRect/>
          </a:stretch>
        </p:blipFill>
        <p:spPr bwMode="auto">
          <a:xfrm>
            <a:off x="6300837" y="980728"/>
            <a:ext cx="2807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29388" t="34635" r="37106" b="62263"/>
          <a:stretch>
            <a:fillRect/>
          </a:stretch>
        </p:blipFill>
        <p:spPr bwMode="auto">
          <a:xfrm>
            <a:off x="6768752" y="2060848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t="37737" r="55325" b="52957"/>
          <a:stretch>
            <a:fillRect/>
          </a:stretch>
        </p:blipFill>
        <p:spPr bwMode="auto">
          <a:xfrm>
            <a:off x="6300837" y="2348880"/>
            <a:ext cx="273565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29388" t="47820" r="37106" b="49078"/>
          <a:stretch>
            <a:fillRect/>
          </a:stretch>
        </p:blipFill>
        <p:spPr bwMode="auto">
          <a:xfrm>
            <a:off x="6768752" y="3284984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t="50146" r="51797" b="39772"/>
          <a:stretch>
            <a:fillRect/>
          </a:stretch>
        </p:blipFill>
        <p:spPr bwMode="auto">
          <a:xfrm>
            <a:off x="6228829" y="3501008"/>
            <a:ext cx="29516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9397" t="62554" r="58853" b="29691"/>
          <a:stretch>
            <a:fillRect/>
          </a:stretch>
        </p:blipFill>
        <p:spPr bwMode="auto">
          <a:xfrm>
            <a:off x="6948264" y="5517232"/>
            <a:ext cx="2195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28212" t="69534" r="37106" b="26588"/>
          <a:stretch>
            <a:fillRect/>
          </a:stretch>
        </p:blipFill>
        <p:spPr bwMode="auto">
          <a:xfrm>
            <a:off x="6804248" y="5229200"/>
            <a:ext cx="2123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3517" t="72637" r="51797" b="19608"/>
          <a:stretch>
            <a:fillRect/>
          </a:stretch>
        </p:blipFill>
        <p:spPr bwMode="auto">
          <a:xfrm>
            <a:off x="6516216" y="6165304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21"/>
          <p:cNvSpPr txBox="1"/>
          <p:nvPr/>
        </p:nvSpPr>
        <p:spPr>
          <a:xfrm>
            <a:off x="6660232" y="4432756"/>
            <a:ext cx="2448272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kern="1600" dirty="0" smtClean="0"/>
              <a:t>OPTIONS</a:t>
            </a:r>
            <a:endParaRPr lang="nl-NL" sz="1300" b="1" kern="1600" dirty="0"/>
          </a:p>
        </p:txBody>
      </p:sp>
      <p:sp>
        <p:nvSpPr>
          <p:cNvPr id="23" name="Tekstvak 22"/>
          <p:cNvSpPr txBox="1"/>
          <p:nvPr/>
        </p:nvSpPr>
        <p:spPr>
          <a:xfrm>
            <a:off x="6588224" y="4705980"/>
            <a:ext cx="2520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 algn="ctr"/>
            <a:r>
              <a:rPr lang="en-US" sz="1400" b="1" kern="1600" dirty="0" smtClean="0">
                <a:latin typeface="Times New Roman" pitchFamily="18" charset="0"/>
                <a:cs typeface="Times New Roman" pitchFamily="18" charset="0"/>
              </a:rPr>
              <a:t>4.  Which possibilities do you have to fulfill your needs?</a:t>
            </a:r>
            <a:endParaRPr lang="nl-NL" sz="1300" b="1" kern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7320" y="116632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Nonviolent Communication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104" name="Tabel 103"/>
          <p:cNvGraphicFramePr>
            <a:graphicFrameLocks noGrp="1"/>
          </p:cNvGraphicFramePr>
          <p:nvPr/>
        </p:nvGraphicFramePr>
        <p:xfrm>
          <a:off x="1715081" y="1412776"/>
          <a:ext cx="2952328" cy="853440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169205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10" name="Afbeelding 3"/>
          <p:cNvSpPr>
            <a:spLocks noChangeAspect="1" noChangeArrowheads="1"/>
          </p:cNvSpPr>
          <p:nvPr/>
        </p:nvSpPr>
        <p:spPr bwMode="auto">
          <a:xfrm>
            <a:off x="2263775" y="0"/>
            <a:ext cx="8191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8" name="AutoShape 160"/>
          <p:cNvSpPr>
            <a:spLocks noChangeAspect="1" noChangeArrowheads="1"/>
          </p:cNvSpPr>
          <p:nvPr/>
        </p:nvSpPr>
        <p:spPr bwMode="auto">
          <a:xfrm>
            <a:off x="2295525" y="-127635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9" name="AutoShape 151"/>
          <p:cNvSpPr>
            <a:spLocks noChangeAspect="1" noChangeArrowheads="1"/>
          </p:cNvSpPr>
          <p:nvPr/>
        </p:nvSpPr>
        <p:spPr bwMode="auto">
          <a:xfrm>
            <a:off x="2295525" y="-168910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2" name="Afbeelding 5"/>
          <p:cNvSpPr>
            <a:spLocks noChangeAspect="1" noChangeArrowheads="1"/>
          </p:cNvSpPr>
          <p:nvPr/>
        </p:nvSpPr>
        <p:spPr bwMode="auto">
          <a:xfrm>
            <a:off x="2370138" y="-1801813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6" name="AutoShape 158"/>
          <p:cNvSpPr>
            <a:spLocks noChangeAspect="1" noChangeArrowheads="1"/>
          </p:cNvSpPr>
          <p:nvPr/>
        </p:nvSpPr>
        <p:spPr bwMode="auto">
          <a:xfrm>
            <a:off x="2368550" y="9525"/>
            <a:ext cx="715963" cy="5413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7" name="AutoShape 149"/>
          <p:cNvSpPr>
            <a:spLocks noChangeAspect="1" noChangeArrowheads="1"/>
          </p:cNvSpPr>
          <p:nvPr/>
        </p:nvSpPr>
        <p:spPr bwMode="auto">
          <a:xfrm>
            <a:off x="2371725" y="-168910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4" name="AutoShape 146"/>
          <p:cNvSpPr>
            <a:spLocks noChangeAspect="1" noChangeArrowheads="1"/>
          </p:cNvSpPr>
          <p:nvPr/>
        </p:nvSpPr>
        <p:spPr bwMode="auto">
          <a:xfrm>
            <a:off x="2371725" y="-324485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763688" y="9087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Giraf</a:t>
            </a:r>
            <a:r>
              <a:rPr lang="en-US" sz="2400" dirty="0" smtClean="0"/>
              <a:t> Language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004048" y="9087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Pitfalls of the Jackal</a:t>
            </a:r>
            <a:endParaRPr lang="nl-NL" dirty="0"/>
          </a:p>
        </p:txBody>
      </p:sp>
      <p:pic>
        <p:nvPicPr>
          <p:cNvPr id="15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 flipH="1">
            <a:off x="6236" y="-27384"/>
            <a:ext cx="1613436" cy="28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el 16"/>
          <p:cNvGraphicFramePr>
            <a:graphicFrameLocks noGrp="1"/>
          </p:cNvGraphicFramePr>
          <p:nvPr/>
        </p:nvGraphicFramePr>
        <p:xfrm>
          <a:off x="4961300" y="1412776"/>
          <a:ext cx="3283108" cy="880096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880096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judgments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Pasting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something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right!”</a:t>
                      </a:r>
                      <a:endParaRPr lang="nl-N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1720940" y="2410772"/>
          <a:ext cx="2952328" cy="1018228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1018228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Recognize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1720940" y="3715305"/>
          <a:ext cx="2944516" cy="885444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859763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1718987" y="4790731"/>
          <a:ext cx="2944516" cy="798509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7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Options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Which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different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options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do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have to meet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your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needs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?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1717034" y="5805264"/>
          <a:ext cx="2944516" cy="976098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976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Cambria"/>
                          <a:ea typeface="Times New Roman"/>
                        </a:rPr>
                        <a:t>5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. Do a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or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do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something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Calibri"/>
                          <a:ea typeface="Times New Roman"/>
                        </a:rPr>
                        <a:t>“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Could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do … ?”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Calibri"/>
                          <a:ea typeface="Times New Roman"/>
                        </a:rPr>
                        <a:t>“I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am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going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to do ..”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 22"/>
          <p:cNvGraphicFramePr>
            <a:graphicFrameLocks noGrp="1"/>
          </p:cNvGraphicFramePr>
          <p:nvPr/>
        </p:nvGraphicFramePr>
        <p:xfrm>
          <a:off x="4961300" y="3717032"/>
          <a:ext cx="3283108" cy="853906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85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b="1" dirty="0" smtClean="0">
                          <a:latin typeface="Cambria"/>
                          <a:ea typeface="Times New Roman"/>
                        </a:rPr>
                        <a:t>3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Make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the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other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person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responsible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for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my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needs</a:t>
                      </a:r>
                      <a:endParaRPr lang="nl-NL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Calibri"/>
                          <a:ea typeface="Times New Roman"/>
                        </a:rPr>
                        <a:t>“I want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that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don’t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make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me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angry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”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 23"/>
          <p:cNvGraphicFramePr>
            <a:graphicFrameLocks noGrp="1"/>
          </p:cNvGraphicFramePr>
          <p:nvPr/>
        </p:nvGraphicFramePr>
        <p:xfrm>
          <a:off x="4961300" y="2453163"/>
          <a:ext cx="3283108" cy="969752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969752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Mix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thoughts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minds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 24"/>
          <p:cNvGraphicFramePr>
            <a:graphicFrameLocks noGrp="1"/>
          </p:cNvGraphicFramePr>
          <p:nvPr/>
        </p:nvGraphicFramePr>
        <p:xfrm>
          <a:off x="4961300" y="4725144"/>
          <a:ext cx="3291588" cy="919829"/>
        </p:xfrm>
        <a:graphic>
          <a:graphicData uri="http://schemas.openxmlformats.org/drawingml/2006/table">
            <a:tbl>
              <a:tblPr/>
              <a:tblGrid>
                <a:gridCol w="3291588"/>
              </a:tblGrid>
              <a:tr h="91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There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is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one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option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only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 smtClean="0">
                          <a:latin typeface="Calibri"/>
                          <a:ea typeface="Times New Roman"/>
                        </a:rPr>
                        <a:t>Only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can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…, I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can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’</a:t>
                      </a:r>
                      <a:r>
                        <a:rPr lang="nl-NL" sz="1400" dirty="0" smtClean="0">
                          <a:latin typeface="+mn-lt"/>
                          <a:ea typeface="Times New Roman"/>
                        </a:rPr>
                        <a:t> “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t 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do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anything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”</a:t>
                      </a: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 26"/>
          <p:cNvGraphicFramePr>
            <a:graphicFrameLocks noGrp="1"/>
          </p:cNvGraphicFramePr>
          <p:nvPr/>
        </p:nvGraphicFramePr>
        <p:xfrm>
          <a:off x="4961300" y="5733256"/>
          <a:ext cx="3283108" cy="1124744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5. Mix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with</a:t>
                      </a: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 a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demand</a:t>
                      </a:r>
                      <a:endParaRPr lang="nl-NL" sz="1600" b="1" i="0" dirty="0" smtClean="0">
                        <a:latin typeface="Cambri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“I want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to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now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have to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now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and in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my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way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”</a:t>
                      </a:r>
                      <a:endParaRPr lang="nl-NL" sz="1100" i="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Afbeelding 7" descr="jackal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7452320" y="44624"/>
            <a:ext cx="16916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kstvak 1"/>
          <p:cNvSpPr txBox="1">
            <a:spLocks noChangeArrowheads="1"/>
          </p:cNvSpPr>
          <p:nvPr/>
        </p:nvSpPr>
        <p:spPr bwMode="auto">
          <a:xfrm>
            <a:off x="1979613" y="1052513"/>
            <a:ext cx="2505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Video mother and child: </a:t>
            </a:r>
          </a:p>
          <a:p>
            <a:endParaRPr lang="nl-NL"/>
          </a:p>
        </p:txBody>
      </p:sp>
      <p:sp>
        <p:nvSpPr>
          <p:cNvPr id="46083" name="Tekstvak 2"/>
          <p:cNvSpPr txBox="1">
            <a:spLocks noChangeArrowheads="1"/>
          </p:cNvSpPr>
          <p:nvPr/>
        </p:nvSpPr>
        <p:spPr bwMode="auto">
          <a:xfrm>
            <a:off x="2124075" y="2276475"/>
            <a:ext cx="579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hlinkClick r:id="rId2" action="ppaction://hlinkfile"/>
              </a:rPr>
              <a:t>..\video's\NVC\Compassionate Communication with Kids.flv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giraff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57150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Non-violent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33CC"/>
                </a:solidFill>
              </a:rPr>
              <a:t>Giraffe language</a:t>
            </a:r>
            <a:endParaRPr lang="nl-NL" sz="6000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Look for at least 3 different needs which are basic in your life.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not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options to fulfill these needs?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 going to do or what is your request?</a:t>
            </a:r>
            <a:endParaRPr lang="nl-NL" dirty="0">
              <a:solidFill>
                <a:srgbClr val="0033CC"/>
              </a:solidFill>
            </a:endParaRPr>
          </a:p>
        </p:txBody>
      </p:sp>
      <p:pic>
        <p:nvPicPr>
          <p:cNvPr id="5" name="Afbeelding 5" descr="giraffe1.jpg"/>
          <p:cNvPicPr>
            <a:picLocks noChangeAspect="1"/>
          </p:cNvPicPr>
          <p:nvPr/>
        </p:nvPicPr>
        <p:blipFill>
          <a:blip r:embed="rId2" cstate="print"/>
          <a:srcRect l="14355" r="13869"/>
          <a:stretch>
            <a:fillRect/>
          </a:stretch>
        </p:blipFill>
        <p:spPr bwMode="auto">
          <a:xfrm flipH="1">
            <a:off x="6372200" y="1472609"/>
            <a:ext cx="2736304" cy="5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123" name="Afbeelding 5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47813" y="2219325"/>
            <a:ext cx="64643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55875" y="1484313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Observe</a:t>
            </a:r>
            <a:endParaRPr lang="nl-NL" sz="6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95738" y="2924175"/>
            <a:ext cx="4275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 smtClean="0">
                <a:solidFill>
                  <a:schemeClr val="accent2"/>
                </a:solidFill>
              </a:rPr>
              <a:t>Without </a:t>
            </a:r>
            <a:r>
              <a:rPr lang="nl-NL" sz="3200" b="1" dirty="0" err="1" smtClean="0">
                <a:solidFill>
                  <a:schemeClr val="accent2"/>
                </a:solidFill>
              </a:rPr>
              <a:t>judgement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see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 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hear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............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916113"/>
            <a:ext cx="5676900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Feelings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68538" y="3505200"/>
            <a:ext cx="6875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</a:rPr>
              <a:t>Acknowledge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feelings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me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this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...............”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Afbeelding 16" descr="_MG_6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3984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18" descr="C:\Documents and Settings\Eigenaar\Mijn documenten\Mijn Afbeeldingen\afb\nlp\girafn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75" y="76200"/>
            <a:ext cx="1419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Tekstvak 289"/>
          <p:cNvSpPr txBox="1"/>
          <p:nvPr/>
        </p:nvSpPr>
        <p:spPr>
          <a:xfrm>
            <a:off x="395288" y="116632"/>
            <a:ext cx="5400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Authentic</a:t>
            </a:r>
            <a:r>
              <a:rPr lang="nl-NL" sz="4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Feelings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576" name="Rechthoek 575"/>
          <p:cNvSpPr>
            <a:spLocks noChangeArrowheads="1"/>
          </p:cNvSpPr>
          <p:nvPr/>
        </p:nvSpPr>
        <p:spPr bwMode="auto">
          <a:xfrm>
            <a:off x="468313" y="836712"/>
            <a:ext cx="684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 </a:t>
            </a:r>
            <a:r>
              <a:rPr lang="nl-NL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take</a:t>
            </a:r>
            <a:r>
              <a:rPr lang="nl-NL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reponsability</a:t>
            </a:r>
            <a:r>
              <a:rPr lang="nl-NL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for</a:t>
            </a:r>
            <a:r>
              <a:rPr lang="nl-NL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my</a:t>
            </a:r>
            <a:r>
              <a:rPr lang="nl-NL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own</a:t>
            </a:r>
            <a:r>
              <a:rPr lang="nl-NL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felings</a:t>
            </a:r>
            <a:endParaRPr lang="en-US" sz="2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23529" y="1555760"/>
          <a:ext cx="7848872" cy="5074736"/>
        </p:xfrm>
        <a:graphic>
          <a:graphicData uri="http://schemas.openxmlformats.org/drawingml/2006/table">
            <a:tbl>
              <a:tblPr/>
              <a:tblGrid>
                <a:gridCol w="1790878"/>
                <a:gridCol w="1479589"/>
                <a:gridCol w="1266036"/>
                <a:gridCol w="1440160"/>
                <a:gridCol w="1872209"/>
              </a:tblGrid>
              <a:tr h="406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AFFECTIONATE</a:t>
                      </a:r>
                      <a: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compassionate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friendly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loving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open hearted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sympathetic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tender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warm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ENGAGED</a:t>
                      </a:r>
                      <a: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absorbed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alert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curious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engrossed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enchanted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entranced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fascinated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interested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intrigued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involved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spellbound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stimulated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248" marR="53248" marT="53248" marB="53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CONFIDENT</a:t>
                      </a:r>
                      <a: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empowered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proud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safe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secure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EXCITED</a:t>
                      </a:r>
                      <a: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amazed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animated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ardent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aroused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astonished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dazzled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eager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energetic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enthusiastic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giddy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invigorated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lively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passionate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surprised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vibrant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248" marR="53248" marT="53248" marB="53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GRATEFUL</a:t>
                      </a:r>
                      <a: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appreciative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moved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thankful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touched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INSPIRED</a:t>
                      </a:r>
                      <a: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amazed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awed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wonder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JOYFUL</a:t>
                      </a:r>
                      <a: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amused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delighted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glad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happy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jubilant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pleased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tickled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248" marR="53248" marT="53248" marB="53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PEACEFUL</a:t>
                      </a:r>
                      <a:b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calm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clear headed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comfortable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 err="1">
                          <a:latin typeface="Times New Roman"/>
                          <a:ea typeface="Times New Roman"/>
                          <a:cs typeface="Times New Roman"/>
                        </a:rPr>
                        <a:t>centered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content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 err="1">
                          <a:latin typeface="Times New Roman"/>
                          <a:ea typeface="Times New Roman"/>
                          <a:cs typeface="Times New Roman"/>
                        </a:rPr>
                        <a:t>equanimous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fulfilled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mellow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quiet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relaxed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relieved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satisfied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serene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still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tranquil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trusting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248" marR="53248" marT="53248" marB="53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40"/>
                        </a:spcBef>
                        <a:spcAft>
                          <a:spcPts val="124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  <a:defRPr/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EXHILARATED</a:t>
                      </a:r>
                      <a:b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blissful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ecstatic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elated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enthralled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exuberant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radiant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rapturous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thrilled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40"/>
                        </a:spcBef>
                        <a:spcAft>
                          <a:spcPts val="124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  <a:defRPr/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HOPEFUL</a:t>
                      </a:r>
                      <a:r>
                        <a:rPr lang="en-GB" sz="1400" dirty="0" smtClean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 smtClean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expectant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encouraged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optimistic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40"/>
                        </a:spcBef>
                        <a:spcAft>
                          <a:spcPts val="124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  <a:defRPr/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REFRESHED</a:t>
                      </a:r>
                      <a:b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enlivened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rejuvenated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renewed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rested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restored</a:t>
                      </a:r>
                      <a:b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revived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48" marR="53248" marT="53248" marB="532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135137"/>
            <a:ext cx="5410200" cy="1501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Acknowledge</a:t>
            </a:r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nl-NL" sz="60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Needs</a:t>
            </a:r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86200"/>
            <a:ext cx="6192838" cy="2279104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Connect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feelings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l" eaLnBrk="1" hangingPunct="1"/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“I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feel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.....,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because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I have a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...............”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44" descr="C:\Documents and Settings\Eigenaar\Mijn documenten\Mijn Afbeeldingen\afb\nlp\girafn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013" y="0"/>
            <a:ext cx="2312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Tekstvak 226"/>
          <p:cNvSpPr txBox="1"/>
          <p:nvPr/>
        </p:nvSpPr>
        <p:spPr>
          <a:xfrm>
            <a:off x="1331913" y="44451"/>
            <a:ext cx="540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Needs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224" name="Rectangle 435"/>
          <p:cNvSpPr>
            <a:spLocks noChangeArrowheads="1"/>
          </p:cNvSpPr>
          <p:nvPr/>
        </p:nvSpPr>
        <p:spPr bwMode="auto">
          <a:xfrm>
            <a:off x="0" y="692150"/>
            <a:ext cx="7451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 have a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need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at a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deep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level </a:t>
            </a:r>
            <a:r>
              <a:rPr lang="nl-NL" sz="1600" b="1" i="1" dirty="0" smtClean="0">
                <a:solidFill>
                  <a:srgbClr val="FF0000"/>
                </a:solidFill>
              </a:rPr>
              <a:t>a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nd I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take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resposability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to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fulfill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this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need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218" name="Tabel 217"/>
          <p:cNvGraphicFramePr>
            <a:graphicFrameLocks noGrp="1"/>
          </p:cNvGraphicFramePr>
          <p:nvPr/>
        </p:nvGraphicFramePr>
        <p:xfrm>
          <a:off x="107504" y="1124744"/>
          <a:ext cx="7560840" cy="5886328"/>
        </p:xfrm>
        <a:graphic>
          <a:graphicData uri="http://schemas.openxmlformats.org/drawingml/2006/table">
            <a:tbl>
              <a:tblPr/>
              <a:tblGrid>
                <a:gridCol w="2298496"/>
                <a:gridCol w="2100401"/>
                <a:gridCol w="1767224"/>
                <a:gridCol w="1394719"/>
              </a:tblGrid>
              <a:tr h="5277508"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CONNECTION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acceptance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affection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appreciation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belonging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cooperation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communication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closeness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community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companionship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compassion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consideration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consistency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empathy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inclusion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intimacy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love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mutuality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nurturing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respect/self-respect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CONNECTION continued</a:t>
                      </a:r>
                      <a:b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safety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stability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know and be known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see and be seen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understand and 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be understood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trust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warmth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PHYSICAL WELL-BEING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food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movement/exercise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rest/sleep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sexual expression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safety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shelter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touch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water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HONESTY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authenticity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integrity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presence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PLAY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joy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humor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PEACE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beauty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communion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ease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equality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harmony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inspiration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order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AUTONOMY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choice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freedom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independence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space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spontaneity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MEANING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awareness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celebration of life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challenge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clarity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competence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consciousness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contribution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creativity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discovery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efficacy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effectiveness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growth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hope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learning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mourning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participation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purpose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self-expression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stimulation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matter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understanding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4537075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4.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Options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191000"/>
            <a:ext cx="6138862" cy="1752600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Which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different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possibilities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have to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fulfill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authentic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1341438"/>
            <a:ext cx="6516687" cy="2879725"/>
          </a:xfrm>
        </p:spPr>
        <p:txBody>
          <a:bodyPr/>
          <a:lstStyle/>
          <a:p>
            <a:pPr eaLnBrk="1" hangingPunct="1"/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5.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Request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or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nl-NL" sz="5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action</a:t>
            </a:r>
            <a:endParaRPr lang="nl-NL" sz="5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292600"/>
            <a:ext cx="5448300" cy="2016125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Would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like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.......?</a:t>
            </a:r>
          </a:p>
          <a:p>
            <a:pPr algn="l"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I’m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going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...........</a:t>
            </a:r>
          </a:p>
          <a:p>
            <a:pPr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Afbeelding 25" descr="frame 3"/>
          <p:cNvPicPr>
            <a:picLocks noChangeAspect="1" noChangeArrowheads="1"/>
          </p:cNvPicPr>
          <p:nvPr/>
        </p:nvPicPr>
        <p:blipFill>
          <a:blip r:embed="rId2" cstate="print">
            <a:lum bright="10000" contrast="6000"/>
            <a:grayscl/>
          </a:blip>
          <a:srcRect/>
          <a:stretch>
            <a:fillRect/>
          </a:stretch>
        </p:blipFill>
        <p:spPr bwMode="auto">
          <a:xfrm>
            <a:off x="0" y="0"/>
            <a:ext cx="27432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Afbeelding 24" descr="frame1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grayscl/>
          </a:blip>
          <a:srcRect/>
          <a:stretch>
            <a:fillRect/>
          </a:stretch>
        </p:blipFill>
        <p:spPr bwMode="auto">
          <a:xfrm>
            <a:off x="3779838" y="-74613"/>
            <a:ext cx="5364162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83568" y="2565400"/>
            <a:ext cx="295232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/>
              <a:t>Reframing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331913" y="68263"/>
            <a:ext cx="604837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918" tIns="38088" bIns="0" anchor="ctr">
            <a:spAutoFit/>
          </a:bodyPr>
          <a:lstStyle/>
          <a:p>
            <a:pPr>
              <a:tabLst>
                <a:tab pos="215900" algn="l"/>
              </a:tabLst>
              <a:defRPr/>
            </a:pPr>
            <a:r>
              <a:rPr lang="en-GB" sz="2800" b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W</a:t>
            </a:r>
            <a:r>
              <a:rPr lang="en-GB" sz="2800" b="1" dirty="0" bmk="">
                <a:latin typeface="Arial" pitchFamily="34" charset="0"/>
                <a:ea typeface="MS Mincho" pitchFamily="49" charset="-128"/>
                <a:cs typeface="Times New Roman" pitchFamily="18" charset="0"/>
              </a:rPr>
              <a:t>hat I asked life</a:t>
            </a:r>
            <a:endParaRPr lang="en-US" sz="2800" b="1" dirty="0"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asked for strength...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And life gave me difficulties to make me strong.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asked for wisdom...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And life gave me problems to resolve. 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asked for prosperity...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And life gave me brains and muscles to work with. 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asked to be able to fly 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And life gave me obstacles to overcome.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asked for love 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And life gave me people who needed help. 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asked for favours 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And life gave me possibilities </a:t>
            </a:r>
          </a:p>
          <a:p>
            <a:pPr eaLnBrk="0" hangingPunct="0">
              <a:tabLst>
                <a:tab pos="215900" algn="l"/>
              </a:tabLst>
              <a:defRPr/>
            </a:pP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sz="2400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did not receive anything of what I asked for...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endParaRPr lang="en-US" sz="2400" b="1" i="1" dirty="0"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US" sz="2400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And.......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endParaRPr lang="en-GB" sz="2400" b="1" i="1" dirty="0"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endParaRPr lang="en-GB" sz="2400" b="1" i="1" dirty="0"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r>
              <a:rPr lang="en-GB" sz="2400" b="1" i="1" dirty="0">
                <a:latin typeface="Arial" pitchFamily="34" charset="0"/>
                <a:ea typeface="MS Mincho" pitchFamily="49" charset="-128"/>
                <a:cs typeface="Times New Roman" pitchFamily="18" charset="0"/>
              </a:rPr>
              <a:t>I received everything I needed!</a:t>
            </a:r>
            <a:endParaRPr lang="nl-NL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15900" algn="l"/>
              </a:tabLst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5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5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5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2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52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52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2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Afbeelding 23" descr="watstaath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8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Afbeelding 23" descr="watstaath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2174875"/>
            <a:ext cx="48688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132138" y="1628775"/>
            <a:ext cx="5400675" cy="7921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059113" y="3860800"/>
            <a:ext cx="5400675" cy="7921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188913"/>
            <a:ext cx="3889375" cy="3167062"/>
            <a:chOff x="3955" y="6899"/>
            <a:chExt cx="5345" cy="4257"/>
          </a:xfrm>
        </p:grpSpPr>
        <p:sp>
          <p:nvSpPr>
            <p:cNvPr id="51210" name="Oval 3"/>
            <p:cNvSpPr>
              <a:spLocks noChangeArrowheads="1"/>
            </p:cNvSpPr>
            <p:nvPr/>
          </p:nvSpPr>
          <p:spPr bwMode="auto">
            <a:xfrm>
              <a:off x="5321" y="6899"/>
              <a:ext cx="2463" cy="2214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6000" b="1">
                  <a:latin typeface="Calibri" pitchFamily="34" charset="0"/>
                </a:rPr>
                <a:t>3</a:t>
              </a:r>
              <a:endParaRPr lang="nl-NL"/>
            </a:p>
          </p:txBody>
        </p:sp>
        <p:sp>
          <p:nvSpPr>
            <p:cNvPr id="51211" name="Text Box 4"/>
            <p:cNvSpPr txBox="1">
              <a:spLocks noChangeArrowheads="1"/>
            </p:cNvSpPr>
            <p:nvPr/>
          </p:nvSpPr>
          <p:spPr bwMode="auto">
            <a:xfrm>
              <a:off x="3955" y="9357"/>
              <a:ext cx="5345" cy="1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en-GB" b="1"/>
                <a:t>Third Position</a:t>
              </a:r>
            </a:p>
            <a:p>
              <a:pPr algn="ctr">
                <a:spcAft>
                  <a:spcPts val="1000"/>
                </a:spcAft>
              </a:pPr>
              <a:r>
                <a:rPr lang="en-GB" sz="1100">
                  <a:latin typeface="Calibri" pitchFamily="34" charset="0"/>
                </a:rPr>
                <a:t>Dissociated of yourself</a:t>
              </a:r>
            </a:p>
            <a:p>
              <a:pPr algn="ctr">
                <a:spcAft>
                  <a:spcPts val="1000"/>
                </a:spcAft>
              </a:pPr>
              <a:r>
                <a:rPr lang="en-GB" sz="1100">
                  <a:latin typeface="Calibri" pitchFamily="34" charset="0"/>
                </a:rPr>
                <a:t>and from the other</a:t>
              </a:r>
            </a:p>
            <a:p>
              <a:pPr algn="ctr">
                <a:spcAft>
                  <a:spcPts val="1000"/>
                </a:spcAft>
              </a:pPr>
              <a:r>
                <a:rPr lang="en-GB" sz="1100">
                  <a:latin typeface="Calibri" pitchFamily="34" charset="0"/>
                </a:rPr>
                <a:t>Also called: The meta position, the observer or helicopter view.</a:t>
              </a:r>
              <a:endParaRPr lang="nl-NL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4149725"/>
            <a:ext cx="2455863" cy="2416175"/>
            <a:chOff x="2240" y="12294"/>
            <a:chExt cx="3387" cy="3245"/>
          </a:xfrm>
        </p:grpSpPr>
        <p:sp>
          <p:nvSpPr>
            <p:cNvPr id="51208" name="Oval 12"/>
            <p:cNvSpPr>
              <a:spLocks noChangeArrowheads="1"/>
            </p:cNvSpPr>
            <p:nvPr/>
          </p:nvSpPr>
          <p:spPr bwMode="auto">
            <a:xfrm>
              <a:off x="2858" y="12294"/>
              <a:ext cx="2463" cy="202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6000" b="1">
                  <a:latin typeface="Calibri" pitchFamily="34" charset="0"/>
                </a:rPr>
                <a:t>1</a:t>
              </a:r>
              <a:endParaRPr lang="nl-NL"/>
            </a:p>
          </p:txBody>
        </p:sp>
        <p:sp>
          <p:nvSpPr>
            <p:cNvPr id="51209" name="Text Box 14"/>
            <p:cNvSpPr txBox="1">
              <a:spLocks noChangeArrowheads="1"/>
            </p:cNvSpPr>
            <p:nvPr/>
          </p:nvSpPr>
          <p:spPr bwMode="auto">
            <a:xfrm>
              <a:off x="2240" y="14614"/>
              <a:ext cx="3387" cy="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b="1">
                  <a:latin typeface="Calibri" pitchFamily="34" charset="0"/>
                </a:rPr>
                <a:t>First Position</a:t>
              </a:r>
            </a:p>
            <a:p>
              <a:pPr algn="ctr">
                <a:spcAft>
                  <a:spcPts val="1000"/>
                </a:spcAft>
              </a:pPr>
              <a:r>
                <a:rPr lang="nl-NL" sz="1100">
                  <a:latin typeface="Calibri" pitchFamily="34" charset="0"/>
                </a:rPr>
                <a:t>Associated in your self</a:t>
              </a:r>
              <a:endParaRPr lang="nl-NL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443663" y="4149725"/>
            <a:ext cx="2089150" cy="2708275"/>
            <a:chOff x="7630" y="12186"/>
            <a:chExt cx="2925" cy="3675"/>
          </a:xfrm>
        </p:grpSpPr>
        <p:sp>
          <p:nvSpPr>
            <p:cNvPr id="51206" name="Oval 20"/>
            <p:cNvSpPr>
              <a:spLocks noChangeArrowheads="1"/>
            </p:cNvSpPr>
            <p:nvPr/>
          </p:nvSpPr>
          <p:spPr bwMode="auto">
            <a:xfrm>
              <a:off x="7630" y="12186"/>
              <a:ext cx="2463" cy="2137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6000" b="1">
                  <a:latin typeface="Calibri" pitchFamily="34" charset="0"/>
                </a:rPr>
                <a:t>2</a:t>
              </a:r>
              <a:endParaRPr lang="nl-NL"/>
            </a:p>
          </p:txBody>
        </p:sp>
        <p:sp>
          <p:nvSpPr>
            <p:cNvPr id="51207" name="Text Box 22"/>
            <p:cNvSpPr txBox="1">
              <a:spLocks noChangeArrowheads="1"/>
            </p:cNvSpPr>
            <p:nvPr/>
          </p:nvSpPr>
          <p:spPr bwMode="auto">
            <a:xfrm>
              <a:off x="7663" y="14593"/>
              <a:ext cx="2892" cy="1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b="1">
                  <a:latin typeface="Calibri" pitchFamily="34" charset="0"/>
                </a:rPr>
                <a:t>Second Position</a:t>
              </a:r>
              <a:r>
                <a:rPr lang="nl-NL" sz="1100">
                  <a:latin typeface="Calibri" pitchFamily="34" charset="0"/>
                </a:rPr>
                <a:t>     Associated in the other</a:t>
              </a:r>
            </a:p>
            <a:p>
              <a:endParaRPr lang="nl-NL"/>
            </a:p>
          </p:txBody>
        </p:sp>
      </p:grpSp>
      <p:sp>
        <p:nvSpPr>
          <p:cNvPr id="23" name="Rechthoek 22"/>
          <p:cNvSpPr>
            <a:spLocks noChangeArrowheads="1"/>
          </p:cNvSpPr>
          <p:nvPr/>
        </p:nvSpPr>
        <p:spPr bwMode="auto">
          <a:xfrm>
            <a:off x="179388" y="260350"/>
            <a:ext cx="3009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Reframing with </a:t>
            </a:r>
          </a:p>
          <a:p>
            <a:r>
              <a:rPr lang="en-GB" sz="2400" b="1"/>
              <a:t>3 Perceptual positions</a:t>
            </a:r>
            <a:endParaRPr lang="nl-NL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alsa.democracyinaction.org/o/696/images/fundraising/holiday_cards/2012/front-shadow-275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34194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3348039" y="836613"/>
            <a:ext cx="54004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The gift of peace on earth lies in our hands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/>
              <a:t>What could be your first step?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4797152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important step</a:t>
            </a:r>
          </a:p>
          <a:p>
            <a:pPr algn="ctr">
              <a:defRPr/>
            </a:pP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</a:t>
            </a: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improving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nl-NL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with</a:t>
            </a:r>
            <a:r>
              <a:rPr lang="nl-N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NLP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 descr="_MG_6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 descr="_MG_6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6004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fbeelding 4" descr="_MG_6871.JPG"/>
          <p:cNvPicPr>
            <a:picLocks noChangeAspect="1"/>
          </p:cNvPicPr>
          <p:nvPr/>
        </p:nvPicPr>
        <p:blipFill>
          <a:blip r:embed="rId2" cstate="print"/>
          <a:srcRect l="39184" t="21732"/>
          <a:stretch>
            <a:fillRect/>
          </a:stretch>
        </p:blipFill>
        <p:spPr>
          <a:xfrm>
            <a:off x="0" y="31692"/>
            <a:ext cx="7956376" cy="682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7452</TotalTime>
  <Words>1557</Words>
  <Application>Microsoft Office PowerPoint</Application>
  <PresentationFormat>Diavoorstelling (4:3)</PresentationFormat>
  <Paragraphs>350</Paragraphs>
  <Slides>69</Slides>
  <Notes>0</Notes>
  <HiddenSlides>14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69</vt:i4>
      </vt:variant>
    </vt:vector>
  </HeadingPairs>
  <TitlesOfParts>
    <vt:vector size="70" baseType="lpstr">
      <vt:lpstr>Office-thema</vt:lpstr>
      <vt:lpstr>Welcome to the NLP-course “Your Unlimited Powers”</vt:lpstr>
      <vt:lpstr>Program of today</vt:lpstr>
      <vt:lpstr>Good and  new</vt:lpstr>
      <vt:lpstr>Open Frame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Compare Meta- and Milton model</vt:lpstr>
      <vt:lpstr>Meta-Model</vt:lpstr>
      <vt:lpstr>Distort: Mind reading</vt:lpstr>
      <vt:lpstr>Generalisations: Must, have to </vt:lpstr>
      <vt:lpstr>Deletions: Nominalisations</vt:lpstr>
      <vt:lpstr>Metamodel 1</vt:lpstr>
      <vt:lpstr>Metamodel 2</vt:lpstr>
      <vt:lpstr>Metamodel 3</vt:lpstr>
      <vt:lpstr>Metamodel 4</vt:lpstr>
      <vt:lpstr>Milton Model: Language paterns motivational language / chunking up let the listener fill with his/her own thought</vt:lpstr>
      <vt:lpstr>Dia 42</vt:lpstr>
      <vt:lpstr>Examples of Milton language:</vt:lpstr>
      <vt:lpstr>Dia 44</vt:lpstr>
      <vt:lpstr>Dia 45</vt:lpstr>
      <vt:lpstr>Dia 46</vt:lpstr>
      <vt:lpstr>Milton language</vt:lpstr>
      <vt:lpstr>Milton language</vt:lpstr>
      <vt:lpstr>Dia 49</vt:lpstr>
      <vt:lpstr>Dia 50</vt:lpstr>
      <vt:lpstr>Non- Violent Communication</vt:lpstr>
      <vt:lpstr>Dia 52</vt:lpstr>
      <vt:lpstr>Nonviolent Communication</vt:lpstr>
      <vt:lpstr>Dia 54</vt:lpstr>
      <vt:lpstr>Dia 55</vt:lpstr>
      <vt:lpstr>Giraffe language</vt:lpstr>
      <vt:lpstr>Dia 57</vt:lpstr>
      <vt:lpstr>Dia 58</vt:lpstr>
      <vt:lpstr>2. Feelings</vt:lpstr>
      <vt:lpstr>Dia 60</vt:lpstr>
      <vt:lpstr>3. Acknowledge Needs </vt:lpstr>
      <vt:lpstr>Dia 62</vt:lpstr>
      <vt:lpstr>4. Options</vt:lpstr>
      <vt:lpstr>5. Request or  action</vt:lpstr>
      <vt:lpstr>Dia 65</vt:lpstr>
      <vt:lpstr>Dia 66</vt:lpstr>
      <vt:lpstr>Dia 67</vt:lpstr>
      <vt:lpstr>Dia 68</vt:lpstr>
      <vt:lpstr>Dia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Admin</cp:lastModifiedBy>
  <cp:revision>85</cp:revision>
  <dcterms:created xsi:type="dcterms:W3CDTF">2013-10-31T15:25:59Z</dcterms:created>
  <dcterms:modified xsi:type="dcterms:W3CDTF">2016-05-03T20:18:15Z</dcterms:modified>
</cp:coreProperties>
</file>