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5"/>
  </p:notesMasterIdLst>
  <p:sldIdLst>
    <p:sldId id="256" r:id="rId2"/>
    <p:sldId id="370" r:id="rId3"/>
    <p:sldId id="371" r:id="rId4"/>
    <p:sldId id="442" r:id="rId5"/>
    <p:sldId id="421" r:id="rId6"/>
    <p:sldId id="485" r:id="rId7"/>
    <p:sldId id="486" r:id="rId8"/>
    <p:sldId id="423" r:id="rId9"/>
    <p:sldId id="424" r:id="rId10"/>
    <p:sldId id="425" r:id="rId11"/>
    <p:sldId id="471" r:id="rId12"/>
    <p:sldId id="445" r:id="rId13"/>
    <p:sldId id="472" r:id="rId14"/>
    <p:sldId id="447" r:id="rId15"/>
    <p:sldId id="448" r:id="rId16"/>
    <p:sldId id="449" r:id="rId17"/>
    <p:sldId id="450" r:id="rId18"/>
    <p:sldId id="451" r:id="rId19"/>
    <p:sldId id="475" r:id="rId20"/>
    <p:sldId id="476" r:id="rId21"/>
    <p:sldId id="477" r:id="rId22"/>
    <p:sldId id="473" r:id="rId23"/>
    <p:sldId id="474" r:id="rId24"/>
    <p:sldId id="453" r:id="rId25"/>
    <p:sldId id="454" r:id="rId26"/>
    <p:sldId id="455" r:id="rId27"/>
    <p:sldId id="469" r:id="rId28"/>
    <p:sldId id="468" r:id="rId29"/>
    <p:sldId id="457" r:id="rId30"/>
    <p:sldId id="478" r:id="rId31"/>
    <p:sldId id="480" r:id="rId32"/>
    <p:sldId id="482" r:id="rId33"/>
    <p:sldId id="458" r:id="rId34"/>
    <p:sldId id="483" r:id="rId35"/>
    <p:sldId id="459" r:id="rId36"/>
    <p:sldId id="484" r:id="rId37"/>
    <p:sldId id="487" r:id="rId38"/>
    <p:sldId id="488" r:id="rId39"/>
    <p:sldId id="489" r:id="rId40"/>
    <p:sldId id="490" r:id="rId41"/>
    <p:sldId id="491" r:id="rId42"/>
    <p:sldId id="492" r:id="rId43"/>
    <p:sldId id="395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66"/>
    <a:srgbClr val="CCFF33"/>
    <a:srgbClr val="FF6161"/>
    <a:srgbClr val="FF9797"/>
    <a:srgbClr val="9AE8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5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84A07-8F7E-4576-84FD-5726C2D747FD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A14E-E142-41AA-9AC8-D5763E10CE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36CDA-3355-4293-B656-E21F5492492A}" type="slidenum">
              <a:rPr lang="nl-NL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4CE479-A716-448F-87C8-6B7D85AC768C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26-10-2017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../../../../../../video's/2%20Compassionate%20communicaiton%20with%20kids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309320"/>
            <a:ext cx="6400800" cy="5486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</a:t>
            </a:r>
            <a:r>
              <a:rPr lang="en-US" baseline="30000" dirty="0" smtClean="0">
                <a:solidFill>
                  <a:srgbClr val="0000FF"/>
                </a:solidFill>
              </a:rPr>
              <a:t>hd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day Ramallah, October 26, 2017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899592" y="44792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the NLP-course “Achieve more success with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Your Unlimited Powers”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6" name="Afbeelding 5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16632"/>
            <a:ext cx="3347863" cy="3240360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2771800" y="116632"/>
            <a:ext cx="6192688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rtl="1"/>
            <a:r>
              <a:rPr lang="ar-SA" sz="4800" b="1" dirty="0" smtClean="0">
                <a:solidFill>
                  <a:srgbClr val="0000FF"/>
                </a:solidFill>
              </a:rPr>
              <a:t>"حقق نجاحا أكثر مع طاقاتك اللامحدودة" </a:t>
            </a:r>
            <a:endParaRPr lang="nl-NL" sz="4800" dirty="0" smtClean="0">
              <a:solidFill>
                <a:srgbClr val="0000FF"/>
              </a:solidFill>
            </a:endParaRPr>
          </a:p>
          <a:p>
            <a:pPr algn="r" rtl="1"/>
            <a:r>
              <a:rPr lang="ar-SA" sz="4800" b="1" dirty="0" smtClean="0">
                <a:solidFill>
                  <a:srgbClr val="0000FF"/>
                </a:solidFill>
              </a:rPr>
              <a:t>دورة البرمجة اللغوية العصبية التابعة </a:t>
            </a:r>
            <a:endParaRPr lang="nl-NL" sz="4800" dirty="0" smtClean="0">
              <a:solidFill>
                <a:srgbClr val="0000FF"/>
              </a:solidFill>
            </a:endParaRPr>
          </a:p>
          <a:p>
            <a:pPr algn="r" rtl="1"/>
            <a:r>
              <a:rPr lang="ar-SA" sz="2000" b="1" dirty="0" smtClean="0">
                <a:solidFill>
                  <a:srgbClr val="0000FF"/>
                </a:solidFill>
              </a:rPr>
              <a:t>ترحيب</a:t>
            </a:r>
            <a:endParaRPr lang="nl-NL" sz="2000" dirty="0" smtClean="0">
              <a:solidFill>
                <a:srgbClr val="0000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 rot="21046050">
            <a:off x="125228" y="3307942"/>
            <a:ext cx="264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Success</a:t>
            </a:r>
            <a:r>
              <a:rPr lang="nl-NL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nl-NL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491880" y="2215024"/>
            <a:ext cx="296747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15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build="p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IMG0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5143500" cy="6858000"/>
          </a:xfrm>
          <a:prstGeom prst="rect">
            <a:avLst/>
          </a:prstGeom>
        </p:spPr>
      </p:pic>
      <p:pic>
        <p:nvPicPr>
          <p:cNvPr id="10" name="Afbeelding 9" descr="CIMG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5143500" cy="6858000"/>
          </a:xfrm>
          <a:prstGeom prst="rect">
            <a:avLst/>
          </a:prstGeom>
        </p:spPr>
      </p:pic>
      <p:pic>
        <p:nvPicPr>
          <p:cNvPr id="11" name="Afbeelding 10" descr="CIMG0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5143500" cy="6858000"/>
          </a:xfrm>
          <a:prstGeom prst="rect">
            <a:avLst/>
          </a:prstGeom>
        </p:spPr>
      </p:pic>
      <p:pic>
        <p:nvPicPr>
          <p:cNvPr id="12" name="Afbeelding 11" descr="CIMG0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0"/>
            <a:ext cx="5143500" cy="68580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5496" y="-27384"/>
            <a:ext cx="349188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Coming out of the d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ead-end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44016" y="2132856"/>
            <a:ext cx="37799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Walking the way out: de-escalating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79512" y="3717032"/>
            <a:ext cx="385192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 know you have a positive intention tell me about it….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is very important to you….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Negotiate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>
            <a:off x="6372225" y="2852738"/>
            <a:ext cx="24479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print"/>
          <a:srcRect l="3777" r="3714" b="14030"/>
          <a:stretch>
            <a:fillRect/>
          </a:stretch>
        </p:blipFill>
        <p:spPr bwMode="auto">
          <a:xfrm>
            <a:off x="2366153" y="2060848"/>
            <a:ext cx="411652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51520" y="4437112"/>
            <a:ext cx="730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</a:rPr>
              <a:t>Jackal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6651837" y="2349500"/>
            <a:ext cx="252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I´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0" y="4948981"/>
            <a:ext cx="2802641" cy="19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8028683" y="4076749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000FF"/>
                </a:solidFill>
                <a:latin typeface="Calibri" pitchFamily="34" charset="0"/>
              </a:rPr>
              <a:t>Giraf</a:t>
            </a: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-72008" y="2349500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You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419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5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 Violent Communication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3384376" y="1628800"/>
            <a:ext cx="2195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Marshall Rosenberg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kstvak 1"/>
          <p:cNvSpPr txBox="1">
            <a:spLocks noChangeArrowheads="1"/>
          </p:cNvSpPr>
          <p:nvPr/>
        </p:nvSpPr>
        <p:spPr bwMode="auto">
          <a:xfrm>
            <a:off x="1979712" y="262389"/>
            <a:ext cx="5601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2" action="ppaction://hlinkfile"/>
              </a:rPr>
              <a:t>Video mother and </a:t>
            </a:r>
            <a:r>
              <a:rPr lang="en-US" dirty="0" smtClean="0">
                <a:hlinkClick r:id="rId2" action="ppaction://hlinkfile"/>
              </a:rPr>
              <a:t>child, Compassion in communication</a:t>
            </a:r>
            <a:r>
              <a:rPr lang="en-US" dirty="0" smtClean="0"/>
              <a:t>  2</a:t>
            </a:r>
            <a:endParaRPr lang="en-US" dirty="0"/>
          </a:p>
          <a:p>
            <a:endParaRPr lang="nl-NL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b="12051"/>
          <a:stretch>
            <a:fillRect/>
          </a:stretch>
        </p:blipFill>
        <p:spPr bwMode="auto">
          <a:xfrm>
            <a:off x="0" y="908720"/>
            <a:ext cx="9144000" cy="603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kstvak 4"/>
          <p:cNvSpPr txBox="1">
            <a:spLocks noChangeArrowheads="1"/>
          </p:cNvSpPr>
          <p:nvPr/>
        </p:nvSpPr>
        <p:spPr bwMode="auto">
          <a:xfrm>
            <a:off x="0" y="5780782"/>
            <a:ext cx="3096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Non-Violent </a:t>
            </a:r>
          </a:p>
          <a:p>
            <a:r>
              <a:rPr lang="en-US" sz="3200" b="1" dirty="0" smtClean="0">
                <a:solidFill>
                  <a:srgbClr val="0033CC"/>
                </a:solidFill>
              </a:rPr>
              <a:t>Communication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339752" y="4325034"/>
            <a:ext cx="273630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600" dirty="0" smtClean="0">
                <a:solidFill>
                  <a:srgbClr val="0000FF"/>
                </a:solidFill>
              </a:rPr>
              <a:t>4. OPTIONS</a:t>
            </a:r>
            <a:endParaRPr lang="nl-NL" sz="2000" b="1" kern="1600" dirty="0">
              <a:solidFill>
                <a:srgbClr val="0000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220072" y="4725144"/>
            <a:ext cx="3744416" cy="830997"/>
          </a:xfrm>
          <a:prstGeom prst="rect">
            <a:avLst/>
          </a:prstGeom>
          <a:solidFill>
            <a:srgbClr val="C7DAF1"/>
          </a:solidFill>
        </p:spPr>
        <p:txBody>
          <a:bodyPr wrap="square" rtlCol="0">
            <a:spAutoFit/>
          </a:bodyPr>
          <a:lstStyle/>
          <a:p>
            <a:pPr marL="273050" indent="-273050"/>
            <a:r>
              <a:rPr lang="en-US" sz="2400" b="1" kern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possibilities to fulfill my needs are: ….</a:t>
            </a:r>
            <a:endParaRPr lang="nl-NL" sz="2400" b="1" kern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835696" y="3028890"/>
            <a:ext cx="25922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600" dirty="0" smtClean="0">
                <a:solidFill>
                  <a:srgbClr val="0000FF"/>
                </a:solidFill>
              </a:rPr>
              <a:t>3. NEEDS</a:t>
            </a:r>
            <a:endParaRPr lang="nl-NL" sz="2000" b="1" kern="1600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1331640" y="2060848"/>
            <a:ext cx="280831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600" dirty="0" smtClean="0">
                <a:solidFill>
                  <a:srgbClr val="0000FF"/>
                </a:solidFill>
              </a:rPr>
              <a:t>2. FEELINGS</a:t>
            </a:r>
            <a:endParaRPr lang="nl-NL" sz="2000" b="1" kern="1600" dirty="0">
              <a:solidFill>
                <a:srgbClr val="0000FF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95536" y="1124744"/>
            <a:ext cx="288032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600" dirty="0" smtClean="0">
                <a:solidFill>
                  <a:srgbClr val="0000FF"/>
                </a:solidFill>
              </a:rPr>
              <a:t>1. OBSERVATIONS</a:t>
            </a:r>
            <a:endParaRPr lang="nl-NL" sz="2000" b="1" kern="1600" dirty="0">
              <a:solidFill>
                <a:srgbClr val="0000FF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275856" y="5661248"/>
            <a:ext cx="25922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600" dirty="0" smtClean="0">
                <a:solidFill>
                  <a:srgbClr val="0000FF"/>
                </a:solidFill>
              </a:rPr>
              <a:t>5. REQUESTS</a:t>
            </a:r>
            <a:endParaRPr lang="nl-NL" sz="2000" b="1" kern="1600" dirty="0">
              <a:solidFill>
                <a:srgbClr val="0000FF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832648" y="6021288"/>
            <a:ext cx="3275856" cy="830997"/>
          </a:xfrm>
          <a:prstGeom prst="rect">
            <a:avLst/>
          </a:prstGeom>
          <a:solidFill>
            <a:srgbClr val="C7DAF1"/>
          </a:solidFill>
        </p:spPr>
        <p:txBody>
          <a:bodyPr wrap="square" rtlCol="0">
            <a:spAutoFit/>
          </a:bodyPr>
          <a:lstStyle/>
          <a:p>
            <a:pPr marL="273050" indent="-273050"/>
            <a:r>
              <a:rPr lang="en-US" sz="2400" b="1" kern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Request: Would you be willing to ……?</a:t>
            </a:r>
            <a:endParaRPr lang="nl-NL" sz="2400" b="1" kern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771800" y="1527175"/>
            <a:ext cx="2880320" cy="461665"/>
          </a:xfrm>
          <a:prstGeom prst="rect">
            <a:avLst/>
          </a:prstGeom>
          <a:solidFill>
            <a:srgbClr val="C7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</a:pPr>
            <a:r>
              <a:rPr lang="en-US" sz="2400" b="1" kern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“I see (hear) ……..</a:t>
            </a:r>
            <a:endParaRPr lang="nl-NL" sz="2000" b="1" kern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923928" y="2492896"/>
            <a:ext cx="2448272" cy="461665"/>
          </a:xfrm>
          <a:prstGeom prst="rect">
            <a:avLst/>
          </a:prstGeom>
          <a:solidFill>
            <a:srgbClr val="C7DAF1"/>
          </a:solidFill>
        </p:spPr>
        <p:txBody>
          <a:bodyPr wrap="square" rtlCol="0">
            <a:spAutoFit/>
          </a:bodyPr>
          <a:lstStyle/>
          <a:p>
            <a:pPr marL="355600" indent="-177800"/>
            <a:r>
              <a:rPr lang="en-US" sz="2400" b="1" kern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“I feel ……”</a:t>
            </a:r>
            <a:endParaRPr lang="nl-NL" sz="2400" b="1" kern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995936" y="3429000"/>
            <a:ext cx="5148064" cy="830997"/>
          </a:xfrm>
          <a:prstGeom prst="rect">
            <a:avLst/>
          </a:prstGeom>
          <a:solidFill>
            <a:srgbClr val="C7DAF1"/>
          </a:solidFill>
        </p:spPr>
        <p:txBody>
          <a:bodyPr wrap="square" rtlCol="0">
            <a:spAutoFit/>
          </a:bodyPr>
          <a:lstStyle/>
          <a:p>
            <a:pPr marL="355600" indent="-177800"/>
            <a:r>
              <a:rPr lang="en-US" sz="2400" b="1" kern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need is </a:t>
            </a:r>
            <a:r>
              <a:rPr lang="en-US" sz="2400" b="1" kern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marL="355600" indent="-177800"/>
            <a:r>
              <a:rPr lang="en-US" sz="2400" b="1" kern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Love , Acknowledgement, Safety</a:t>
            </a:r>
            <a:endParaRPr lang="nl-NL" sz="2400" b="1" kern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Afbeelding 6" descr="giraffe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81" r="16380"/>
          <a:stretch>
            <a:fillRect/>
          </a:stretch>
        </p:blipFill>
        <p:spPr bwMode="auto">
          <a:xfrm>
            <a:off x="6696075" y="116632"/>
            <a:ext cx="24479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itel 1"/>
          <p:cNvSpPr txBox="1">
            <a:spLocks/>
          </p:cNvSpPr>
          <p:nvPr/>
        </p:nvSpPr>
        <p:spPr>
          <a:xfrm>
            <a:off x="0" y="260648"/>
            <a:ext cx="6444208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 5 steps of the Giraf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giraff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57150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Non-violent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123" name="Afbeelding 5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47813" y="2219325"/>
            <a:ext cx="64643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55875" y="1484313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Observe</a:t>
            </a:r>
            <a:endParaRPr lang="nl-NL" sz="6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95738" y="2924175"/>
            <a:ext cx="4275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 smtClean="0">
                <a:solidFill>
                  <a:schemeClr val="accent2"/>
                </a:solidFill>
              </a:rPr>
              <a:t>Without </a:t>
            </a:r>
            <a:r>
              <a:rPr lang="nl-NL" sz="3200" b="1" dirty="0" err="1" smtClean="0">
                <a:solidFill>
                  <a:schemeClr val="accent2"/>
                </a:solidFill>
              </a:rPr>
              <a:t>judgement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see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 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hear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............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916113"/>
            <a:ext cx="5676900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Feelings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68538" y="3505200"/>
            <a:ext cx="6875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</a:rPr>
              <a:t>Acknowledge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feelings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me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this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...............”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135137"/>
            <a:ext cx="5410200" cy="1501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Acknowledge</a:t>
            </a:r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Needs</a:t>
            </a:r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86200"/>
            <a:ext cx="6192838" cy="2279104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Connect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feelings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l" eaLnBrk="1" hangingPunct="1"/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“I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feel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.....,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because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I have a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...............”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nl-NL" altLang="en-US" b="1" dirty="0" smtClean="0">
                <a:solidFill>
                  <a:srgbClr val="0000FF"/>
                </a:solidFill>
              </a:rPr>
              <a:t>Basic </a:t>
            </a:r>
            <a:r>
              <a:rPr lang="nl-NL" altLang="en-US" b="1" dirty="0" err="1" smtClean="0">
                <a:solidFill>
                  <a:srgbClr val="0000FF"/>
                </a:solidFill>
              </a:rPr>
              <a:t>Needs</a:t>
            </a:r>
            <a:r>
              <a:rPr lang="nl-NL" altLang="en-US" b="1" dirty="0" smtClean="0">
                <a:solidFill>
                  <a:srgbClr val="0000FF"/>
                </a:solidFill>
              </a:rPr>
              <a:t/>
            </a:r>
            <a:br>
              <a:rPr lang="nl-NL" altLang="en-US" b="1" dirty="0" smtClean="0">
                <a:solidFill>
                  <a:srgbClr val="0000FF"/>
                </a:solidFill>
              </a:rPr>
            </a:br>
            <a:endParaRPr lang="nl-NL" altLang="en-US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25538"/>
            <a:ext cx="5364088" cy="22383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nl-NL" sz="4000" b="1" dirty="0" smtClean="0">
                <a:solidFill>
                  <a:srgbClr val="0000FF"/>
                </a:solidFill>
              </a:rPr>
              <a:t>1 Love</a:t>
            </a:r>
          </a:p>
          <a:p>
            <a:pPr>
              <a:buFontTx/>
              <a:buNone/>
              <a:defRPr/>
            </a:pPr>
            <a:r>
              <a:rPr lang="nl-NL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 Safety</a:t>
            </a:r>
          </a:p>
          <a:p>
            <a:pPr>
              <a:buFontTx/>
              <a:buNone/>
              <a:defRPr/>
            </a:pPr>
            <a:r>
              <a:rPr lang="nl-NL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 </a:t>
            </a:r>
            <a:r>
              <a:rPr lang="nl-NL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Acknowledgement</a:t>
            </a:r>
            <a:endParaRPr lang="nl-NL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404" y="3212977"/>
            <a:ext cx="50878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61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Program for today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06032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Good and New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Open </a:t>
            </a:r>
            <a:r>
              <a:rPr lang="en-US" b="1" dirty="0" smtClean="0">
                <a:solidFill>
                  <a:srgbClr val="0070C0"/>
                </a:solidFill>
              </a:rPr>
              <a:t>Frame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Dead-end street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Non-Violent Communication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Needs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Solution focused work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Reflection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://zwangeren.com/wp-content/uploads/2014/08/Lavital_biologische-matrassen-veilig-en-gezond-vor-baby-en-moe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240"/>
            <a:ext cx="6228184" cy="46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0" y="1258889"/>
            <a:ext cx="5220072" cy="236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1 </a:t>
            </a:r>
            <a:r>
              <a:rPr lang="nl-NL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Love</a:t>
            </a:r>
            <a:endParaRPr lang="nl-NL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b="1" kern="0" dirty="0">
                <a:solidFill>
                  <a:srgbClr val="0000FF"/>
                </a:solidFill>
                <a:latin typeface="+mn-lt"/>
              </a:rPr>
              <a:t>2 </a:t>
            </a:r>
            <a:r>
              <a:rPr lang="nl-NL" sz="4000" b="1" kern="0" dirty="0" smtClean="0">
                <a:solidFill>
                  <a:srgbClr val="0000FF"/>
                </a:solidFill>
                <a:latin typeface="+mn-lt"/>
              </a:rPr>
              <a:t>Safety</a:t>
            </a:r>
            <a:endParaRPr lang="nl-NL" sz="4000" b="1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3 </a:t>
            </a:r>
            <a:r>
              <a:rPr lang="en-GB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Acknowledgment</a:t>
            </a:r>
            <a:endParaRPr lang="en-GB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53975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nl-NL" sz="4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Basic </a:t>
            </a:r>
            <a:r>
              <a:rPr lang="nl-NL" sz="44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Needs</a:t>
            </a:r>
            <a:endParaRPr lang="nl-NL" sz="4400" b="1" kern="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 descr="http://www.vrouwen-ondernemen.nl/Portals/1/dreamstime_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00225"/>
            <a:ext cx="44989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34427" y="1372393"/>
            <a:ext cx="464400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1 </a:t>
            </a:r>
            <a:r>
              <a:rPr lang="nl-NL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Love</a:t>
            </a:r>
            <a:endParaRPr lang="nl-NL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2 </a:t>
            </a:r>
            <a:r>
              <a:rPr lang="nl-NL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Safety</a:t>
            </a:r>
            <a:endParaRPr lang="nl-NL" sz="4000" kern="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4000" b="1" kern="0" dirty="0">
                <a:solidFill>
                  <a:srgbClr val="0000FF"/>
                </a:solidFill>
                <a:latin typeface="+mn-lt"/>
              </a:rPr>
              <a:t>3 </a:t>
            </a:r>
            <a:r>
              <a:rPr lang="en-GB" sz="4000" b="1" kern="0" dirty="0" smtClean="0">
                <a:solidFill>
                  <a:srgbClr val="0000FF"/>
                </a:solidFill>
                <a:latin typeface="+mn-lt"/>
              </a:rPr>
              <a:t>Acknowledgement</a:t>
            </a:r>
            <a:endParaRPr lang="en-GB" sz="4000" b="1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nl-NL" altLang="en-US" b="1" dirty="0" smtClean="0">
                <a:solidFill>
                  <a:srgbClr val="0000FF"/>
                </a:solidFill>
              </a:rPr>
              <a:t>Basic </a:t>
            </a:r>
            <a:r>
              <a:rPr lang="nl-NL" altLang="en-US" b="1" dirty="0" err="1" smtClean="0">
                <a:solidFill>
                  <a:srgbClr val="0000FF"/>
                </a:solidFill>
              </a:rPr>
              <a:t>Needs</a:t>
            </a:r>
            <a:r>
              <a:rPr lang="nl-NL" altLang="en-US" b="1" dirty="0" smtClean="0">
                <a:solidFill>
                  <a:srgbClr val="0000FF"/>
                </a:solidFill>
              </a:rPr>
              <a:t/>
            </a:r>
            <a:br>
              <a:rPr lang="nl-NL" altLang="en-US" b="1" dirty="0" smtClean="0">
                <a:solidFill>
                  <a:srgbClr val="0000FF"/>
                </a:solidFill>
              </a:rPr>
            </a:br>
            <a:endParaRPr lang="nl-NL" alt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7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" y="-27384"/>
            <a:ext cx="9144000" cy="646112"/>
          </a:xfrm>
          <a:prstGeom prst="rect">
            <a:avLst/>
          </a:prstGeom>
          <a:solidFill>
            <a:srgbClr val="B7B7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accent6"/>
                </a:solidFill>
                <a:latin typeface="Arial" pitchFamily="34" charset="0"/>
              </a:rPr>
              <a:t>Communicating with judgments</a:t>
            </a:r>
            <a:endParaRPr lang="en-GB" sz="36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29699" name="Afbeelding 5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8849" t="5405" r="9078" b="8108"/>
          <a:stretch>
            <a:fillRect/>
          </a:stretch>
        </p:blipFill>
        <p:spPr bwMode="auto">
          <a:xfrm flipH="1">
            <a:off x="-180528" y="4553744"/>
            <a:ext cx="36369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475556" y="692696"/>
            <a:ext cx="5760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i="1" dirty="0" smtClean="0">
                <a:solidFill>
                  <a:srgbClr val="FF0000"/>
                </a:solidFill>
                <a:latin typeface="Arial" charset="0"/>
              </a:rPr>
              <a:t>The pitfalls of the jackal</a:t>
            </a:r>
            <a:endParaRPr lang="en-GB" altLang="en-US" sz="3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6024" y="1340768"/>
            <a:ext cx="5292079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1. </a:t>
            </a:r>
            <a:r>
              <a:rPr kumimoji="0" lang="en-GB" altLang="en-US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Observing with judgments</a:t>
            </a:r>
          </a:p>
        </p:txBody>
      </p:sp>
      <p:sp>
        <p:nvSpPr>
          <p:cNvPr id="6" name="Rechthoek 5"/>
          <p:cNvSpPr/>
          <p:nvPr/>
        </p:nvSpPr>
        <p:spPr>
          <a:xfrm>
            <a:off x="1259632" y="2140029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b="1" dirty="0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en-GB" altLang="en-US" b="1" dirty="0" smtClean="0">
                <a:solidFill>
                  <a:srgbClr val="FF0000"/>
                </a:solidFill>
                <a:latin typeface="Arial" charset="0"/>
              </a:rPr>
              <a:t>Mix feelings with thinking</a:t>
            </a:r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2267744" y="327569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nl-NL" altLang="en-US" b="1" dirty="0" smtClean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en-GB" altLang="en-US" b="1" dirty="0" smtClean="0">
                <a:solidFill>
                  <a:srgbClr val="FF0000"/>
                </a:solidFill>
                <a:latin typeface="Arial" charset="0"/>
              </a:rPr>
              <a:t>The other is responsible for my needs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63888" y="4652764"/>
            <a:ext cx="4283968" cy="53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4. </a:t>
            </a:r>
            <a:r>
              <a:rPr kumimoji="0" lang="en-GB" altLang="en-US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There is only one option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9424" y="5661248"/>
            <a:ext cx="518457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5. A </a:t>
            </a:r>
            <a:r>
              <a:rPr kumimoji="0" lang="nl-NL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demand</a:t>
            </a: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nl-NL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not</a:t>
            </a:r>
            <a:r>
              <a:rPr kumimoji="0" lang="nl-NL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a </a:t>
            </a:r>
            <a:r>
              <a:rPr kumimoji="0" lang="nl-NL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request</a:t>
            </a:r>
            <a:endParaRPr kumimoji="0" lang="nl-NL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052" y="1772816"/>
            <a:ext cx="65527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 </a:t>
            </a:r>
            <a:r>
              <a:rPr kumimoji="0" lang="en-GB" alt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see that you never do the right thing!”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9632" y="2708871"/>
            <a:ext cx="5976664" cy="5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1800" b="1" dirty="0" smtClean="0">
                <a:solidFill>
                  <a:schemeClr val="accent2"/>
                </a:solidFill>
                <a:latin typeface="Arial" charset="0"/>
              </a:rPr>
              <a:t>Mind reading: “I see that you don’t like to do it.”</a:t>
            </a:r>
            <a:endParaRPr lang="en-GB" alt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627784" y="413978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1800" b="1" dirty="0" smtClean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GB" altLang="en-US" sz="1800" b="1" dirty="0" smtClean="0">
                <a:solidFill>
                  <a:schemeClr val="accent2"/>
                </a:solidFill>
                <a:latin typeface="Arial" charset="0"/>
              </a:rPr>
              <a:t>I want that you don’t make me angry.”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87416" y="5156820"/>
            <a:ext cx="5077072" cy="5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GB" alt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you can do it ........................, I am not able to do it.”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44008" y="6120544"/>
            <a:ext cx="4064496" cy="6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GB" alt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want that you do it immediately and in my way!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5" grpId="0"/>
      <p:bldP spid="6" grpId="0"/>
      <p:bldP spid="7" grpId="0"/>
      <p:bldP spid="8" grpId="0"/>
      <p:bldP spid="9" grpId="0"/>
      <p:bldP spid="10" grpId="0" build="allAtOnce"/>
      <p:bldP spid="11" grpId="0" build="allAtOnce"/>
      <p:bldP spid="12" grpId="0"/>
      <p:bldP spid="13" grpId="0" build="allAtOnce"/>
      <p:bldP spid="1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33CC"/>
                </a:solidFill>
              </a:rPr>
              <a:t>Giraffe language</a:t>
            </a:r>
            <a:endParaRPr lang="nl-NL" sz="6000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Look for at least 3 different needs which are basic in your life.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not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options to fulfill these needs?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 going to do or what is your request?</a:t>
            </a:r>
            <a:endParaRPr lang="nl-NL" dirty="0">
              <a:solidFill>
                <a:srgbClr val="0033CC"/>
              </a:solidFill>
            </a:endParaRPr>
          </a:p>
        </p:txBody>
      </p:sp>
      <p:pic>
        <p:nvPicPr>
          <p:cNvPr id="5" name="Afbeelding 5" descr="giraffe1.jpg"/>
          <p:cNvPicPr>
            <a:picLocks noChangeAspect="1"/>
          </p:cNvPicPr>
          <p:nvPr/>
        </p:nvPicPr>
        <p:blipFill>
          <a:blip r:embed="rId2" cstate="print"/>
          <a:srcRect l="14355" r="13869"/>
          <a:stretch>
            <a:fillRect/>
          </a:stretch>
        </p:blipFill>
        <p:spPr bwMode="auto">
          <a:xfrm flipH="1">
            <a:off x="6372200" y="1472609"/>
            <a:ext cx="2736304" cy="5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4537075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4.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Options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191000"/>
            <a:ext cx="6138862" cy="1752600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Which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different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possibilities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have to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fulfill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authentic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1341438"/>
            <a:ext cx="6516687" cy="2879725"/>
          </a:xfrm>
        </p:spPr>
        <p:txBody>
          <a:bodyPr/>
          <a:lstStyle/>
          <a:p>
            <a:pPr eaLnBrk="1" hangingPunct="1"/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5.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Request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or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nl-NL" sz="5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action</a:t>
            </a:r>
            <a:endParaRPr lang="nl-NL" sz="5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292600"/>
            <a:ext cx="5448300" cy="2016125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Would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like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.......?</a:t>
            </a:r>
          </a:p>
          <a:p>
            <a:pPr algn="l"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I’m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going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...........</a:t>
            </a:r>
          </a:p>
          <a:p>
            <a:pPr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From Jackal to Giraffe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832" y="1268761"/>
            <a:ext cx="5626968" cy="1080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I’m furious, </a:t>
            </a:r>
          </a:p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because you ……………..</a:t>
            </a:r>
          </a:p>
        </p:txBody>
      </p:sp>
      <p:pic>
        <p:nvPicPr>
          <p:cNvPr id="4" name="Afbeelding 5" descr="giraffe1.jpg"/>
          <p:cNvPicPr>
            <a:picLocks noChangeAspect="1"/>
          </p:cNvPicPr>
          <p:nvPr/>
        </p:nvPicPr>
        <p:blipFill>
          <a:blip r:embed="rId2" cstate="print"/>
          <a:srcRect l="14355" r="13869"/>
          <a:stretch>
            <a:fillRect/>
          </a:stretch>
        </p:blipFill>
        <p:spPr bwMode="auto">
          <a:xfrm flipH="1">
            <a:off x="6552728" y="2708920"/>
            <a:ext cx="2339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56612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feel furious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your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……….. is not fulfilled?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jackal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5552" t="7231" r="11159" b="8410"/>
          <a:stretch>
            <a:fillRect/>
          </a:stretch>
        </p:blipFill>
        <p:spPr bwMode="auto">
          <a:xfrm flipH="1">
            <a:off x="0" y="1124744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323850" y="1844824"/>
            <a:ext cx="8640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Use as few denials as possible like not and no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Our brains cannot keep  a denial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84213" y="260350"/>
            <a:ext cx="7772400" cy="151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NLP: The central nervous system is not able to store a denial.</a:t>
            </a:r>
            <a:endParaRPr lang="en-US" sz="4400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elef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644900"/>
            <a:ext cx="1952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thumbs.dreamstime.com/z/vliegende-roze-olifant-22322488.jpg"/>
          <p:cNvPicPr>
            <a:picLocks noChangeAspect="1" noChangeArrowheads="1"/>
          </p:cNvPicPr>
          <p:nvPr/>
        </p:nvPicPr>
        <p:blipFill>
          <a:blip r:embed="rId4" cstate="print"/>
          <a:srcRect b="9811"/>
          <a:stretch>
            <a:fillRect/>
          </a:stretch>
        </p:blipFill>
        <p:spPr bwMode="auto">
          <a:xfrm>
            <a:off x="5364088" y="3645024"/>
            <a:ext cx="28082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539552" y="2924944"/>
            <a:ext cx="4913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Do not think of a blew elephant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57257" y="5355213"/>
            <a:ext cx="4662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This only possible if you think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of a grey elephant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947738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What</a:t>
            </a:r>
            <a:r>
              <a:rPr lang="en-US" b="1" smtClean="0">
                <a:solidFill>
                  <a:srgbClr val="0000FF"/>
                </a:solidFill>
              </a:rPr>
              <a:t> says NLP ? </a:t>
            </a:r>
            <a:r>
              <a:rPr lang="en-US" b="1" smtClean="0">
                <a:solidFill>
                  <a:srgbClr val="0000FF"/>
                </a:solidFill>
              </a:rPr>
              <a:t>Yes</a:t>
            </a:r>
            <a:r>
              <a:rPr lang="en-US" b="1" smtClean="0">
                <a:solidFill>
                  <a:srgbClr val="0000FF"/>
                </a:solidFill>
              </a:rPr>
              <a:t>, but </a:t>
            </a:r>
            <a:r>
              <a:rPr lang="en-US" b="1" smtClean="0">
                <a:solidFill>
                  <a:srgbClr val="0000FF"/>
                </a:solidFill>
              </a:rPr>
              <a:t>……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341438"/>
            <a:ext cx="8640762" cy="359973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U</a:t>
            </a:r>
            <a:r>
              <a:rPr lang="en-US" sz="2800" dirty="0" smtClean="0">
                <a:solidFill>
                  <a:srgbClr val="0000FF"/>
                </a:solidFill>
              </a:rPr>
              <a:t>se in stead of “Yes but …..”   the words “</a:t>
            </a:r>
            <a:r>
              <a:rPr lang="en-US" sz="2800" dirty="0" smtClean="0">
                <a:solidFill>
                  <a:srgbClr val="0000FF"/>
                </a:solidFill>
              </a:rPr>
              <a:t>Yes</a:t>
            </a:r>
            <a:r>
              <a:rPr lang="en-US" sz="2800" dirty="0" smtClean="0">
                <a:solidFill>
                  <a:srgbClr val="0000FF"/>
                </a:solidFill>
              </a:rPr>
              <a:t>, and …..” 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You don’t deny th</a:t>
            </a:r>
            <a:r>
              <a:rPr lang="en-US" sz="2800" dirty="0" smtClean="0">
                <a:solidFill>
                  <a:srgbClr val="0000FF"/>
                </a:solidFill>
              </a:rPr>
              <a:t>e word of the last speaker.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You put your own experience besides the other’s. </a:t>
            </a:r>
          </a:p>
          <a:p>
            <a:pPr>
              <a:buFontTx/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…… yes but ………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sz="4000" b="1" dirty="0" smtClean="0">
                <a:solidFill>
                  <a:srgbClr val="0000FF"/>
                </a:solidFill>
              </a:rPr>
              <a:t>Yes, and </a:t>
            </a:r>
            <a:r>
              <a:rPr lang="en-US" sz="4000" b="1" dirty="0" smtClean="0">
                <a:solidFill>
                  <a:srgbClr val="0000FF"/>
                </a:solidFill>
              </a:rPr>
              <a:t>……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Vermenigvuldigen 3"/>
          <p:cNvSpPr/>
          <p:nvPr/>
        </p:nvSpPr>
        <p:spPr>
          <a:xfrm>
            <a:off x="683568" y="2924944"/>
            <a:ext cx="1512168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323528" y="522920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Marshall Rosenberg:</a:t>
            </a:r>
          </a:p>
          <a:p>
            <a:pPr>
              <a:buFontTx/>
              <a:buNone/>
              <a:defRPr/>
            </a:pPr>
            <a:r>
              <a:rPr lang="en-US" sz="3200" i="1" dirty="0" smtClean="0">
                <a:solidFill>
                  <a:srgbClr val="0000FF"/>
                </a:solidFill>
              </a:rPr>
              <a:t>“</a:t>
            </a:r>
            <a:r>
              <a:rPr lang="en-US" sz="3200" b="1" i="1" dirty="0" smtClean="0">
                <a:solidFill>
                  <a:srgbClr val="0000FF"/>
                </a:solidFill>
              </a:rPr>
              <a:t>Never say a ‘but’ in an angry face”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Solution focused work</a:t>
            </a:r>
            <a:endParaRPr lang="nl-NL" sz="4800" b="1" dirty="0">
              <a:solidFill>
                <a:srgbClr val="0033CC"/>
              </a:solidFill>
            </a:endParaRPr>
          </a:p>
        </p:txBody>
      </p:sp>
      <p:pic>
        <p:nvPicPr>
          <p:cNvPr id="56322" name="Picture 2" descr="http://www.sfbta.org/bftc/BFTC_images/Steve_Inso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50814"/>
            <a:ext cx="5004048" cy="507453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0" y="2132856"/>
            <a:ext cx="370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Steve </a:t>
            </a:r>
            <a:r>
              <a:rPr lang="en-US" sz="3200" b="1" dirty="0" smtClean="0">
                <a:solidFill>
                  <a:srgbClr val="0000FF"/>
                </a:solidFill>
              </a:rPr>
              <a:t>de </a:t>
            </a:r>
            <a:r>
              <a:rPr lang="en-US" sz="3200" b="1" dirty="0" err="1" smtClean="0">
                <a:solidFill>
                  <a:srgbClr val="0000FF"/>
                </a:solidFill>
              </a:rPr>
              <a:t>Shazer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And </a:t>
            </a:r>
            <a:r>
              <a:rPr lang="en-US" sz="3200" b="1" dirty="0" err="1" smtClean="0">
                <a:solidFill>
                  <a:srgbClr val="0000FF"/>
                </a:solidFill>
              </a:rPr>
              <a:t>Insoo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Kim Berg</a:t>
            </a:r>
            <a:endParaRPr lang="nl-NL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2484438" y="274638"/>
            <a:ext cx="360045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Good and New</a:t>
            </a:r>
            <a:endParaRPr lang="nl-NL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3068638"/>
            <a:ext cx="8229600" cy="37449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pairs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has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549275"/>
            <a:ext cx="37798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60350"/>
            <a:ext cx="23907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If you focus on problems, what happens?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masterzphotofo/Dollarphotoc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If you focus on solutions, what happens?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9394" name="Picture 2" descr="Gerelateerd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93837"/>
            <a:ext cx="7560840" cy="586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Solution focused work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35496" y="836712"/>
            <a:ext cx="9035480" cy="6021288"/>
            <a:chOff x="-1044624" y="836712"/>
            <a:chExt cx="9035480" cy="6021288"/>
          </a:xfrm>
        </p:grpSpPr>
        <p:grpSp>
          <p:nvGrpSpPr>
            <p:cNvPr id="7" name="Groep 6"/>
            <p:cNvGrpSpPr/>
            <p:nvPr/>
          </p:nvGrpSpPr>
          <p:grpSpPr>
            <a:xfrm>
              <a:off x="-1044624" y="836712"/>
              <a:ext cx="9035480" cy="6021288"/>
              <a:chOff x="-108520" y="908720"/>
              <a:chExt cx="9144000" cy="5949280"/>
            </a:xfrm>
          </p:grpSpPr>
          <p:pic>
            <p:nvPicPr>
              <p:cNvPr id="5" name="Picture 2" descr="Afbeeldingsresultaat voor solution focused therapy technique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08520" y="908720"/>
                <a:ext cx="9144000" cy="5949280"/>
              </a:xfrm>
              <a:prstGeom prst="rect">
                <a:avLst/>
              </a:prstGeom>
              <a:noFill/>
            </p:spPr>
          </p:pic>
          <p:pic>
            <p:nvPicPr>
              <p:cNvPr id="62466" name="Picture 2" descr="Afbeeldingsresultaat voor solution focused therapy technique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9809" t="10893" r="66537" b="73372"/>
              <a:stretch>
                <a:fillRect/>
              </a:stretch>
            </p:blipFill>
            <p:spPr bwMode="auto">
              <a:xfrm>
                <a:off x="1403648" y="1916831"/>
                <a:ext cx="1584176" cy="792087"/>
              </a:xfrm>
              <a:prstGeom prst="rect">
                <a:avLst/>
              </a:prstGeom>
              <a:noFill/>
            </p:spPr>
          </p:pic>
        </p:grpSp>
        <p:sp>
          <p:nvSpPr>
            <p:cNvPr id="6" name="Tekstvak 5"/>
            <p:cNvSpPr txBox="1"/>
            <p:nvPr/>
          </p:nvSpPr>
          <p:spPr>
            <a:xfrm>
              <a:off x="539552" y="1857018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Coping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questions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-27384"/>
            <a:ext cx="43924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Coping questions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3970784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These </a:t>
            </a:r>
            <a:r>
              <a:rPr lang="en-US" b="1" dirty="0" smtClean="0">
                <a:solidFill>
                  <a:srgbClr val="0000FF"/>
                </a:solidFill>
              </a:rPr>
              <a:t>help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to think of what </a:t>
            </a:r>
            <a:r>
              <a:rPr lang="en-US" b="1" dirty="0" smtClean="0">
                <a:solidFill>
                  <a:srgbClr val="0000FF"/>
                </a:solidFill>
              </a:rPr>
              <a:t>you do </a:t>
            </a:r>
            <a:r>
              <a:rPr lang="en-US" b="1" dirty="0" smtClean="0">
                <a:solidFill>
                  <a:srgbClr val="0000FF"/>
                </a:solidFill>
              </a:rPr>
              <a:t>to survive with the </a:t>
            </a:r>
            <a:r>
              <a:rPr lang="en-US" b="1" dirty="0" smtClean="0">
                <a:solidFill>
                  <a:srgbClr val="0000FF"/>
                </a:solidFill>
              </a:rPr>
              <a:t>problem.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they help to </a:t>
            </a:r>
            <a:r>
              <a:rPr lang="en-US" b="1" dirty="0" smtClean="0">
                <a:solidFill>
                  <a:srgbClr val="0000FF"/>
                </a:solidFill>
              </a:rPr>
              <a:t>think about </a:t>
            </a:r>
            <a:r>
              <a:rPr lang="en-US" b="1" dirty="0" smtClean="0">
                <a:solidFill>
                  <a:srgbClr val="0000FF"/>
                </a:solidFill>
              </a:rPr>
              <a:t>your own resources.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They help to </a:t>
            </a:r>
            <a:r>
              <a:rPr lang="en-US" b="1" dirty="0" smtClean="0">
                <a:solidFill>
                  <a:srgbClr val="0000FF"/>
                </a:solidFill>
              </a:rPr>
              <a:t>feel </a:t>
            </a:r>
            <a:r>
              <a:rPr lang="en-US" b="1" dirty="0" smtClean="0">
                <a:solidFill>
                  <a:srgbClr val="0000FF"/>
                </a:solidFill>
              </a:rPr>
              <a:t>your </a:t>
            </a:r>
            <a:r>
              <a:rPr lang="en-US" b="1" dirty="0" smtClean="0">
                <a:solidFill>
                  <a:srgbClr val="0000FF"/>
                </a:solidFill>
              </a:rPr>
              <a:t>own qualities and skills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nl-NL" dirty="0" smtClean="0">
              <a:solidFill>
                <a:srgbClr val="0000FF"/>
              </a:solidFill>
            </a:endParaRPr>
          </a:p>
        </p:txBody>
      </p:sp>
      <p:pic>
        <p:nvPicPr>
          <p:cNvPr id="24578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886" t="6951" r="8762" b="11150"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16632"/>
            <a:ext cx="4330824" cy="864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Coping questions: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</a:rPr>
              <a:t>What </a:t>
            </a:r>
            <a:r>
              <a:rPr lang="en-US" sz="3600" b="1" dirty="0" smtClean="0">
                <a:solidFill>
                  <a:srgbClr val="0000FF"/>
                </a:solidFill>
              </a:rPr>
              <a:t>keeps you going under such difficult circumstances?</a:t>
            </a:r>
            <a:endParaRPr lang="nl-NL" sz="3600" dirty="0" smtClean="0">
              <a:solidFill>
                <a:srgbClr val="0000FF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00FF"/>
                </a:solidFill>
              </a:rPr>
              <a:t>How </a:t>
            </a:r>
            <a:r>
              <a:rPr lang="en-US" sz="3600" b="1" dirty="0" smtClean="0">
                <a:solidFill>
                  <a:srgbClr val="0000FF"/>
                </a:solidFill>
              </a:rPr>
              <a:t>can you explain to yourself how you have been able to do so well while the circumstances were so hard?</a:t>
            </a:r>
            <a:endParaRPr lang="nl-NL" sz="3600" dirty="0" smtClean="0">
              <a:solidFill>
                <a:srgbClr val="0000FF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00FF"/>
                </a:solidFill>
              </a:rPr>
              <a:t>It is admirable how you have been able to keep on going under such difficult circumstances.... how did you do that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  <a:endParaRPr lang="nl-NL" sz="3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561662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33CC"/>
                </a:solidFill>
              </a:rPr>
              <a:t>Miracle Question</a:t>
            </a:r>
            <a:endParaRPr lang="nl-NL" sz="5400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Suppose you </a:t>
            </a:r>
            <a:r>
              <a:rPr lang="en-US" sz="2800" dirty="0" smtClean="0">
                <a:solidFill>
                  <a:srgbClr val="0000FF"/>
                </a:solidFill>
              </a:rPr>
              <a:t>wake </a:t>
            </a:r>
            <a:r>
              <a:rPr lang="en-US" sz="2800" dirty="0" smtClean="0">
                <a:solidFill>
                  <a:srgbClr val="0000FF"/>
                </a:solidFill>
              </a:rPr>
              <a:t>up </a:t>
            </a:r>
            <a:r>
              <a:rPr lang="en-US" sz="2800" dirty="0" smtClean="0">
                <a:solidFill>
                  <a:srgbClr val="0000FF"/>
                </a:solidFill>
              </a:rPr>
              <a:t>tomorrow </a:t>
            </a:r>
            <a:r>
              <a:rPr lang="en-US" sz="2800" dirty="0" smtClean="0">
                <a:solidFill>
                  <a:srgbClr val="0000FF"/>
                </a:solidFill>
              </a:rPr>
              <a:t>morning and by some miracle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everything </a:t>
            </a:r>
            <a:r>
              <a:rPr lang="en-US" sz="2800" dirty="0" smtClean="0">
                <a:solidFill>
                  <a:srgbClr val="0000FF"/>
                </a:solidFill>
              </a:rPr>
              <a:t>you ever wanted,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everything </a:t>
            </a:r>
            <a:r>
              <a:rPr lang="en-US" sz="2800" dirty="0" smtClean="0">
                <a:solidFill>
                  <a:srgbClr val="0000FF"/>
                </a:solidFill>
              </a:rPr>
              <a:t>good you could ever imagine for yourself,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has </a:t>
            </a:r>
            <a:r>
              <a:rPr lang="en-US" sz="2800" dirty="0" smtClean="0">
                <a:solidFill>
                  <a:srgbClr val="0000FF"/>
                </a:solidFill>
              </a:rPr>
              <a:t>actually happened </a:t>
            </a:r>
            <a:r>
              <a:rPr lang="en-US" sz="2800" dirty="0" smtClean="0">
                <a:solidFill>
                  <a:srgbClr val="0000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Your </a:t>
            </a:r>
            <a:r>
              <a:rPr lang="en-US" sz="2800" dirty="0" smtClean="0">
                <a:solidFill>
                  <a:srgbClr val="0000FF"/>
                </a:solidFill>
              </a:rPr>
              <a:t>life </a:t>
            </a:r>
            <a:r>
              <a:rPr lang="en-US" sz="2800" dirty="0" smtClean="0">
                <a:solidFill>
                  <a:srgbClr val="0000FF"/>
                </a:solidFill>
              </a:rPr>
              <a:t>has </a:t>
            </a:r>
            <a:r>
              <a:rPr lang="en-US" sz="2800" dirty="0" smtClean="0">
                <a:solidFill>
                  <a:srgbClr val="0000FF"/>
                </a:solidFill>
              </a:rPr>
              <a:t>turned out exactly the way you </a:t>
            </a:r>
            <a:r>
              <a:rPr lang="en-US" sz="2800" dirty="0" smtClean="0">
                <a:solidFill>
                  <a:srgbClr val="0000FF"/>
                </a:solidFill>
              </a:rPr>
              <a:t>want </a:t>
            </a:r>
            <a:r>
              <a:rPr lang="en-US" sz="2800" dirty="0" smtClean="0">
                <a:solidFill>
                  <a:srgbClr val="0000FF"/>
                </a:solidFill>
              </a:rPr>
              <a:t>it.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You </a:t>
            </a:r>
            <a:r>
              <a:rPr lang="en-US" sz="2800" dirty="0" smtClean="0">
                <a:solidFill>
                  <a:srgbClr val="0000FF"/>
                </a:solidFill>
              </a:rPr>
              <a:t>don’t know how this happened but </a:t>
            </a:r>
            <a:r>
              <a:rPr lang="en-US" sz="2400" dirty="0" smtClean="0">
                <a:solidFill>
                  <a:srgbClr val="0000FF"/>
                </a:solidFill>
              </a:rPr>
              <a:t>you</a:t>
            </a:r>
            <a:r>
              <a:rPr lang="en-US" sz="2800" dirty="0" smtClean="0">
                <a:solidFill>
                  <a:srgbClr val="0000FF"/>
                </a:solidFill>
              </a:rPr>
              <a:t> know it has happened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3554" name="AutoShape 2" descr="Afbeeldingsresultaat voor mira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Afbeeldingsresultaat voor mira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Afbeeldingsresultaat voor mira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0424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685110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Miracle questions: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Think </a:t>
            </a:r>
            <a:r>
              <a:rPr lang="en-US" dirty="0" smtClean="0">
                <a:solidFill>
                  <a:srgbClr val="0000FF"/>
                </a:solidFill>
              </a:rPr>
              <a:t>about it now.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What will you notice around you </a:t>
            </a:r>
            <a:r>
              <a:rPr lang="en-US" dirty="0" smtClean="0">
                <a:solidFill>
                  <a:srgbClr val="0000FF"/>
                </a:solidFill>
              </a:rPr>
              <a:t>what </a:t>
            </a:r>
            <a:r>
              <a:rPr lang="en-US" dirty="0" smtClean="0">
                <a:solidFill>
                  <a:srgbClr val="0000FF"/>
                </a:solidFill>
              </a:rPr>
              <a:t>lets you know that the miracle had happened?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What will you see?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What will you hear?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What will you feel inside yourself?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How would you be different?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How will other people see that the miracle has </a:t>
            </a:r>
            <a:r>
              <a:rPr lang="en-US" dirty="0" smtClean="0">
                <a:solidFill>
                  <a:srgbClr val="0000FF"/>
                </a:solidFill>
              </a:rPr>
              <a:t>happened? </a:t>
            </a:r>
            <a:endParaRPr lang="nl-NL" dirty="0" smtClean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3100"/>
            <a:ext cx="9144000" cy="5238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nl-NL" sz="2800" b="1">
                <a:latin typeface="Comic Sans MS" pitchFamily="66" charset="0"/>
                <a:ea typeface="MS Mincho" pitchFamily="49" charset="-128"/>
                <a:cs typeface="Tahoma" pitchFamily="34" charset="0"/>
              </a:rPr>
              <a:t>More general</a:t>
            </a:r>
            <a:endParaRPr lang="nl-NL"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-5371851">
            <a:off x="-298278" y="3548520"/>
            <a:ext cx="4184650" cy="636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4800" i="1" kern="10" spc="96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up-chunking</a:t>
            </a:r>
            <a:endParaRPr lang="nl-NL" sz="4800" i="1" kern="10" spc="96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5428149">
            <a:off x="5141614" y="3368227"/>
            <a:ext cx="4319156" cy="698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9600" i="1" kern="100" spc="120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down-chunking</a:t>
            </a:r>
            <a:endParaRPr lang="nl-NL" sz="9600" i="1" kern="100" spc="120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79512" y="1268760"/>
            <a:ext cx="1233926" cy="4946394"/>
          </a:xfrm>
          <a:prstGeom prst="upArrow">
            <a:avLst>
              <a:gd name="adj1" fmla="val 50000"/>
              <a:gd name="adj2" fmla="val 168674"/>
            </a:avLst>
          </a:prstGeom>
          <a:solidFill>
            <a:srgbClr val="FF0000">
              <a:alpha val="50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nl-NL" sz="2800" b="1" dirty="0">
                <a:latin typeface="Comic Sans MS" pitchFamily="66" charset="0"/>
                <a:cs typeface="Arial" pitchFamily="34" charset="0"/>
              </a:rPr>
              <a:t>More </a:t>
            </a:r>
            <a:r>
              <a:rPr lang="nl-NL" sz="2800" b="1" dirty="0" err="1">
                <a:latin typeface="Comic Sans MS" pitchFamily="66" charset="0"/>
                <a:cs typeface="Arial" pitchFamily="34" charset="0"/>
              </a:rPr>
              <a:t>general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10800000">
            <a:off x="7690296" y="1196975"/>
            <a:ext cx="1346200" cy="5111750"/>
          </a:xfrm>
          <a:prstGeom prst="upArrow">
            <a:avLst>
              <a:gd name="adj1" fmla="val 50000"/>
              <a:gd name="adj2" fmla="val 159722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algn="ctr">
              <a:spcAft>
                <a:spcPts val="1000"/>
              </a:spcAf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More specific</a:t>
            </a:r>
            <a:endParaRPr lang="nl-N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 rot="10595">
            <a:off x="2124629" y="52512"/>
            <a:ext cx="5119197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7200" b="1" kern="10" spc="1441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chunking</a:t>
            </a:r>
            <a:endParaRPr lang="nl-NL" sz="7200" b="1" kern="10" spc="1441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334125"/>
            <a:ext cx="9144000" cy="5238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nl-NL" sz="2800" b="1">
                <a:latin typeface="Comic Sans MS" pitchFamily="66" charset="0"/>
                <a:ea typeface="MS Mincho" pitchFamily="49" charset="-128"/>
                <a:cs typeface="Tahoma" pitchFamily="34" charset="0"/>
              </a:rPr>
              <a:t>More specific</a:t>
            </a:r>
            <a:endParaRPr lang="nl-NL"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267744" y="289764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Milton-model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292080" y="2924944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Meta-model</a:t>
            </a:r>
            <a:endParaRPr lang="nl-NL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  <p:bldP spid="1028" grpId="0" animBg="1"/>
      <p:bldP spid="1030" grpId="0" animBg="1"/>
      <p:bldP spid="11" grpId="0" animBg="1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Meta-Model</a:t>
            </a:r>
            <a:endParaRPr lang="nl-NL" dirty="0"/>
          </a:p>
        </p:txBody>
      </p:sp>
      <p:grpSp>
        <p:nvGrpSpPr>
          <p:cNvPr id="3" name="Groep 24"/>
          <p:cNvGrpSpPr/>
          <p:nvPr/>
        </p:nvGrpSpPr>
        <p:grpSpPr>
          <a:xfrm>
            <a:off x="611560" y="2276872"/>
            <a:ext cx="8326981" cy="3960440"/>
            <a:chOff x="179512" y="2420888"/>
            <a:chExt cx="8326981" cy="396044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79512" y="2420888"/>
              <a:ext cx="8326981" cy="396044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Probleem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67544" y="2636912"/>
              <a:ext cx="302433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 smtClean="0">
                  <a:solidFill>
                    <a:schemeClr val="bg1"/>
                  </a:solidFill>
                </a:rPr>
                <a:t>Big </a:t>
              </a:r>
              <a:r>
                <a:rPr lang="nl-NL" sz="4800" b="1" dirty="0" err="1" smtClean="0">
                  <a:solidFill>
                    <a:schemeClr val="bg1"/>
                  </a:solidFill>
                </a:rPr>
                <a:t>Problem</a:t>
              </a:r>
              <a:endParaRPr lang="nl-NL" sz="4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With generalizations</a:t>
              </a:r>
              <a:endParaRPr lang="nl-NL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44008" y="3068960"/>
            <a:ext cx="4297546" cy="2580262"/>
          </a:xfrm>
          <a:prstGeom prst="rect">
            <a:avLst/>
          </a:prstGeom>
          <a:solidFill>
            <a:srgbClr val="80808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Metamodelquestion 1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300192" y="4005064"/>
            <a:ext cx="2543824" cy="1728192"/>
          </a:xfrm>
          <a:prstGeom prst="rect">
            <a:avLst/>
          </a:prstGeom>
          <a:solidFill>
            <a:srgbClr val="A5A5A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Metamodelquestion</a:t>
            </a:r>
            <a:r>
              <a:rPr kumimoji="0" lang="nl-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2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596336" y="4509120"/>
            <a:ext cx="1169768" cy="1152128"/>
          </a:xfrm>
          <a:prstGeom prst="rect">
            <a:avLst/>
          </a:prstGeom>
          <a:solidFill>
            <a:srgbClr val="D8D8D8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Metamodel-question</a:t>
            </a: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3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Afbeelding 25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660232" y="0"/>
            <a:ext cx="2232248" cy="20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1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dislikes me.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you know that he dislikes you?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0" descr="OUT THE 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6672"/>
            <a:ext cx="2592288" cy="579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0" descr="indeboxuitdebox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r="62506" b="28995"/>
          <a:stretch>
            <a:fillRect/>
          </a:stretch>
        </p:blipFill>
        <p:spPr bwMode="auto">
          <a:xfrm>
            <a:off x="-36512" y="505246"/>
            <a:ext cx="2880320" cy="5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987824" y="1340768"/>
            <a:ext cx="3024336" cy="4464496"/>
          </a:xfrm>
          <a:prstGeom prst="rightArrow">
            <a:avLst>
              <a:gd name="adj1" fmla="val 65141"/>
              <a:gd name="adj2" fmla="val 25000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79512" y="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</a:rPr>
              <a:t>In the box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033" name="Text Box 1753"/>
          <p:cNvSpPr txBox="1">
            <a:spLocks noChangeArrowheads="1"/>
          </p:cNvSpPr>
          <p:nvPr/>
        </p:nvSpPr>
        <p:spPr bwMode="auto">
          <a:xfrm>
            <a:off x="-36512" y="764704"/>
            <a:ext cx="409575" cy="37657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Intensity</a:t>
            </a:r>
            <a:r>
              <a:rPr lang="nl-NL" sz="2000" b="1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of the </a:t>
            </a:r>
            <a:r>
              <a:rPr kumimoji="0" lang="nl-NL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emotion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IJL-RECHTS 17"/>
          <p:cNvSpPr/>
          <p:nvPr/>
        </p:nvSpPr>
        <p:spPr>
          <a:xfrm>
            <a:off x="2771800" y="188640"/>
            <a:ext cx="3384376" cy="288032"/>
          </a:xfrm>
          <a:prstGeom prst="right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6372200" y="1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sym typeface="Wingdings" pitchFamily="2" charset="2"/>
              </a:rPr>
              <a:t>Out the box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2771800" y="4509120"/>
            <a:ext cx="3384376" cy="576064"/>
          </a:xfrm>
          <a:prstGeom prst="rightArrow">
            <a:avLst>
              <a:gd name="adj1" fmla="val 50000"/>
              <a:gd name="adj2" fmla="val 105462"/>
            </a:avLst>
          </a:prstGeom>
          <a:solidFill>
            <a:srgbClr val="FF0000">
              <a:alpha val="8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Giraffe - 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language</a:t>
            </a:r>
            <a:endParaRPr kumimoji="0" lang="nl-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Afbeelding 2" descr="giraff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90" r="13455"/>
          <a:stretch>
            <a:fillRect/>
          </a:stretch>
        </p:blipFill>
        <p:spPr bwMode="auto">
          <a:xfrm>
            <a:off x="3275856" y="2204864"/>
            <a:ext cx="1708466" cy="2536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88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uiExpand="1" build="p" animBg="1"/>
      <p:bldP spid="18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2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 me angry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1396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makes you think that my behavior causes your anger?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3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feel hurt by her.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146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What does make you choose (unconsciously) for being hurt?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4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060847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does not look at me,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so he does not like me.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07504" y="41924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7848" y="5155976"/>
            <a:ext cx="7910536" cy="1369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Did </a:t>
            </a:r>
            <a:r>
              <a:rPr lang="en-US" sz="3600" b="1" dirty="0" smtClean="0">
                <a:solidFill>
                  <a:srgbClr val="0000FF"/>
                </a:solidFill>
              </a:rPr>
              <a:t>you ever not look at someone, while you liked the person?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176865" y="3441577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Reflection of the day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2060849"/>
            <a:ext cx="8229600" cy="2592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Look back on what we did today.</a:t>
            </a:r>
          </a:p>
          <a:p>
            <a:pPr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Where and how can you use the different exercises?</a:t>
            </a:r>
          </a:p>
          <a:p>
            <a:pPr>
              <a:buNone/>
            </a:pPr>
            <a:endParaRPr lang="en-US" sz="4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6"/>
            <a:ext cx="3995936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Street with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dead end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2984376" cy="17526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Separate behavior and intention</a:t>
            </a:r>
            <a:endParaRPr lang="nl-NL" sz="4000" b="1" i="1" dirty="0">
              <a:solidFill>
                <a:srgbClr val="FF0000"/>
              </a:solidFill>
            </a:endParaRPr>
          </a:p>
        </p:txBody>
      </p:sp>
      <p:pic>
        <p:nvPicPr>
          <p:cNvPr id="5" name="Afbeelding 4" descr="Gaza Giraffe mei 2013 CIMG777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Dead End Street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In </a:t>
            </a:r>
            <a:r>
              <a:rPr lang="en-GB" dirty="0" smtClean="0">
                <a:solidFill>
                  <a:srgbClr val="0000FF"/>
                </a:solidFill>
              </a:rPr>
              <a:t>pairs A and B</a:t>
            </a:r>
            <a:r>
              <a:rPr lang="en-GB" dirty="0" smtClean="0">
                <a:solidFill>
                  <a:srgbClr val="0000FF"/>
                </a:solidFill>
              </a:rPr>
              <a:t>.</a:t>
            </a:r>
            <a:r>
              <a:rPr lang="en-GB" dirty="0" smtClean="0">
                <a:solidFill>
                  <a:srgbClr val="0000FF"/>
                </a:solidFill>
              </a:rPr>
              <a:t> </a:t>
            </a:r>
            <a:endParaRPr lang="nl-NL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A tells B about </a:t>
            </a:r>
            <a:r>
              <a:rPr lang="en-GB" dirty="0" smtClean="0">
                <a:solidFill>
                  <a:srgbClr val="0000FF"/>
                </a:solidFill>
              </a:rPr>
              <a:t>a conflict </a:t>
            </a:r>
            <a:r>
              <a:rPr lang="en-GB" dirty="0" smtClean="0">
                <a:solidFill>
                  <a:srgbClr val="0000FF"/>
                </a:solidFill>
              </a:rPr>
              <a:t>A has with </a:t>
            </a:r>
            <a:r>
              <a:rPr lang="en-GB" dirty="0" smtClean="0">
                <a:solidFill>
                  <a:srgbClr val="0000FF"/>
                </a:solidFill>
              </a:rPr>
              <a:t>another </a:t>
            </a:r>
            <a:r>
              <a:rPr lang="en-GB" dirty="0" smtClean="0">
                <a:solidFill>
                  <a:srgbClr val="0000FF"/>
                </a:solidFill>
              </a:rPr>
              <a:t>person.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(i.e. an </a:t>
            </a:r>
            <a:r>
              <a:rPr lang="en-GB" dirty="0" smtClean="0">
                <a:solidFill>
                  <a:srgbClr val="0000FF"/>
                </a:solidFill>
              </a:rPr>
              <a:t>unpleasant </a:t>
            </a:r>
            <a:r>
              <a:rPr lang="en-GB" dirty="0" smtClean="0">
                <a:solidFill>
                  <a:srgbClr val="0000FF"/>
                </a:solidFill>
              </a:rPr>
              <a:t>conversation).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A </a:t>
            </a:r>
            <a:r>
              <a:rPr lang="en-GB" dirty="0" smtClean="0">
                <a:solidFill>
                  <a:srgbClr val="0000FF"/>
                </a:solidFill>
              </a:rPr>
              <a:t>plays </a:t>
            </a:r>
            <a:r>
              <a:rPr lang="en-GB" dirty="0" smtClean="0">
                <a:solidFill>
                  <a:srgbClr val="0000FF"/>
                </a:solidFill>
              </a:rPr>
              <a:t>himself and </a:t>
            </a:r>
            <a:r>
              <a:rPr lang="en-GB" dirty="0" smtClean="0">
                <a:solidFill>
                  <a:srgbClr val="0000FF"/>
                </a:solidFill>
              </a:rPr>
              <a:t>B responds playing the role of the other </a:t>
            </a:r>
            <a:r>
              <a:rPr lang="en-GB" dirty="0" smtClean="0">
                <a:solidFill>
                  <a:srgbClr val="0000FF"/>
                </a:solidFill>
              </a:rPr>
              <a:t>person of the conflict.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Steps of the dead end street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79712" y="1052736"/>
            <a:ext cx="5976664" cy="936104"/>
            <a:chOff x="611560" y="1052736"/>
            <a:chExt cx="5976664" cy="936104"/>
          </a:xfrm>
        </p:grpSpPr>
        <p:sp>
          <p:nvSpPr>
            <p:cNvPr id="4" name="Rechthoek 3"/>
            <p:cNvSpPr/>
            <p:nvPr/>
          </p:nvSpPr>
          <p:spPr>
            <a:xfrm>
              <a:off x="611560" y="1052736"/>
              <a:ext cx="5976664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Escalating, attacking, judgments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Rechte verbindingslijn 5"/>
            <p:cNvCxnSpPr/>
            <p:nvPr/>
          </p:nvCxnSpPr>
          <p:spPr>
            <a:xfrm>
              <a:off x="611560" y="1052736"/>
              <a:ext cx="0" cy="93610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/>
          <p:nvPr/>
        </p:nvGrpSpPr>
        <p:grpSpPr>
          <a:xfrm>
            <a:off x="1979712" y="2204864"/>
            <a:ext cx="5976664" cy="936104"/>
            <a:chOff x="611560" y="1052736"/>
            <a:chExt cx="5976664" cy="936104"/>
          </a:xfrm>
        </p:grpSpPr>
        <p:sp>
          <p:nvSpPr>
            <p:cNvPr id="9" name="Rechthoek 8"/>
            <p:cNvSpPr/>
            <p:nvPr/>
          </p:nvSpPr>
          <p:spPr>
            <a:xfrm>
              <a:off x="611560" y="1052736"/>
              <a:ext cx="5976664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 smtClean="0">
                  <a:solidFill>
                    <a:srgbClr val="FF0000"/>
                  </a:solidFill>
                </a:rPr>
                <a:t>Blocked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611560" y="1052736"/>
              <a:ext cx="0" cy="93610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ep 10"/>
          <p:cNvGrpSpPr/>
          <p:nvPr/>
        </p:nvGrpSpPr>
        <p:grpSpPr>
          <a:xfrm>
            <a:off x="1979712" y="4149080"/>
            <a:ext cx="5976664" cy="936104"/>
            <a:chOff x="611560" y="1052736"/>
            <a:chExt cx="5976664" cy="936104"/>
          </a:xfrm>
        </p:grpSpPr>
        <p:sp>
          <p:nvSpPr>
            <p:cNvPr id="12" name="Rechthoek 11"/>
            <p:cNvSpPr/>
            <p:nvPr/>
          </p:nvSpPr>
          <p:spPr>
            <a:xfrm>
              <a:off x="611560" y="1052736"/>
              <a:ext cx="5976664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De-escalating, positive intention, needs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Rechte verbindingslijn 12"/>
            <p:cNvCxnSpPr/>
            <p:nvPr/>
          </p:nvCxnSpPr>
          <p:spPr>
            <a:xfrm>
              <a:off x="611560" y="1052736"/>
              <a:ext cx="0" cy="93610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 13"/>
          <p:cNvGrpSpPr/>
          <p:nvPr/>
        </p:nvGrpSpPr>
        <p:grpSpPr>
          <a:xfrm>
            <a:off x="1979712" y="5301208"/>
            <a:ext cx="5976664" cy="936104"/>
            <a:chOff x="611560" y="1052736"/>
            <a:chExt cx="5976664" cy="936104"/>
          </a:xfrm>
        </p:grpSpPr>
        <p:sp>
          <p:nvSpPr>
            <p:cNvPr id="15" name="Rechthoek 14"/>
            <p:cNvSpPr/>
            <p:nvPr/>
          </p:nvSpPr>
          <p:spPr>
            <a:xfrm>
              <a:off x="611560" y="1052736"/>
              <a:ext cx="5976664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Negotiate, coming out the street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6" name="Rechte verbindingslijn 15"/>
            <p:cNvCxnSpPr/>
            <p:nvPr/>
          </p:nvCxnSpPr>
          <p:spPr>
            <a:xfrm>
              <a:off x="611560" y="1052736"/>
              <a:ext cx="0" cy="93610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Rechte verbindingslijn met pijl 17"/>
          <p:cNvCxnSpPr/>
          <p:nvPr/>
        </p:nvCxnSpPr>
        <p:spPr>
          <a:xfrm>
            <a:off x="2195736" y="1772816"/>
            <a:ext cx="532859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8100392" y="213285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516216" y="2996952"/>
            <a:ext cx="144016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8172400" y="2165955"/>
            <a:ext cx="9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Deadend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 flipH="1">
            <a:off x="5499720" y="4941168"/>
            <a:ext cx="231264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H="1">
            <a:off x="1403648" y="6021288"/>
            <a:ext cx="410445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2987824" y="347139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Turn 180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 </a:t>
            </a:r>
            <a:r>
              <a:rPr lang="en-US" sz="2400" b="1" dirty="0" smtClean="0">
                <a:solidFill>
                  <a:srgbClr val="FF0000"/>
                </a:solidFill>
              </a:rPr>
              <a:t>, take a new perspective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216024" y="1268760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Step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88032" y="5374957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Step 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251520" y="4366845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Step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251520" y="2350621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Step 2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3491880" cy="1656184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rgbClr val="0033CC"/>
                </a:solidFill>
              </a:rPr>
              <a:t>Dead-end street conflict-resolution with NLP</a:t>
            </a:r>
            <a:endParaRPr lang="en-US" sz="3200" b="1" dirty="0" smtClean="0">
              <a:solidFill>
                <a:srgbClr val="0033CC"/>
              </a:solidFill>
            </a:endParaRPr>
          </a:p>
        </p:txBody>
      </p:sp>
      <p:pic>
        <p:nvPicPr>
          <p:cNvPr id="6" name="Tijdelijke aanduiding voor inhoud 5" descr="CIMG0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9424" y="0"/>
            <a:ext cx="5184576" cy="6912769"/>
          </a:xfrm>
        </p:spPr>
      </p:pic>
      <p:pic>
        <p:nvPicPr>
          <p:cNvPr id="7" name="Afbeelding 6" descr="CIMG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5496" y="2420888"/>
            <a:ext cx="349188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Walking to the d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ead-end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44016" y="4365104"/>
            <a:ext cx="38519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Escalating:</a:t>
            </a:r>
          </a:p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Negative j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udgments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attacking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CIMG0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IMG0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5496" y="-27384"/>
            <a:ext cx="349188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d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ead-end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44016" y="1484784"/>
            <a:ext cx="38519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Changing the direction, </a:t>
            </a:r>
            <a:r>
              <a:rPr lang="en-US" sz="32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because there is no way to continue.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79512" y="3645024"/>
            <a:ext cx="385192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A: So if I understand it correctly, you think/say ………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the same words)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B: </a:t>
            </a:r>
            <a:r>
              <a:rPr lang="en-US" sz="3200" b="1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Yes!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1129</Words>
  <Application>Microsoft Office PowerPoint</Application>
  <PresentationFormat>Diavoorstelling (4:3)</PresentationFormat>
  <Paragraphs>218</Paragraphs>
  <Slides>43</Slides>
  <Notes>2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4" baseType="lpstr">
      <vt:lpstr>Office-thema</vt:lpstr>
      <vt:lpstr>Welcome to the NLP-course “Achieve more success with  Your Unlimited Powers”</vt:lpstr>
      <vt:lpstr>Program for today</vt:lpstr>
      <vt:lpstr>Good and New</vt:lpstr>
      <vt:lpstr>Dia 4</vt:lpstr>
      <vt:lpstr>Street with  dead end</vt:lpstr>
      <vt:lpstr>Dead End Street</vt:lpstr>
      <vt:lpstr>Steps of the dead end street</vt:lpstr>
      <vt:lpstr>Dead-end street conflict-resolution with NLP</vt:lpstr>
      <vt:lpstr>Dia 9</vt:lpstr>
      <vt:lpstr>Dia 10</vt:lpstr>
      <vt:lpstr>Non- Violent Communication</vt:lpstr>
      <vt:lpstr>Dia 12</vt:lpstr>
      <vt:lpstr>Dia 13</vt:lpstr>
      <vt:lpstr>Dia 14</vt:lpstr>
      <vt:lpstr>Dia 15</vt:lpstr>
      <vt:lpstr>Dia 16</vt:lpstr>
      <vt:lpstr>2. Feelings</vt:lpstr>
      <vt:lpstr>3. Acknowledge Needs </vt:lpstr>
      <vt:lpstr>Basic Needs </vt:lpstr>
      <vt:lpstr>Dia 20</vt:lpstr>
      <vt:lpstr>Basic Needs </vt:lpstr>
      <vt:lpstr>Dia 22</vt:lpstr>
      <vt:lpstr>Giraffe language</vt:lpstr>
      <vt:lpstr>4. Options</vt:lpstr>
      <vt:lpstr>5. Request or  action</vt:lpstr>
      <vt:lpstr>From Jackal to Giraffe</vt:lpstr>
      <vt:lpstr>Dia 27</vt:lpstr>
      <vt:lpstr>What says NLP ? Yes, but ……</vt:lpstr>
      <vt:lpstr>Solution focused work</vt:lpstr>
      <vt:lpstr>If you focus on problems, what happens?</vt:lpstr>
      <vt:lpstr>If you focus on solutions, what happens?</vt:lpstr>
      <vt:lpstr>Solution focused work</vt:lpstr>
      <vt:lpstr>Coping questions</vt:lpstr>
      <vt:lpstr>Coping questions:</vt:lpstr>
      <vt:lpstr>Miracle Question</vt:lpstr>
      <vt:lpstr>Miracle questions:</vt:lpstr>
      <vt:lpstr>Dia 37</vt:lpstr>
      <vt:lpstr>Meta-Model</vt:lpstr>
      <vt:lpstr>Metamodel 1</vt:lpstr>
      <vt:lpstr>Metamodel 2</vt:lpstr>
      <vt:lpstr>Metamodel 3</vt:lpstr>
      <vt:lpstr>Metamodel 4</vt:lpstr>
      <vt:lpstr>Reflection of the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Admin</cp:lastModifiedBy>
  <cp:revision>75</cp:revision>
  <dcterms:created xsi:type="dcterms:W3CDTF">2013-10-09T11:49:54Z</dcterms:created>
  <dcterms:modified xsi:type="dcterms:W3CDTF">2017-10-26T18:30:02Z</dcterms:modified>
</cp:coreProperties>
</file>