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2"/>
  </p:notesMasterIdLst>
  <p:sldIdLst>
    <p:sldId id="561" r:id="rId2"/>
    <p:sldId id="492" r:id="rId3"/>
    <p:sldId id="546" r:id="rId4"/>
    <p:sldId id="545" r:id="rId5"/>
    <p:sldId id="557" r:id="rId6"/>
    <p:sldId id="558" r:id="rId7"/>
    <p:sldId id="553" r:id="rId8"/>
    <p:sldId id="554" r:id="rId9"/>
    <p:sldId id="555" r:id="rId10"/>
    <p:sldId id="550" r:id="rId11"/>
    <p:sldId id="551" r:id="rId12"/>
    <p:sldId id="552" r:id="rId13"/>
    <p:sldId id="547" r:id="rId14"/>
    <p:sldId id="548" r:id="rId15"/>
    <p:sldId id="556" r:id="rId16"/>
    <p:sldId id="549" r:id="rId17"/>
    <p:sldId id="517" r:id="rId18"/>
    <p:sldId id="519" r:id="rId19"/>
    <p:sldId id="520" r:id="rId20"/>
    <p:sldId id="521" r:id="rId21"/>
    <p:sldId id="522" r:id="rId22"/>
    <p:sldId id="560" r:id="rId23"/>
    <p:sldId id="524" r:id="rId24"/>
    <p:sldId id="526" r:id="rId25"/>
    <p:sldId id="527" r:id="rId26"/>
    <p:sldId id="528" r:id="rId27"/>
    <p:sldId id="529" r:id="rId28"/>
    <p:sldId id="530" r:id="rId29"/>
    <p:sldId id="531" r:id="rId30"/>
    <p:sldId id="559" r:id="rId31"/>
    <p:sldId id="532" r:id="rId32"/>
    <p:sldId id="534" r:id="rId33"/>
    <p:sldId id="535" r:id="rId34"/>
    <p:sldId id="536" r:id="rId35"/>
    <p:sldId id="537" r:id="rId36"/>
    <p:sldId id="538" r:id="rId37"/>
    <p:sldId id="539" r:id="rId38"/>
    <p:sldId id="540" r:id="rId39"/>
    <p:sldId id="541" r:id="rId40"/>
    <p:sldId id="542" r:id="rId4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4E59F"/>
    <a:srgbClr val="007434"/>
    <a:srgbClr val="A27B00"/>
    <a:srgbClr val="00008A"/>
    <a:srgbClr val="FFCC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2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BE47F-7498-4B23-A796-BBDDC1B6237C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ED072-2C5B-4FA1-A750-3F292DDBBB0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99664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313A3-75CB-439B-8675-E0F61316D54C}" type="slidenum">
              <a:rPr lang="nl-NL" smtClean="0"/>
              <a:pPr/>
              <a:t>28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AF2FD-8D51-446F-8212-0B1399B5208A}" type="datetimeFigureOut">
              <a:rPr lang="nl-NL" smtClean="0"/>
              <a:pPr/>
              <a:t>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25EB5-7D11-45B9-B063-D4FFF1F97ED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../video's/NVC/Compassionate%20Communication%20with%20Kids.flv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ontw ben4.bmp"/>
          <p:cNvPicPr/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50000" contrast="20000"/>
          </a:blip>
          <a:stretch>
            <a:fillRect/>
          </a:stretch>
        </p:blipFill>
        <p:spPr>
          <a:xfrm>
            <a:off x="431033" y="0"/>
            <a:ext cx="8712967" cy="6858000"/>
          </a:xfrm>
          <a:prstGeom prst="rect">
            <a:avLst/>
          </a:prstGeom>
        </p:spPr>
      </p:pic>
      <p:sp>
        <p:nvSpPr>
          <p:cNvPr id="3075" name="Titel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Welcome to the NLP-course “Your Unlimited Powers”</a:t>
            </a:r>
            <a:endParaRPr lang="nl-NL" b="1" dirty="0" smtClean="0">
              <a:solidFill>
                <a:srgbClr val="FF0000"/>
              </a:solidFill>
            </a:endParaRPr>
          </a:p>
        </p:txBody>
      </p:sp>
      <p:sp>
        <p:nvSpPr>
          <p:cNvPr id="3076" name="Ondertitel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776864" cy="208823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Ministry of social affairs, Ramallah, Palestine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4</a:t>
            </a:r>
            <a:r>
              <a:rPr lang="en-US" dirty="0" smtClean="0">
                <a:solidFill>
                  <a:srgbClr val="0000FF"/>
                </a:solidFill>
              </a:rPr>
              <a:t>th  </a:t>
            </a:r>
            <a:r>
              <a:rPr lang="en-US" smtClean="0">
                <a:solidFill>
                  <a:srgbClr val="0000FF"/>
                </a:solidFill>
              </a:rPr>
              <a:t>day </a:t>
            </a:r>
            <a:r>
              <a:rPr lang="en-US" smtClean="0">
                <a:solidFill>
                  <a:srgbClr val="0000FF"/>
                </a:solidFill>
              </a:rPr>
              <a:t>Tuesday 3 </a:t>
            </a:r>
            <a:r>
              <a:rPr lang="en-US" dirty="0" smtClean="0">
                <a:solidFill>
                  <a:srgbClr val="0000FF"/>
                </a:solidFill>
              </a:rPr>
              <a:t>May 2016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Trainers: Sytse and Marlies Tjallingii</a:t>
            </a:r>
          </a:p>
        </p:txBody>
      </p:sp>
      <p:sp>
        <p:nvSpPr>
          <p:cNvPr id="3077" name="Rechthoek 4"/>
          <p:cNvSpPr>
            <a:spLocks noChangeArrowheads="1"/>
          </p:cNvSpPr>
          <p:nvPr/>
        </p:nvSpPr>
        <p:spPr bwMode="auto">
          <a:xfrm>
            <a:off x="2555875" y="188913"/>
            <a:ext cx="34267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6000" b="1" dirty="0" err="1" smtClean="0">
                <a:solidFill>
                  <a:srgbClr val="0033CC"/>
                </a:solidFill>
              </a:rPr>
              <a:t>Welcome</a:t>
            </a:r>
            <a:r>
              <a:rPr lang="nl-NL" sz="6000" b="1" dirty="0" smtClean="0">
                <a:solidFill>
                  <a:srgbClr val="0033CC"/>
                </a:solidFill>
              </a:rPr>
              <a:t>!</a:t>
            </a:r>
            <a:endParaRPr lang="nl-NL" sz="2800" b="1" dirty="0">
              <a:solidFill>
                <a:srgbClr val="0033CC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835696" y="980728"/>
            <a:ext cx="489654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1500" dirty="0" smtClean="0">
                <a:solidFill>
                  <a:srgbClr val="0000FF"/>
                </a:solidFill>
              </a:rPr>
              <a:t>مرحبا</a:t>
            </a:r>
            <a:endParaRPr lang="nl-NL" sz="115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afbeeldingen\foto's\2016\11 Ramallah vervolg\_MG_6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8979" y="733258"/>
            <a:ext cx="6885395" cy="5364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D:\afbeeldingen\foto's\2016\11 Ramallah vervolg\_MG_6803.JPG"/>
          <p:cNvPicPr>
            <a:picLocks noChangeAspect="1" noChangeArrowheads="1"/>
          </p:cNvPicPr>
          <p:nvPr/>
        </p:nvPicPr>
        <p:blipFill>
          <a:blip r:embed="rId2" cstate="print"/>
          <a:srcRect r="12771"/>
          <a:stretch>
            <a:fillRect/>
          </a:stretch>
        </p:blipFill>
        <p:spPr bwMode="auto">
          <a:xfrm>
            <a:off x="13478648" y="-3411758"/>
            <a:ext cx="8784976" cy="6714117"/>
          </a:xfrm>
          <a:prstGeom prst="rect">
            <a:avLst/>
          </a:prstGeom>
          <a:noFill/>
        </p:spPr>
      </p:pic>
      <p:pic>
        <p:nvPicPr>
          <p:cNvPr id="6" name="Picture 4" descr="D:\afbeeldingen\foto's\2016\11 Ramallah vervolg\_MG_6791.JPG"/>
          <p:cNvPicPr>
            <a:picLocks noChangeAspect="1" noChangeArrowheads="1"/>
          </p:cNvPicPr>
          <p:nvPr/>
        </p:nvPicPr>
        <p:blipFill>
          <a:blip r:embed="rId3" cstate="print"/>
          <a:srcRect l="11440" r="9196"/>
          <a:stretch>
            <a:fillRect/>
          </a:stretch>
        </p:blipFill>
        <p:spPr bwMode="auto">
          <a:xfrm rot="5400000">
            <a:off x="1520331" y="548600"/>
            <a:ext cx="6858001" cy="5760799"/>
          </a:xfrm>
          <a:prstGeom prst="rect">
            <a:avLst/>
          </a:prstGeom>
          <a:noFill/>
        </p:spPr>
      </p:pic>
      <p:pic>
        <p:nvPicPr>
          <p:cNvPr id="7" name="Picture 5" descr="D:\afbeeldingen\foto's\2016\11 Ramallah vervolg\_MG_6797.JPG"/>
          <p:cNvPicPr>
            <a:picLocks noChangeAspect="1" noChangeArrowheads="1"/>
          </p:cNvPicPr>
          <p:nvPr/>
        </p:nvPicPr>
        <p:blipFill>
          <a:blip r:embed="rId4" cstate="print"/>
          <a:srcRect l="6435" r="9196"/>
          <a:stretch>
            <a:fillRect/>
          </a:stretch>
        </p:blipFill>
        <p:spPr bwMode="auto">
          <a:xfrm>
            <a:off x="-10860056" y="4104458"/>
            <a:ext cx="8496944" cy="6714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 descr="D:\afbeeldingen\foto's\2016\11 Ramallah vervolg\_MG_6779.JPG"/>
          <p:cNvPicPr>
            <a:picLocks noChangeAspect="1" noChangeArrowheads="1"/>
          </p:cNvPicPr>
          <p:nvPr/>
        </p:nvPicPr>
        <p:blipFill>
          <a:blip r:embed="rId2" cstate="print"/>
          <a:srcRect l="15137" r="16667"/>
          <a:stretch>
            <a:fillRect/>
          </a:stretch>
        </p:blipFill>
        <p:spPr bwMode="auto">
          <a:xfrm rot="5400000">
            <a:off x="678562" y="77016"/>
            <a:ext cx="6868146" cy="6714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6" name="Picture 6" descr="D:\afbeeldingen\foto's\2016\11 Ramallah vervolg\_MG_6799.JPG"/>
          <p:cNvPicPr>
            <a:picLocks noChangeAspect="1" noChangeArrowheads="1"/>
          </p:cNvPicPr>
          <p:nvPr/>
        </p:nvPicPr>
        <p:blipFill>
          <a:blip r:embed="rId2" cstate="print"/>
          <a:srcRect l="9206"/>
          <a:stretch>
            <a:fillRect/>
          </a:stretch>
        </p:blipFill>
        <p:spPr bwMode="auto">
          <a:xfrm>
            <a:off x="0" y="143883"/>
            <a:ext cx="9144000" cy="6714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D:\afbeeldingen\foto's\2016\11 Ramallah vervolg\_MG_6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688" y="-20688"/>
            <a:ext cx="7200800" cy="7242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2" descr="D:\afbeeldingen\foto's\2016\11 Ramallah vervolg\_MG_6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21772" y="277821"/>
            <a:ext cx="6858001" cy="6302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afbeeldingen\foto's\2016\11 Ramallah vervolg\_MG_6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099" name="Picture 3" descr="D:\afbeeldingen\foto's\2016\11 Ramallah vervolg\_MG_6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100" name="Picture 4" descr="D:\afbeeldingen\foto's\2016\11 Ramallah vervolg\_MG_6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101" name="Picture 5" descr="D:\afbeeldingen\foto's\2016\11 Ramallah vervolg\_MG_6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102" name="Picture 6" descr="D:\afbeeldingen\foto's\2016\11 Ramallah vervolg\_MG_67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103" name="Picture 7" descr="D:\afbeeldingen\foto's\2016\11 Ramallah vervolg\_MG_67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104" name="Picture 8" descr="D:\afbeeldingen\foto's\2016\11 Ramallah vervolg\_MG_67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105" name="Picture 9" descr="D:\afbeeldingen\foto's\2016\11 Ramallah vervolg\_MG_676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106" name="Picture 10" descr="D:\afbeeldingen\foto's\2016\11 Ramallah vervolg\_MG_676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0116800" y="12646024"/>
            <a:ext cx="10863264" cy="7242176"/>
          </a:xfrm>
          <a:prstGeom prst="rect">
            <a:avLst/>
          </a:prstGeom>
          <a:noFill/>
        </p:spPr>
      </p:pic>
      <p:pic>
        <p:nvPicPr>
          <p:cNvPr id="4109" name="Picture 13" descr="D:\afbeeldingen\foto's\2016\11 Ramallah vervolg\_MG_677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61961" y="487520"/>
            <a:ext cx="6996143" cy="5744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/>
          <p:cNvSpPr txBox="1">
            <a:spLocks noChangeArrowheads="1"/>
          </p:cNvSpPr>
          <p:nvPr/>
        </p:nvSpPr>
        <p:spPr bwMode="auto">
          <a:xfrm>
            <a:off x="539750" y="404813"/>
            <a:ext cx="7993063" cy="1800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nl-NL" sz="4800" b="1">
                <a:solidFill>
                  <a:srgbClr val="0033CC"/>
                </a:solidFill>
                <a:latin typeface="Calibri" pitchFamily="34" charset="0"/>
              </a:rPr>
              <a:t>The central nervous system is </a:t>
            </a:r>
          </a:p>
          <a:p>
            <a:pPr algn="ctr">
              <a:spcAft>
                <a:spcPts val="1000"/>
              </a:spcAft>
            </a:pPr>
            <a:r>
              <a:rPr lang="nl-NL" sz="4800" b="1">
                <a:solidFill>
                  <a:srgbClr val="0033CC"/>
                </a:solidFill>
                <a:latin typeface="Calibri" pitchFamily="34" charset="0"/>
              </a:rPr>
              <a:t>not able to store a denial</a:t>
            </a:r>
            <a:endParaRPr lang="nl-NL" sz="2800" b="1">
              <a:solidFill>
                <a:srgbClr val="0033CC"/>
              </a:solidFill>
            </a:endParaRPr>
          </a:p>
        </p:txBody>
      </p:sp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468313" y="2636838"/>
            <a:ext cx="5675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Calibri" pitchFamily="34" charset="0"/>
              </a:rPr>
              <a:t>Do not think </a:t>
            </a:r>
            <a:r>
              <a:rPr lang="en-US" sz="3200" b="1" dirty="0" smtClean="0">
                <a:solidFill>
                  <a:srgbClr val="FF0066"/>
                </a:solidFill>
                <a:latin typeface="Calibri" pitchFamily="34" charset="0"/>
              </a:rPr>
              <a:t> of a </a:t>
            </a:r>
            <a:r>
              <a:rPr lang="en-US" sz="3200" b="1" dirty="0">
                <a:solidFill>
                  <a:srgbClr val="FF0066"/>
                </a:solidFill>
                <a:latin typeface="Calibri" pitchFamily="34" charset="0"/>
              </a:rPr>
              <a:t>pink  elephant</a:t>
            </a:r>
            <a:endParaRPr lang="nl-NL" sz="3200" b="1" dirty="0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496119" y="3551441"/>
            <a:ext cx="53283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Do not think </a:t>
            </a:r>
            <a:r>
              <a:rPr lang="en-US" sz="2800" b="1" dirty="0" smtClean="0">
                <a:solidFill>
                  <a:srgbClr val="0000FF"/>
                </a:solidFill>
                <a:latin typeface="Calibri" pitchFamily="34" charset="0"/>
              </a:rPr>
              <a:t>of </a:t>
            </a:r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how you came </a:t>
            </a:r>
          </a:p>
          <a:p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to the course today</a:t>
            </a:r>
            <a:endParaRPr lang="nl-NL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467544" y="4707141"/>
            <a:ext cx="56558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Do not think </a:t>
            </a:r>
            <a:r>
              <a:rPr lang="en-US" sz="2800" b="1" dirty="0" smtClean="0">
                <a:solidFill>
                  <a:srgbClr val="0000FF"/>
                </a:solidFill>
                <a:latin typeface="Calibri" pitchFamily="34" charset="0"/>
              </a:rPr>
              <a:t>of </a:t>
            </a:r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how you are going </a:t>
            </a:r>
          </a:p>
          <a:p>
            <a:r>
              <a:rPr lang="en-US" sz="2800" b="1" dirty="0">
                <a:solidFill>
                  <a:srgbClr val="0000FF"/>
                </a:solidFill>
                <a:latin typeface="Calibri" pitchFamily="34" charset="0"/>
              </a:rPr>
              <a:t>home after the course</a:t>
            </a:r>
            <a:endParaRPr lang="nl-NL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1752" name="Picture 8" descr="http://ts2.mm.bing.net/th?id=HN.608006857673673185&amp;pid=15.1&amp;H=142&amp;W=16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08625" y="3141663"/>
            <a:ext cx="3379788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http://ts2.mm.bing.net/th?id=HN.607988105855306893&amp;pid=15.1&amp;H=153&amp;W=16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80063" y="3068638"/>
            <a:ext cx="33464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>
            <a:spLocks noChangeArrowheads="1"/>
          </p:cNvSpPr>
          <p:nvPr/>
        </p:nvSpPr>
        <p:spPr bwMode="auto">
          <a:xfrm>
            <a:off x="539750" y="5949950"/>
            <a:ext cx="55616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Do think </a:t>
            </a: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of 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a </a:t>
            </a:r>
            <a:r>
              <a:rPr lang="en-US" sz="3600" b="1" dirty="0">
                <a:solidFill>
                  <a:srgbClr val="0000FF"/>
                </a:solidFill>
                <a:latin typeface="Calibri" pitchFamily="34" charset="0"/>
              </a:rPr>
              <a:t>blue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 elephant!</a:t>
            </a:r>
            <a:endParaRPr lang="nl-NL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build="p" autoUpdateAnimBg="0"/>
      <p:bldP spid="4" grpId="0" autoUpdateAnimBg="0"/>
      <p:bldP spid="5" grpId="0" autoUpdateAnimBg="0"/>
      <p:bldP spid="6" grpId="0" autoUpdateAnimBg="0"/>
      <p:bldP spid="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 15"/>
          <p:cNvSpPr/>
          <p:nvPr/>
        </p:nvSpPr>
        <p:spPr>
          <a:xfrm>
            <a:off x="675289" y="1484784"/>
            <a:ext cx="7538545" cy="1584176"/>
          </a:xfrm>
          <a:custGeom>
            <a:avLst/>
            <a:gdLst>
              <a:gd name="connsiteX0" fmla="*/ 65690 w 7538545"/>
              <a:gd name="connsiteY0" fmla="*/ 1510862 h 1510862"/>
              <a:gd name="connsiteX1" fmla="*/ 1011621 w 7538545"/>
              <a:gd name="connsiteY1" fmla="*/ 296917 h 1510862"/>
              <a:gd name="connsiteX2" fmla="*/ 6135414 w 7538545"/>
              <a:gd name="connsiteY2" fmla="*/ 202324 h 1510862"/>
              <a:gd name="connsiteX3" fmla="*/ 7538545 w 7538545"/>
              <a:gd name="connsiteY3" fmla="*/ 1510862 h 1510862"/>
              <a:gd name="connsiteX4" fmla="*/ 7538545 w 7538545"/>
              <a:gd name="connsiteY4" fmla="*/ 1510862 h 151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8545" h="1510862">
                <a:moveTo>
                  <a:pt x="65690" y="1510862"/>
                </a:moveTo>
                <a:cubicBezTo>
                  <a:pt x="32845" y="1012934"/>
                  <a:pt x="0" y="515007"/>
                  <a:pt x="1011621" y="296917"/>
                </a:cubicBezTo>
                <a:cubicBezTo>
                  <a:pt x="2023242" y="78827"/>
                  <a:pt x="5047593" y="0"/>
                  <a:pt x="6135414" y="202324"/>
                </a:cubicBezTo>
                <a:cubicBezTo>
                  <a:pt x="7223235" y="404648"/>
                  <a:pt x="7538545" y="1510862"/>
                  <a:pt x="7538545" y="1510862"/>
                </a:cubicBezTo>
                <a:lnTo>
                  <a:pt x="7538545" y="1510862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834490" y="44624"/>
            <a:ext cx="7616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00FF"/>
                </a:solidFill>
              </a:rPr>
              <a:t>Learn to give compliments </a:t>
            </a:r>
          </a:p>
          <a:p>
            <a:r>
              <a:rPr lang="en-US" sz="4000" b="1" smtClean="0">
                <a:solidFill>
                  <a:srgbClr val="0000FF"/>
                </a:solidFill>
              </a:rPr>
              <a:t>with the sandwich feedback model</a:t>
            </a:r>
            <a:endParaRPr lang="en-US" sz="4000" b="1">
              <a:solidFill>
                <a:srgbClr val="0000FF"/>
              </a:solidFill>
            </a:endParaRPr>
          </a:p>
        </p:txBody>
      </p:sp>
      <p:sp>
        <p:nvSpPr>
          <p:cNvPr id="6" name="Vrije vorm 5"/>
          <p:cNvSpPr/>
          <p:nvPr/>
        </p:nvSpPr>
        <p:spPr>
          <a:xfrm>
            <a:off x="740979" y="3501008"/>
            <a:ext cx="7504387" cy="15765"/>
          </a:xfrm>
          <a:custGeom>
            <a:avLst/>
            <a:gdLst>
              <a:gd name="connsiteX0" fmla="*/ 0 w 7504387"/>
              <a:gd name="connsiteY0" fmla="*/ 0 h 15765"/>
              <a:gd name="connsiteX1" fmla="*/ 7504387 w 7504387"/>
              <a:gd name="connsiteY1" fmla="*/ 15765 h 1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04387" h="15765">
                <a:moveTo>
                  <a:pt x="0" y="0"/>
                </a:moveTo>
                <a:lnTo>
                  <a:pt x="7504387" y="15765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6"/>
          <p:cNvSpPr/>
          <p:nvPr/>
        </p:nvSpPr>
        <p:spPr>
          <a:xfrm>
            <a:off x="755576" y="4365104"/>
            <a:ext cx="7504387" cy="45719"/>
          </a:xfrm>
          <a:custGeom>
            <a:avLst/>
            <a:gdLst>
              <a:gd name="connsiteX0" fmla="*/ 0 w 7504387"/>
              <a:gd name="connsiteY0" fmla="*/ 0 h 15765"/>
              <a:gd name="connsiteX1" fmla="*/ 7504387 w 7504387"/>
              <a:gd name="connsiteY1" fmla="*/ 15765 h 1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04387" h="15765">
                <a:moveTo>
                  <a:pt x="0" y="0"/>
                </a:moveTo>
                <a:lnTo>
                  <a:pt x="7504387" y="15765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rije vorm 7"/>
          <p:cNvSpPr/>
          <p:nvPr/>
        </p:nvSpPr>
        <p:spPr>
          <a:xfrm flipV="1">
            <a:off x="683568" y="4365104"/>
            <a:ext cx="7538545" cy="1440160"/>
          </a:xfrm>
          <a:custGeom>
            <a:avLst/>
            <a:gdLst>
              <a:gd name="connsiteX0" fmla="*/ 65690 w 7538545"/>
              <a:gd name="connsiteY0" fmla="*/ 1510862 h 1510862"/>
              <a:gd name="connsiteX1" fmla="*/ 1011621 w 7538545"/>
              <a:gd name="connsiteY1" fmla="*/ 296917 h 1510862"/>
              <a:gd name="connsiteX2" fmla="*/ 6135414 w 7538545"/>
              <a:gd name="connsiteY2" fmla="*/ 202324 h 1510862"/>
              <a:gd name="connsiteX3" fmla="*/ 7538545 w 7538545"/>
              <a:gd name="connsiteY3" fmla="*/ 1510862 h 1510862"/>
              <a:gd name="connsiteX4" fmla="*/ 7538545 w 7538545"/>
              <a:gd name="connsiteY4" fmla="*/ 1510862 h 151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8545" h="1510862">
                <a:moveTo>
                  <a:pt x="65690" y="1510862"/>
                </a:moveTo>
                <a:cubicBezTo>
                  <a:pt x="32845" y="1012934"/>
                  <a:pt x="0" y="515007"/>
                  <a:pt x="1011621" y="296917"/>
                </a:cubicBezTo>
                <a:cubicBezTo>
                  <a:pt x="2023242" y="78827"/>
                  <a:pt x="5047593" y="0"/>
                  <a:pt x="6135414" y="202324"/>
                </a:cubicBezTo>
                <a:cubicBezTo>
                  <a:pt x="7223235" y="404648"/>
                  <a:pt x="7538545" y="1510862"/>
                  <a:pt x="7538545" y="1510862"/>
                </a:cubicBezTo>
                <a:lnTo>
                  <a:pt x="7538545" y="1510862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rije vorm 8"/>
          <p:cNvSpPr/>
          <p:nvPr/>
        </p:nvSpPr>
        <p:spPr>
          <a:xfrm>
            <a:off x="251520" y="3068960"/>
            <a:ext cx="576064" cy="1296144"/>
          </a:xfrm>
          <a:custGeom>
            <a:avLst/>
            <a:gdLst>
              <a:gd name="connsiteX0" fmla="*/ 420414 w 483476"/>
              <a:gd name="connsiteY0" fmla="*/ 0 h 1371600"/>
              <a:gd name="connsiteX1" fmla="*/ 10510 w 483476"/>
              <a:gd name="connsiteY1" fmla="*/ 646387 h 1371600"/>
              <a:gd name="connsiteX2" fmla="*/ 483476 w 483476"/>
              <a:gd name="connsiteY2" fmla="*/ 1371600 h 1371600"/>
              <a:gd name="connsiteX3" fmla="*/ 483476 w 483476"/>
              <a:gd name="connsiteY3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76" h="1371600">
                <a:moveTo>
                  <a:pt x="420414" y="0"/>
                </a:moveTo>
                <a:cubicBezTo>
                  <a:pt x="210207" y="208893"/>
                  <a:pt x="0" y="417787"/>
                  <a:pt x="10510" y="646387"/>
                </a:cubicBezTo>
                <a:cubicBezTo>
                  <a:pt x="21020" y="874987"/>
                  <a:pt x="483476" y="1371600"/>
                  <a:pt x="483476" y="1371600"/>
                </a:cubicBezTo>
                <a:lnTo>
                  <a:pt x="483476" y="1371600"/>
                </a:lnTo>
              </a:path>
            </a:pathLst>
          </a:custGeom>
          <a:solidFill>
            <a:srgbClr val="FD4945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rije vorm 9"/>
          <p:cNvSpPr/>
          <p:nvPr/>
        </p:nvSpPr>
        <p:spPr>
          <a:xfrm rot="21444804" flipH="1">
            <a:off x="8121516" y="3068960"/>
            <a:ext cx="670050" cy="1296144"/>
          </a:xfrm>
          <a:custGeom>
            <a:avLst/>
            <a:gdLst>
              <a:gd name="connsiteX0" fmla="*/ 420414 w 483476"/>
              <a:gd name="connsiteY0" fmla="*/ 0 h 1371600"/>
              <a:gd name="connsiteX1" fmla="*/ 10510 w 483476"/>
              <a:gd name="connsiteY1" fmla="*/ 646387 h 1371600"/>
              <a:gd name="connsiteX2" fmla="*/ 483476 w 483476"/>
              <a:gd name="connsiteY2" fmla="*/ 1371600 h 1371600"/>
              <a:gd name="connsiteX3" fmla="*/ 483476 w 483476"/>
              <a:gd name="connsiteY3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76" h="1371600">
                <a:moveTo>
                  <a:pt x="420414" y="0"/>
                </a:moveTo>
                <a:cubicBezTo>
                  <a:pt x="210207" y="208893"/>
                  <a:pt x="0" y="417787"/>
                  <a:pt x="10510" y="646387"/>
                </a:cubicBezTo>
                <a:cubicBezTo>
                  <a:pt x="21020" y="874987"/>
                  <a:pt x="483476" y="1371600"/>
                  <a:pt x="483476" y="1371600"/>
                </a:cubicBezTo>
                <a:lnTo>
                  <a:pt x="483476" y="1371600"/>
                </a:lnTo>
              </a:path>
            </a:pathLst>
          </a:custGeom>
          <a:solidFill>
            <a:srgbClr val="FD4945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755576" y="3068960"/>
            <a:ext cx="7488832" cy="1296144"/>
          </a:xfrm>
          <a:prstGeom prst="rect">
            <a:avLst/>
          </a:prstGeom>
          <a:solidFill>
            <a:srgbClr val="FD4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2483768" y="198884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 smtClean="0">
                <a:solidFill>
                  <a:srgbClr val="0000FF"/>
                </a:solidFill>
              </a:rPr>
              <a:t>What</a:t>
            </a:r>
            <a:r>
              <a:rPr lang="nl-NL" sz="2400" b="1" dirty="0" smtClean="0">
                <a:solidFill>
                  <a:srgbClr val="0000FF"/>
                </a:solidFill>
              </a:rPr>
              <a:t> I </a:t>
            </a:r>
            <a:r>
              <a:rPr lang="nl-NL" sz="2400" b="1" dirty="0" err="1" smtClean="0">
                <a:solidFill>
                  <a:srgbClr val="0000FF"/>
                </a:solidFill>
              </a:rPr>
              <a:t>specific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like</a:t>
            </a:r>
            <a:r>
              <a:rPr lang="nl-NL" sz="2400" b="1" dirty="0" smtClean="0">
                <a:solidFill>
                  <a:srgbClr val="0000FF"/>
                </a:solidFill>
              </a:rPr>
              <a:t> of </a:t>
            </a:r>
            <a:r>
              <a:rPr lang="nl-NL" sz="2400" b="1" dirty="0" err="1" smtClean="0">
                <a:solidFill>
                  <a:srgbClr val="0000FF"/>
                </a:solidFill>
              </a:rPr>
              <a:t>what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you</a:t>
            </a:r>
            <a:r>
              <a:rPr lang="nl-NL" sz="2400" b="1" dirty="0" smtClean="0">
                <a:solidFill>
                  <a:srgbClr val="0000FF"/>
                </a:solidFill>
              </a:rPr>
              <a:t> deed ….(</a:t>
            </a:r>
            <a:r>
              <a:rPr lang="nl-NL" sz="2400" b="1" dirty="0" err="1" smtClean="0">
                <a:solidFill>
                  <a:srgbClr val="0000FF"/>
                </a:solidFill>
              </a:rPr>
              <a:t>about</a:t>
            </a:r>
            <a:r>
              <a:rPr lang="nl-NL" sz="2400" b="1" dirty="0" smtClean="0">
                <a:solidFill>
                  <a:srgbClr val="0000FF"/>
                </a:solidFill>
              </a:rPr>
              <a:t> the </a:t>
            </a:r>
            <a:r>
              <a:rPr lang="nl-NL" sz="2400" b="1" dirty="0" err="1" smtClean="0">
                <a:solidFill>
                  <a:srgbClr val="0000FF"/>
                </a:solidFill>
              </a:rPr>
              <a:t>behavior</a:t>
            </a:r>
            <a:r>
              <a:rPr lang="nl-NL" sz="2400" b="1" dirty="0" smtClean="0">
                <a:solidFill>
                  <a:srgbClr val="0000FF"/>
                </a:solidFill>
              </a:rPr>
              <a:t>)</a:t>
            </a:r>
            <a:endParaRPr lang="nl-NL" sz="2400" b="1" dirty="0">
              <a:solidFill>
                <a:srgbClr val="0000FF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2483768" y="328498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 smtClean="0">
                <a:solidFill>
                  <a:srgbClr val="0000FF"/>
                </a:solidFill>
              </a:rPr>
              <a:t>What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you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probably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could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still</a:t>
            </a:r>
            <a:r>
              <a:rPr lang="nl-NL" sz="2400" b="1" dirty="0" smtClean="0">
                <a:solidFill>
                  <a:srgbClr val="0000FF"/>
                </a:solidFill>
              </a:rPr>
              <a:t> do   </a:t>
            </a:r>
            <a:r>
              <a:rPr lang="nl-NL" sz="2400" b="1" dirty="0" err="1" smtClean="0">
                <a:solidFill>
                  <a:srgbClr val="0000FF"/>
                </a:solidFill>
              </a:rPr>
              <a:t>better</a:t>
            </a:r>
            <a:r>
              <a:rPr lang="nl-NL" sz="2400" b="1" dirty="0" smtClean="0">
                <a:solidFill>
                  <a:srgbClr val="0000FF"/>
                </a:solidFill>
              </a:rPr>
              <a:t> in the </a:t>
            </a:r>
            <a:r>
              <a:rPr lang="nl-NL" sz="2400" b="1" dirty="0" err="1" smtClean="0">
                <a:solidFill>
                  <a:srgbClr val="0000FF"/>
                </a:solidFill>
              </a:rPr>
              <a:t>future</a:t>
            </a:r>
            <a:r>
              <a:rPr lang="nl-NL" sz="2400" b="1" dirty="0" smtClean="0">
                <a:solidFill>
                  <a:srgbClr val="0000FF"/>
                </a:solidFill>
              </a:rPr>
              <a:t> is ……</a:t>
            </a:r>
            <a:endParaRPr lang="nl-NL" sz="2400" b="1" dirty="0">
              <a:solidFill>
                <a:srgbClr val="0000FF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483768" y="4509120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>
                <a:solidFill>
                  <a:srgbClr val="0000FF"/>
                </a:solidFill>
              </a:rPr>
              <a:t>What</a:t>
            </a:r>
            <a:r>
              <a:rPr lang="nl-NL" sz="2800" b="1" dirty="0" smtClean="0">
                <a:solidFill>
                  <a:srgbClr val="0000FF"/>
                </a:solidFill>
              </a:rPr>
              <a:t> I </a:t>
            </a:r>
            <a:r>
              <a:rPr lang="nl-NL" sz="2800" b="1" dirty="0" err="1" smtClean="0">
                <a:solidFill>
                  <a:srgbClr val="0000FF"/>
                </a:solidFill>
              </a:rPr>
              <a:t>like</a:t>
            </a:r>
            <a:r>
              <a:rPr lang="nl-NL" sz="2800" b="1" dirty="0" smtClean="0">
                <a:solidFill>
                  <a:srgbClr val="0000FF"/>
                </a:solidFill>
              </a:rPr>
              <a:t>, is </a:t>
            </a:r>
            <a:r>
              <a:rPr lang="nl-NL" sz="2800" b="1" dirty="0" err="1" smtClean="0">
                <a:solidFill>
                  <a:srgbClr val="0000FF"/>
                </a:solidFill>
              </a:rPr>
              <a:t>your</a:t>
            </a:r>
            <a:r>
              <a:rPr lang="nl-NL" sz="2800" b="1" dirty="0" smtClean="0">
                <a:solidFill>
                  <a:srgbClr val="0000FF"/>
                </a:solidFill>
              </a:rPr>
              <a:t> </a:t>
            </a:r>
            <a:r>
              <a:rPr lang="nl-NL" sz="2800" b="1" dirty="0" err="1" smtClean="0">
                <a:solidFill>
                  <a:srgbClr val="0000FF"/>
                </a:solidFill>
              </a:rPr>
              <a:t>effort</a:t>
            </a:r>
            <a:r>
              <a:rPr lang="nl-NL" sz="2800" b="1" dirty="0" smtClean="0">
                <a:solidFill>
                  <a:srgbClr val="0000FF"/>
                </a:solidFill>
              </a:rPr>
              <a:t>, </a:t>
            </a:r>
            <a:r>
              <a:rPr lang="nl-NL" sz="2800" b="1" dirty="0" err="1" smtClean="0">
                <a:solidFill>
                  <a:srgbClr val="0000FF"/>
                </a:solidFill>
              </a:rPr>
              <a:t>motivation</a:t>
            </a:r>
            <a:r>
              <a:rPr lang="nl-NL" sz="2800" b="1" dirty="0" smtClean="0">
                <a:solidFill>
                  <a:srgbClr val="0000FF"/>
                </a:solidFill>
              </a:rPr>
              <a:t>.</a:t>
            </a:r>
            <a:endParaRPr lang="nl-NL" sz="2800" b="1" dirty="0">
              <a:solidFill>
                <a:srgbClr val="0000FF"/>
              </a:solidFill>
            </a:endParaRPr>
          </a:p>
        </p:txBody>
      </p:sp>
      <p:pic>
        <p:nvPicPr>
          <p:cNvPr id="15" name="Afbeelding 24" descr="http://www.marikenstraat.nl/wp-content/uploads/2012/04/Sandwich.jpg"/>
          <p:cNvPicPr>
            <a:picLocks noChangeAspect="1" noChangeArrowheads="1"/>
          </p:cNvPicPr>
          <p:nvPr/>
        </p:nvPicPr>
        <p:blipFill>
          <a:blip r:embed="rId2" cstate="print"/>
          <a:srcRect l="10829" t="20792" r="11761" b="15346"/>
          <a:stretch>
            <a:fillRect/>
          </a:stretch>
        </p:blipFill>
        <p:spPr bwMode="auto">
          <a:xfrm>
            <a:off x="-108520" y="1484784"/>
            <a:ext cx="9252520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275856" y="188640"/>
            <a:ext cx="3347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4800" b="1" i="0" u="none" strike="noStrike" cap="none" normalizeH="0" baseline="0" dirty="0" smtClean="0" bmk="_Toc41383194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Rapport</a:t>
            </a:r>
            <a:endParaRPr kumimoji="0" lang="nl-NL" sz="1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Afbeelding 1417" descr="rappor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3608387" cy="34544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4505052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Being on the same wavelength,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Feeling contact,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Synchronic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Feeling that you both are willing to listen and willing to accept suggestions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15900" algn="l"/>
              </a:tabLst>
            </a:pP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Example of </a:t>
            </a:r>
            <a:r>
              <a:rPr kumimoji="0" lang="en-US" sz="2400" b="1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unconscious human interaction.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779912" y="1741458"/>
            <a:ext cx="53640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 = back in same position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 = eye contact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3 = legs and feet in same position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4 = arms and hands slightly different.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Program of today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692696"/>
            <a:ext cx="8424936" cy="1584176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9.00 – 10.30 	</a:t>
            </a:r>
            <a:r>
              <a:rPr lang="en-US" sz="2200" dirty="0" smtClean="0">
                <a:solidFill>
                  <a:srgbClr val="0000FF"/>
                </a:solidFill>
              </a:rPr>
              <a:t>Welcome</a:t>
            </a:r>
          </a:p>
          <a:p>
            <a:pPr lvl="1"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			Good and New</a:t>
            </a:r>
          </a:p>
          <a:p>
            <a:pPr lvl="1"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			Open Frame</a:t>
            </a:r>
          </a:p>
          <a:p>
            <a:pPr marL="457200" lvl="1" indent="1333500"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The central nervous system is not able to store a denial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23528" y="4941168"/>
            <a:ext cx="8424936" cy="1916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13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.30 –  14.30	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Predicates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			Representation system typology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			Anchoring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			Circle of excellence	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23528" y="2420888"/>
            <a:ext cx="8424936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10.45 – 12.00</a:t>
            </a:r>
            <a:r>
              <a:rPr lang="en-US" sz="2200" dirty="0" smtClean="0">
                <a:solidFill>
                  <a:srgbClr val="0000FF"/>
                </a:solidFill>
              </a:rPr>
              <a:t>	Sandwich feedback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			Rapport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200" dirty="0" smtClean="0">
                <a:solidFill>
                  <a:srgbClr val="0000FF"/>
                </a:solidFill>
              </a:rPr>
              <a:t>			Pacing and Leading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23528" y="3861048"/>
            <a:ext cx="8424936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12.15 – 13.15</a:t>
            </a:r>
            <a:r>
              <a:rPr lang="en-US" sz="2200" dirty="0" smtClean="0">
                <a:solidFill>
                  <a:srgbClr val="0000FF"/>
                </a:solidFill>
              </a:rPr>
              <a:t>	Rapport with yourself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Representation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build="p" animBg="1"/>
      <p:bldP spid="7" grpId="0" build="p" animBg="1"/>
      <p:bldP spid="8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rapport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0232" y="260648"/>
            <a:ext cx="2266405" cy="4176464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323293"/>
            <a:ext cx="673224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 = back in same position</a:t>
            </a:r>
            <a:endParaRPr kumimoji="0" lang="nl-NL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 = eye contact</a:t>
            </a:r>
            <a:endParaRPr kumimoji="0" lang="nl-NL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3 = legs and feet in same position</a:t>
            </a:r>
            <a:endParaRPr kumimoji="0" lang="nl-NL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4 = arms and hands slightly different.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1600" y="404664"/>
            <a:ext cx="3347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4800" b="1" i="0" u="none" strike="noStrike" cap="none" normalizeH="0" baseline="0" dirty="0" smtClean="0" bmk="_Toc41383194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Rapport</a:t>
            </a:r>
            <a:endParaRPr kumimoji="0" lang="nl-NL" sz="1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41.media.tumblr.com/dd5ce3d281166d0a5ac86dfa7cdf8273/tumblr_nr0vm6ScaP1qapk2q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2664296" cy="1822822"/>
          </a:xfrm>
          <a:prstGeom prst="rect">
            <a:avLst/>
          </a:prstGeom>
          <a:noFill/>
        </p:spPr>
      </p:pic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774236" y="44624"/>
            <a:ext cx="2949891" cy="5760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4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Rapport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555776" y="2833928"/>
            <a:ext cx="3888432" cy="3442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adjust to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 each other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3779912" y="2482772"/>
            <a:ext cx="1432454" cy="2735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matching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817324" y="4096847"/>
            <a:ext cx="1353944" cy="3181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build trust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2388443" y="4492602"/>
            <a:ext cx="4229486" cy="3429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create emotional connection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1907704" y="1672764"/>
            <a:ext cx="5472608" cy="3880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show respect for the other’s model of the world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3563888" y="2110378"/>
            <a:ext cx="2088232" cy="3105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eye contact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2771800" y="3255801"/>
            <a:ext cx="3499066" cy="3892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give attention to each other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3017150" y="3676324"/>
            <a:ext cx="2857761" cy="3429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willingness to follow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085" name="Text Box 13"/>
          <p:cNvSpPr txBox="1">
            <a:spLocks noChangeArrowheads="1"/>
          </p:cNvSpPr>
          <p:nvPr/>
        </p:nvSpPr>
        <p:spPr bwMode="auto">
          <a:xfrm>
            <a:off x="2051720" y="4985132"/>
            <a:ext cx="4752528" cy="3160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use the same representation system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104" name="AutoShape 32"/>
          <p:cNvSpPr>
            <a:spLocks noChangeArrowheads="1"/>
          </p:cNvSpPr>
          <p:nvPr/>
        </p:nvSpPr>
        <p:spPr bwMode="auto">
          <a:xfrm>
            <a:off x="611561" y="915735"/>
            <a:ext cx="8280920" cy="800215"/>
          </a:xfrm>
          <a:prstGeom prst="curvedDownArrow">
            <a:avLst>
              <a:gd name="adj1" fmla="val 162857"/>
              <a:gd name="adj2" fmla="val 325714"/>
              <a:gd name="adj3" fmla="val 3333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1105" name="AutoShape 33"/>
          <p:cNvSpPr>
            <a:spLocks noChangeArrowheads="1"/>
          </p:cNvSpPr>
          <p:nvPr/>
        </p:nvSpPr>
        <p:spPr bwMode="auto">
          <a:xfrm rot="10800000">
            <a:off x="-1" y="5445220"/>
            <a:ext cx="8748464" cy="1080121"/>
          </a:xfrm>
          <a:prstGeom prst="curvedDownArrow">
            <a:avLst>
              <a:gd name="adj1" fmla="val 162127"/>
              <a:gd name="adj2" fmla="val 324254"/>
              <a:gd name="adj3" fmla="val 35303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2530" name="Picture 2" descr="http://41.media.tumblr.com/dd5ce3d281166d0a5ac86dfa7cdf8273/tumblr_nr0vm6ScaP1qapk2q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2924944"/>
            <a:ext cx="2664296" cy="2595762"/>
          </a:xfrm>
          <a:prstGeom prst="rect">
            <a:avLst/>
          </a:prstGeom>
          <a:noFill/>
        </p:spPr>
      </p:pic>
      <p:pic>
        <p:nvPicPr>
          <p:cNvPr id="22532" name="Picture 4" descr="http://41.media.tumblr.com/dd5ce3d281166d0a5ac86dfa7cdf8273/tumblr_nr0vm6ScaP1qapk2qo1_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8094"/>
            <a:ext cx="9144000" cy="6089906"/>
          </a:xfrm>
          <a:prstGeom prst="rect">
            <a:avLst/>
          </a:prstGeom>
          <a:noFill/>
        </p:spPr>
      </p:pic>
      <p:sp>
        <p:nvSpPr>
          <p:cNvPr id="21" name="Tekstvak 20"/>
          <p:cNvSpPr txBox="1"/>
          <p:nvPr/>
        </p:nvSpPr>
        <p:spPr>
          <a:xfrm>
            <a:off x="66349" y="1052736"/>
            <a:ext cx="6633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Palestinian woman in rapport with her child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near their destroyed house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animBg="1"/>
      <p:bldP spid="131078" grpId="0" animBg="1"/>
      <p:bldP spid="131079" grpId="0" animBg="1"/>
      <p:bldP spid="131080" grpId="0" animBg="1"/>
      <p:bldP spid="131081" grpId="0" animBg="1"/>
      <p:bldP spid="131082" grpId="0" animBg="1"/>
      <p:bldP spid="131083" grpId="0" animBg="1"/>
      <p:bldP spid="131084" grpId="0" animBg="1"/>
      <p:bldP spid="131085" grpId="0" animBg="1"/>
      <p:bldP spid="131104" grpId="0" animBg="1"/>
      <p:bldP spid="131105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 l="12854" t="5473" r="25358" b="12430"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copywritesolutions.net/wp-content/uploads/2012/07/pacing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12360" y="3836685"/>
            <a:ext cx="1296144" cy="3021315"/>
          </a:xfrm>
          <a:prstGeom prst="rect">
            <a:avLst/>
          </a:prstGeom>
          <a:noFill/>
        </p:spPr>
      </p:pic>
      <p:pic>
        <p:nvPicPr>
          <p:cNvPr id="14" name="Picture 443" descr="pacingandleading.jpg"/>
          <p:cNvPicPr>
            <a:picLocks noChangeAspect="1" noChangeArrowheads="1"/>
          </p:cNvPicPr>
          <p:nvPr/>
        </p:nvPicPr>
        <p:blipFill>
          <a:blip r:embed="rId3" cstate="screen"/>
          <a:srcRect t="33046"/>
          <a:stretch>
            <a:fillRect/>
          </a:stretch>
        </p:blipFill>
        <p:spPr bwMode="auto">
          <a:xfrm>
            <a:off x="3563888" y="1824136"/>
            <a:ext cx="2664296" cy="16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443" descr="pacingandleading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1560" y="908720"/>
            <a:ext cx="317088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1259632" y="116632"/>
            <a:ext cx="6724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33CC"/>
                </a:solidFill>
              </a:rPr>
              <a:t>Pacing and Leading</a:t>
            </a:r>
            <a:endParaRPr lang="nl-NL" sz="5400" b="1" dirty="0">
              <a:solidFill>
                <a:srgbClr val="0033CC"/>
              </a:solidFill>
            </a:endParaRPr>
          </a:p>
        </p:txBody>
      </p:sp>
      <p:pic>
        <p:nvPicPr>
          <p:cNvPr id="5" name="Picture 443" descr="pacingandleading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79912" y="908720"/>
            <a:ext cx="26642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43" descr="pacingandleading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72200" y="1176064"/>
            <a:ext cx="936104" cy="11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43" descr="pacingandleading.jpg"/>
          <p:cNvPicPr>
            <a:picLocks noChangeAspect="1" noChangeArrowheads="1"/>
          </p:cNvPicPr>
          <p:nvPr/>
        </p:nvPicPr>
        <p:blipFill>
          <a:blip r:embed="rId7" cstate="screen"/>
          <a:srcRect t="31579"/>
          <a:stretch>
            <a:fillRect/>
          </a:stretch>
        </p:blipFill>
        <p:spPr bwMode="auto">
          <a:xfrm>
            <a:off x="611560" y="1772816"/>
            <a:ext cx="317088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43" descr="pacingandleading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67544" y="3645024"/>
            <a:ext cx="2664296" cy="5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43" descr="pacingandleading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372200" y="1176064"/>
            <a:ext cx="1656184" cy="20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43" descr="pacingandleading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372200" y="1176064"/>
            <a:ext cx="2232248" cy="34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JL-RECHTS 8"/>
          <p:cNvSpPr/>
          <p:nvPr/>
        </p:nvSpPr>
        <p:spPr>
          <a:xfrm>
            <a:off x="1835696" y="1556792"/>
            <a:ext cx="446449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3300"/>
                </a:solidFill>
              </a:rPr>
              <a:t>Building up Rapport</a:t>
            </a:r>
            <a:endParaRPr lang="nl-NL" b="1" dirty="0">
              <a:solidFill>
                <a:srgbClr val="FF3300"/>
              </a:solidFill>
            </a:endParaRPr>
          </a:p>
        </p:txBody>
      </p:sp>
      <p:pic>
        <p:nvPicPr>
          <p:cNvPr id="39938" name="Picture 2" descr="http://copywritesolutions.net/wp-content/uploads/2012/07/pacing2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228184" y="3836685"/>
            <a:ext cx="1584176" cy="3021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7" name="Rectangle 1"/>
          <p:cNvSpPr>
            <a:spLocks noChangeArrowheads="1"/>
          </p:cNvSpPr>
          <p:nvPr/>
        </p:nvSpPr>
        <p:spPr bwMode="auto">
          <a:xfrm>
            <a:off x="0" y="360892"/>
            <a:ext cx="9144000" cy="90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76176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4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S Mincho" pitchFamily="49" charset="-128"/>
                <a:cs typeface="Arial" pitchFamily="34" charset="0"/>
              </a:rPr>
              <a:t>T</a:t>
            </a:r>
            <a:r>
              <a:rPr kumimoji="0" lang="hr-HR" sz="4400" b="1" i="0" u="none" strike="noStrike" cap="none" normalizeH="0" baseline="0" dirty="0" smtClean="0" bmk="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S Mincho" pitchFamily="49" charset="-128"/>
                <a:cs typeface="Arial" pitchFamily="34" charset="0"/>
              </a:rPr>
              <a:t>he three houses</a:t>
            </a:r>
            <a:endParaRPr kumimoji="0" lang="hr-HR" sz="4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kstvak 1"/>
          <p:cNvSpPr txBox="1">
            <a:spLocks noChangeArrowheads="1"/>
          </p:cNvSpPr>
          <p:nvPr/>
        </p:nvSpPr>
        <p:spPr bwMode="auto">
          <a:xfrm>
            <a:off x="755650" y="260350"/>
            <a:ext cx="7172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</a:rPr>
              <a:t>Representation systems test</a:t>
            </a:r>
            <a:endParaRPr lang="nl-NL" sz="4000" b="1">
              <a:solidFill>
                <a:srgbClr val="0033CC"/>
              </a:solidFill>
            </a:endParaRPr>
          </a:p>
        </p:txBody>
      </p:sp>
      <p:sp>
        <p:nvSpPr>
          <p:cNvPr id="9219" name="Tekstvak 2"/>
          <p:cNvSpPr txBox="1">
            <a:spLocks noChangeArrowheads="1"/>
          </p:cNvSpPr>
          <p:nvPr/>
        </p:nvSpPr>
        <p:spPr bwMode="auto">
          <a:xfrm>
            <a:off x="971550" y="1052513"/>
            <a:ext cx="6002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</a:rPr>
              <a:t>4 most close to your own description</a:t>
            </a:r>
            <a:endParaRPr lang="nl-NL" sz="2800" dirty="0">
              <a:solidFill>
                <a:srgbClr val="0033CC"/>
              </a:solidFill>
            </a:endParaRPr>
          </a:p>
        </p:txBody>
      </p:sp>
      <p:sp>
        <p:nvSpPr>
          <p:cNvPr id="9220" name="Tekstvak 3"/>
          <p:cNvSpPr txBox="1">
            <a:spLocks noChangeArrowheads="1"/>
          </p:cNvSpPr>
          <p:nvPr/>
        </p:nvSpPr>
        <p:spPr bwMode="auto">
          <a:xfrm>
            <a:off x="971550" y="1608138"/>
            <a:ext cx="57419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</a:rPr>
              <a:t>3 next best to your own description</a:t>
            </a:r>
            <a:endParaRPr lang="nl-NL" sz="2800">
              <a:solidFill>
                <a:srgbClr val="0033CC"/>
              </a:solidFill>
            </a:endParaRPr>
          </a:p>
        </p:txBody>
      </p:sp>
      <p:sp>
        <p:nvSpPr>
          <p:cNvPr id="9221" name="Tekstvak 4"/>
          <p:cNvSpPr txBox="1">
            <a:spLocks noChangeArrowheads="1"/>
          </p:cNvSpPr>
          <p:nvPr/>
        </p:nvSpPr>
        <p:spPr bwMode="auto">
          <a:xfrm>
            <a:off x="971550" y="2255838"/>
            <a:ext cx="5741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</a:rPr>
              <a:t>2 next best to your own description</a:t>
            </a:r>
            <a:endParaRPr lang="nl-NL" sz="2800">
              <a:solidFill>
                <a:srgbClr val="0033CC"/>
              </a:solidFill>
            </a:endParaRPr>
          </a:p>
        </p:txBody>
      </p:sp>
      <p:sp>
        <p:nvSpPr>
          <p:cNvPr id="9222" name="Tekstvak 5"/>
          <p:cNvSpPr txBox="1">
            <a:spLocks noChangeArrowheads="1"/>
          </p:cNvSpPr>
          <p:nvPr/>
        </p:nvSpPr>
        <p:spPr bwMode="auto">
          <a:xfrm>
            <a:off x="971550" y="2903538"/>
            <a:ext cx="4743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</a:rPr>
              <a:t>1 the least suited description</a:t>
            </a:r>
            <a:endParaRPr lang="nl-NL" sz="2800">
              <a:solidFill>
                <a:srgbClr val="0033CC"/>
              </a:solidFill>
            </a:endParaRPr>
          </a:p>
        </p:txBody>
      </p:sp>
      <p:sp>
        <p:nvSpPr>
          <p:cNvPr id="9223" name="Tekstvak 6"/>
          <p:cNvSpPr txBox="1">
            <a:spLocks noChangeArrowheads="1"/>
          </p:cNvSpPr>
          <p:nvPr/>
        </p:nvSpPr>
        <p:spPr bwMode="auto">
          <a:xfrm>
            <a:off x="539750" y="3644900"/>
            <a:ext cx="81089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Example:</a:t>
            </a:r>
          </a:p>
          <a:p>
            <a:r>
              <a:rPr lang="en-US" sz="3200" dirty="0">
                <a:solidFill>
                  <a:srgbClr val="0033CC"/>
                </a:solidFill>
              </a:rPr>
              <a:t>1.  </a:t>
            </a:r>
            <a:r>
              <a:rPr lang="en-US" sz="3200" b="1" dirty="0">
                <a:solidFill>
                  <a:srgbClr val="0033CC"/>
                </a:solidFill>
              </a:rPr>
              <a:t> I take important decisions based on:</a:t>
            </a:r>
          </a:p>
          <a:p>
            <a:r>
              <a:rPr lang="en-US" sz="3200" dirty="0">
                <a:solidFill>
                  <a:srgbClr val="0033CC"/>
                </a:solidFill>
              </a:rPr>
              <a:t>….. my intuitive feelings</a:t>
            </a:r>
          </a:p>
          <a:p>
            <a:r>
              <a:rPr lang="en-US" sz="3200" dirty="0">
                <a:solidFill>
                  <a:srgbClr val="0033CC"/>
                </a:solidFill>
              </a:rPr>
              <a:t>….. what sounds best for me</a:t>
            </a:r>
          </a:p>
          <a:p>
            <a:r>
              <a:rPr lang="en-US" sz="3200" dirty="0">
                <a:solidFill>
                  <a:srgbClr val="0033CC"/>
                </a:solidFill>
              </a:rPr>
              <a:t>….. what looks the best for me</a:t>
            </a:r>
          </a:p>
          <a:p>
            <a:r>
              <a:rPr lang="en-US" sz="3200" dirty="0">
                <a:solidFill>
                  <a:srgbClr val="0033CC"/>
                </a:solidFill>
              </a:rPr>
              <a:t>….. exact research and study of the subject</a:t>
            </a:r>
            <a:endParaRPr lang="nl-NL" sz="3200" dirty="0">
              <a:solidFill>
                <a:srgbClr val="0033CC"/>
              </a:solidFill>
            </a:endParaRPr>
          </a:p>
        </p:txBody>
      </p:sp>
      <p:sp>
        <p:nvSpPr>
          <p:cNvPr id="9224" name="Tekstvak 7"/>
          <p:cNvSpPr txBox="1">
            <a:spLocks noChangeArrowheads="1"/>
          </p:cNvSpPr>
          <p:nvPr/>
        </p:nvSpPr>
        <p:spPr bwMode="auto">
          <a:xfrm>
            <a:off x="755650" y="5589588"/>
            <a:ext cx="323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1</a:t>
            </a:r>
            <a:endParaRPr lang="nl-NL" sz="3200" b="1">
              <a:solidFill>
                <a:srgbClr val="FF0000"/>
              </a:solidFill>
            </a:endParaRPr>
          </a:p>
        </p:txBody>
      </p:sp>
      <p:sp>
        <p:nvSpPr>
          <p:cNvPr id="9225" name="Tekstvak 8"/>
          <p:cNvSpPr txBox="1">
            <a:spLocks noChangeArrowheads="1"/>
          </p:cNvSpPr>
          <p:nvPr/>
        </p:nvSpPr>
        <p:spPr bwMode="auto">
          <a:xfrm>
            <a:off x="755650" y="4581525"/>
            <a:ext cx="323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9226" name="Tekstvak 9"/>
          <p:cNvSpPr txBox="1">
            <a:spLocks noChangeArrowheads="1"/>
          </p:cNvSpPr>
          <p:nvPr/>
        </p:nvSpPr>
        <p:spPr bwMode="auto">
          <a:xfrm>
            <a:off x="755650" y="5084763"/>
            <a:ext cx="3238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3</a:t>
            </a:r>
            <a:endParaRPr lang="nl-NL" sz="3200" b="1">
              <a:solidFill>
                <a:srgbClr val="FF0000"/>
              </a:solidFill>
            </a:endParaRPr>
          </a:p>
        </p:txBody>
      </p:sp>
      <p:sp>
        <p:nvSpPr>
          <p:cNvPr id="9227" name="Tekstvak 10"/>
          <p:cNvSpPr txBox="1">
            <a:spLocks noChangeArrowheads="1"/>
          </p:cNvSpPr>
          <p:nvPr/>
        </p:nvSpPr>
        <p:spPr bwMode="auto">
          <a:xfrm>
            <a:off x="720725" y="6046788"/>
            <a:ext cx="322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4</a:t>
            </a:r>
            <a:endParaRPr lang="nl-NL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0" grpId="0" build="p"/>
      <p:bldP spid="9221" grpId="0" build="p"/>
      <p:bldP spid="9222" grpId="0" build="p"/>
      <p:bldP spid="9223" grpId="0" build="p"/>
      <p:bldP spid="9224" grpId="0"/>
      <p:bldP spid="9225" grpId="0"/>
      <p:bldP spid="9226" grpId="0"/>
      <p:bldP spid="92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985730" y="70466"/>
            <a:ext cx="71725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5400" b="1" dirty="0">
                <a:solidFill>
                  <a:srgbClr val="0000FF"/>
                </a:solidFill>
                <a:cs typeface="Times New Roman" pitchFamily="18" charset="0"/>
              </a:rPr>
              <a:t>Representation systems </a:t>
            </a:r>
            <a:endParaRPr lang="en-GB" sz="4400" dirty="0">
              <a:solidFill>
                <a:srgbClr val="0000FF"/>
              </a:solidFill>
            </a:endParaRPr>
          </a:p>
        </p:txBody>
      </p:sp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107504" y="4292600"/>
          <a:ext cx="1231305" cy="1950720"/>
        </p:xfrm>
        <a:graphic>
          <a:graphicData uri="http://schemas.openxmlformats.org/drawingml/2006/table">
            <a:tbl>
              <a:tblPr/>
              <a:tblGrid>
                <a:gridCol w="1231305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Visual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look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picture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bright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outlook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focus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vision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perspective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215900" algn="l"/>
              </a:tabLst>
            </a:pPr>
            <a:endParaRPr lang="nl-NL"/>
          </a:p>
        </p:txBody>
      </p:sp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1391816" y="1139944"/>
          <a:ext cx="318018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primary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V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Visual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At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Auditive tonal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K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Kinesthetic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O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Olfactory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Gustative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Secondary  Ad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45E5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Auditive digital</a:t>
                      </a:r>
                      <a:endParaRPr lang="nl-NL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45E5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4536504" y="1124744"/>
          <a:ext cx="161967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672"/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Seeing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Hearing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Feeling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Smelling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Tasting</a:t>
                      </a:r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Thinking</a:t>
                      </a:r>
                    </a:p>
                    <a:p>
                      <a:endParaRPr lang="nl-NL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45E5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1519570" y="4292600"/>
          <a:ext cx="1580284" cy="1950720"/>
        </p:xfrm>
        <a:graphic>
          <a:graphicData uri="http://schemas.openxmlformats.org/drawingml/2006/table">
            <a:tbl>
              <a:tblPr/>
              <a:tblGrid>
                <a:gridCol w="1580284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 err="1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Auditive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-tonal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say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accent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question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click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rhythm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language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speech </a:t>
                      </a:r>
                      <a:endParaRPr lang="nl-NL" sz="1600" kern="1200" dirty="0">
                        <a:solidFill>
                          <a:srgbClr val="000000"/>
                        </a:solidFill>
                        <a:latin typeface="Arial"/>
                        <a:ea typeface="MS Mincho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/>
        </p:nvGraphicFramePr>
        <p:xfrm>
          <a:off x="3229404" y="4292600"/>
          <a:ext cx="1385672" cy="1950720"/>
        </p:xfrm>
        <a:graphic>
          <a:graphicData uri="http://schemas.openxmlformats.org/drawingml/2006/table">
            <a:tbl>
              <a:tblPr/>
              <a:tblGrid>
                <a:gridCol w="1385672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Kinaesthetic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touch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move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pressure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handle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loose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insensitive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rough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el 9"/>
          <p:cNvGraphicFramePr>
            <a:graphicFrameLocks noGrp="1"/>
          </p:cNvGraphicFramePr>
          <p:nvPr/>
        </p:nvGraphicFramePr>
        <p:xfrm>
          <a:off x="4744626" y="4292600"/>
          <a:ext cx="1152128" cy="1950720"/>
        </p:xfrm>
        <a:graphic>
          <a:graphicData uri="http://schemas.openxmlformats.org/drawingml/2006/table">
            <a:tbl>
              <a:tblPr/>
              <a:tblGrid>
                <a:gridCol w="1152128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Olfactory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scent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stink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whiff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reek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fishy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air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nostril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6026304" y="4292600"/>
          <a:ext cx="1300036" cy="1950720"/>
        </p:xfrm>
        <a:graphic>
          <a:graphicData uri="http://schemas.openxmlformats.org/drawingml/2006/table">
            <a:tbl>
              <a:tblPr/>
              <a:tblGrid>
                <a:gridCol w="1300036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Gustatory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flavour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sweet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appetite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sour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feed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juicy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spicy 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 11"/>
          <p:cNvGraphicFramePr>
            <a:graphicFrameLocks noGrp="1"/>
          </p:cNvGraphicFramePr>
          <p:nvPr/>
        </p:nvGraphicFramePr>
        <p:xfrm>
          <a:off x="7455890" y="4077072"/>
          <a:ext cx="1580284" cy="2194560"/>
        </p:xfrm>
        <a:graphic>
          <a:graphicData uri="http://schemas.openxmlformats.org/drawingml/2006/table">
            <a:tbl>
              <a:tblPr/>
              <a:tblGrid>
                <a:gridCol w="1580284"/>
              </a:tblGrid>
              <a:tr h="2114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Auditive-digital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insight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conscious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analyse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thought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understand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know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/>
                          <a:ea typeface="MS Mincho"/>
                          <a:cs typeface="Arial"/>
                        </a:rPr>
                        <a:t>decide</a:t>
                      </a:r>
                      <a:endParaRPr lang="nl-NL" sz="1600" dirty="0"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3" name="Tekstvak 12"/>
          <p:cNvSpPr txBox="1"/>
          <p:nvPr/>
        </p:nvSpPr>
        <p:spPr>
          <a:xfrm>
            <a:off x="827584" y="1471424"/>
            <a:ext cx="648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K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G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sec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39552" y="98048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5900" algn="l"/>
                <a:tab pos="1260475" algn="l"/>
              </a:tabLst>
            </a:pPr>
            <a:r>
              <a:rPr lang="en-GB" sz="2400" b="1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Practice Predicates 2</a:t>
            </a:r>
            <a:endParaRPr lang="nl-NL" sz="105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1260475" algn="l"/>
              </a:tabLst>
            </a:pPr>
            <a:r>
              <a:rPr lang="en-GB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Indicate with V = visual, At = </a:t>
            </a:r>
            <a:r>
              <a:rPr lang="en-GB" dirty="0" err="1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Auditive</a:t>
            </a:r>
            <a:r>
              <a:rPr lang="en-GB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 tonal, K = </a:t>
            </a:r>
            <a:r>
              <a:rPr lang="en-GB" dirty="0" err="1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Kinesthetic</a:t>
            </a:r>
            <a:r>
              <a:rPr lang="en-GB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, Ad = </a:t>
            </a:r>
            <a:r>
              <a:rPr lang="en-GB" dirty="0" err="1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Auditive</a:t>
            </a:r>
            <a:r>
              <a:rPr lang="en-GB" dirty="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 digital</a:t>
            </a:r>
            <a:endParaRPr lang="nl-NL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67544" y="13407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I see your point</a:t>
            </a:r>
            <a:endParaRPr lang="en-US" dirty="0"/>
          </a:p>
        </p:txBody>
      </p:sp>
      <p:sp>
        <p:nvSpPr>
          <p:cNvPr id="6" name="Tekstvak 5"/>
          <p:cNvSpPr txBox="1"/>
          <p:nvPr/>
        </p:nvSpPr>
        <p:spPr>
          <a:xfrm>
            <a:off x="467544" y="16915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I want you to get a grasp on this</a:t>
            </a:r>
            <a:endParaRPr lang="en-US" dirty="0"/>
          </a:p>
        </p:txBody>
      </p:sp>
      <p:sp>
        <p:nvSpPr>
          <p:cNvPr id="7" name="Tekstvak 6"/>
          <p:cNvSpPr txBox="1"/>
          <p:nvPr/>
        </p:nvSpPr>
        <p:spPr>
          <a:xfrm>
            <a:off x="467544" y="20515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It appears rather clear to me</a:t>
            </a:r>
            <a:endParaRPr lang="en-US" dirty="0"/>
          </a:p>
        </p:txBody>
      </p:sp>
      <p:sp>
        <p:nvSpPr>
          <p:cNvPr id="8" name="Tekstvak 7"/>
          <p:cNvSpPr txBox="1"/>
          <p:nvPr/>
        </p:nvSpPr>
        <p:spPr>
          <a:xfrm>
            <a:off x="467544" y="23488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I ask myself</a:t>
            </a:r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467544" y="269962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I saw a twinkling in your eyes</a:t>
            </a:r>
            <a:endParaRPr 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467544" y="30596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Are you able to get a handle on this?</a:t>
            </a:r>
            <a:endParaRPr lang="en-US" dirty="0"/>
          </a:p>
        </p:txBody>
      </p:sp>
      <p:sp>
        <p:nvSpPr>
          <p:cNvPr id="11" name="Tekstvak 10"/>
          <p:cNvSpPr txBox="1"/>
          <p:nvPr/>
        </p:nvSpPr>
        <p:spPr>
          <a:xfrm>
            <a:off x="467544" y="342900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I understand you</a:t>
            </a:r>
            <a:endParaRPr lang="en-US" dirty="0"/>
          </a:p>
        </p:txBody>
      </p:sp>
      <p:sp>
        <p:nvSpPr>
          <p:cNvPr id="12" name="Tekstvak 11"/>
          <p:cNvSpPr txBox="1"/>
          <p:nvPr/>
        </p:nvSpPr>
        <p:spPr>
          <a:xfrm>
            <a:off x="467544" y="37797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That doesn’t </a:t>
            </a:r>
            <a:r>
              <a:rPr lang="en-US" dirty="0" err="1" smtClean="0"/>
              <a:t>realy</a:t>
            </a:r>
            <a:r>
              <a:rPr lang="en-US" dirty="0" smtClean="0"/>
              <a:t> ring a bell</a:t>
            </a:r>
            <a:endParaRPr lang="en-US" dirty="0"/>
          </a:p>
        </p:txBody>
      </p:sp>
      <p:sp>
        <p:nvSpPr>
          <p:cNvPr id="13" name="Tekstvak 12"/>
          <p:cNvSpPr txBox="1"/>
          <p:nvPr/>
        </p:nvSpPr>
        <p:spPr>
          <a:xfrm>
            <a:off x="467544" y="41397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 I want you to take a look at it</a:t>
            </a:r>
            <a:endParaRPr lang="en-US" dirty="0"/>
          </a:p>
        </p:txBody>
      </p:sp>
      <p:sp>
        <p:nvSpPr>
          <p:cNvPr id="14" name="Tekstvak 13"/>
          <p:cNvSpPr txBox="1"/>
          <p:nvPr/>
        </p:nvSpPr>
        <p:spPr>
          <a:xfrm>
            <a:off x="395536" y="44371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What you are doing doesn’t feel right to me </a:t>
            </a:r>
            <a:endParaRPr lang="en-US" dirty="0"/>
          </a:p>
        </p:txBody>
      </p:sp>
      <p:sp>
        <p:nvSpPr>
          <p:cNvPr id="15" name="Tekstvak 14"/>
          <p:cNvSpPr txBox="1"/>
          <p:nvPr/>
        </p:nvSpPr>
        <p:spPr>
          <a:xfrm>
            <a:off x="395536" y="478786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 I hear what you are saying</a:t>
            </a:r>
            <a:endParaRPr lang="en-US" dirty="0"/>
          </a:p>
        </p:txBody>
      </p:sp>
      <p:sp>
        <p:nvSpPr>
          <p:cNvPr id="16" name="Tekstvak 15"/>
          <p:cNvSpPr txBox="1"/>
          <p:nvPr/>
        </p:nvSpPr>
        <p:spPr>
          <a:xfrm>
            <a:off x="395536" y="514790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Life feels warm and wonderful</a:t>
            </a:r>
            <a:endParaRPr lang="en-US" dirty="0"/>
          </a:p>
        </p:txBody>
      </p:sp>
      <p:sp>
        <p:nvSpPr>
          <p:cNvPr id="17" name="Tekstvak 16"/>
          <p:cNvSpPr txBox="1"/>
          <p:nvPr/>
        </p:nvSpPr>
        <p:spPr>
          <a:xfrm>
            <a:off x="395536" y="544522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 I think you will understand me</a:t>
            </a:r>
            <a:endParaRPr lang="en-US" dirty="0"/>
          </a:p>
        </p:txBody>
      </p:sp>
      <p:sp>
        <p:nvSpPr>
          <p:cNvPr id="18" name="Tekstvak 17"/>
          <p:cNvSpPr txBox="1"/>
          <p:nvPr/>
        </p:nvSpPr>
        <p:spPr>
          <a:xfrm>
            <a:off x="395536" y="57959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 Am I painting a clear picture?</a:t>
            </a:r>
            <a:endParaRPr lang="en-US" dirty="0"/>
          </a:p>
        </p:txBody>
      </p:sp>
      <p:sp>
        <p:nvSpPr>
          <p:cNvPr id="19" name="Tekstvak 18"/>
          <p:cNvSpPr txBox="1"/>
          <p:nvPr/>
        </p:nvSpPr>
        <p:spPr>
          <a:xfrm>
            <a:off x="395536" y="61560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That information is solid as a rock</a:t>
            </a:r>
            <a:endParaRPr lang="en-US" dirty="0"/>
          </a:p>
        </p:txBody>
      </p:sp>
      <p:sp>
        <p:nvSpPr>
          <p:cNvPr id="20" name="Tekstvak 19"/>
          <p:cNvSpPr txBox="1"/>
          <p:nvPr/>
        </p:nvSpPr>
        <p:spPr>
          <a:xfrm>
            <a:off x="5004048" y="13407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1" name="Tekstvak 20"/>
          <p:cNvSpPr txBox="1"/>
          <p:nvPr/>
        </p:nvSpPr>
        <p:spPr>
          <a:xfrm>
            <a:off x="5004048" y="16915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2" name="Tekstvak 21"/>
          <p:cNvSpPr txBox="1"/>
          <p:nvPr/>
        </p:nvSpPr>
        <p:spPr>
          <a:xfrm>
            <a:off x="5004048" y="20515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3" name="Tekstvak 22"/>
          <p:cNvSpPr txBox="1"/>
          <p:nvPr/>
        </p:nvSpPr>
        <p:spPr>
          <a:xfrm>
            <a:off x="5004048" y="23488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24" name="Tekstvak 23"/>
          <p:cNvSpPr txBox="1"/>
          <p:nvPr/>
        </p:nvSpPr>
        <p:spPr>
          <a:xfrm>
            <a:off x="5004048" y="269962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5" name="Tekstvak 24"/>
          <p:cNvSpPr txBox="1"/>
          <p:nvPr/>
        </p:nvSpPr>
        <p:spPr>
          <a:xfrm>
            <a:off x="5004048" y="30596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6" name="Tekstvak 25"/>
          <p:cNvSpPr txBox="1"/>
          <p:nvPr/>
        </p:nvSpPr>
        <p:spPr>
          <a:xfrm>
            <a:off x="5004048" y="342900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7" name="Tekstvak 26"/>
          <p:cNvSpPr txBox="1"/>
          <p:nvPr/>
        </p:nvSpPr>
        <p:spPr>
          <a:xfrm>
            <a:off x="5004048" y="37797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28" name="Tekstvak 27"/>
          <p:cNvSpPr txBox="1"/>
          <p:nvPr/>
        </p:nvSpPr>
        <p:spPr>
          <a:xfrm>
            <a:off x="5004048" y="41397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9" name="Tekstvak 28"/>
          <p:cNvSpPr txBox="1"/>
          <p:nvPr/>
        </p:nvSpPr>
        <p:spPr>
          <a:xfrm>
            <a:off x="5004048" y="44371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 </a:t>
            </a:r>
            <a:endParaRPr lang="en-US" dirty="0"/>
          </a:p>
        </p:txBody>
      </p:sp>
      <p:sp>
        <p:nvSpPr>
          <p:cNvPr id="30" name="Tekstvak 29"/>
          <p:cNvSpPr txBox="1"/>
          <p:nvPr/>
        </p:nvSpPr>
        <p:spPr>
          <a:xfrm>
            <a:off x="4932040" y="47971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31" name="Tekstvak 30"/>
          <p:cNvSpPr txBox="1"/>
          <p:nvPr/>
        </p:nvSpPr>
        <p:spPr>
          <a:xfrm>
            <a:off x="4932040" y="514790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32" name="Tekstvak 31"/>
          <p:cNvSpPr txBox="1"/>
          <p:nvPr/>
        </p:nvSpPr>
        <p:spPr>
          <a:xfrm>
            <a:off x="4932040" y="544522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33" name="Tekstvak 32"/>
          <p:cNvSpPr txBox="1"/>
          <p:nvPr/>
        </p:nvSpPr>
        <p:spPr>
          <a:xfrm>
            <a:off x="4932040" y="57959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4" name="Tekstvak 33"/>
          <p:cNvSpPr txBox="1"/>
          <p:nvPr/>
        </p:nvSpPr>
        <p:spPr>
          <a:xfrm>
            <a:off x="4932040" y="61560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Afbeelding 21" descr="Eye"/>
          <p:cNvPicPr>
            <a:picLocks noChangeAspect="1" noChangeArrowheads="1"/>
          </p:cNvPicPr>
          <p:nvPr/>
        </p:nvPicPr>
        <p:blipFill>
          <a:blip r:embed="rId3" cstate="print"/>
          <a:srcRect b="5011"/>
          <a:stretch>
            <a:fillRect/>
          </a:stretch>
        </p:blipFill>
        <p:spPr bwMode="auto">
          <a:xfrm>
            <a:off x="878805" y="655638"/>
            <a:ext cx="1604963" cy="1131887"/>
          </a:xfrm>
          <a:prstGeom prst="rect">
            <a:avLst/>
          </a:prstGeom>
          <a:noFill/>
        </p:spPr>
      </p:pic>
      <p:pic>
        <p:nvPicPr>
          <p:cNvPr id="73731" name="Afbeelding 46" descr="Ear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389806" y="1895028"/>
            <a:ext cx="1085850" cy="1677988"/>
          </a:xfrm>
          <a:prstGeom prst="rect">
            <a:avLst/>
          </a:prstGeom>
          <a:noFill/>
        </p:spPr>
      </p:pic>
      <p:pic>
        <p:nvPicPr>
          <p:cNvPr id="73730" name="Afbeelding 47" descr="kinesthetis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2085" y="3278162"/>
            <a:ext cx="1209675" cy="1951038"/>
          </a:xfrm>
          <a:prstGeom prst="rect">
            <a:avLst/>
          </a:prstGeom>
          <a:noFill/>
        </p:spPr>
      </p:pic>
      <p:pic>
        <p:nvPicPr>
          <p:cNvPr id="73729" name="Afbeelding 48" descr="Brainx3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4984576"/>
            <a:ext cx="1558925" cy="1828800"/>
          </a:xfrm>
          <a:prstGeom prst="rect">
            <a:avLst/>
          </a:prstGeom>
          <a:noFill/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843808" y="102984"/>
            <a:ext cx="4552849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200" b="1" i="0" u="none" strike="noStrike" cap="none" normalizeH="0" baseline="0" dirty="0" smtClean="0" bmk="_Toc290539699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Representation system typology</a:t>
            </a:r>
            <a:endParaRPr lang="nl-NL" sz="2000" b="1" i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2627783" y="735214"/>
            <a:ext cx="60486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V: Visual</a:t>
            </a:r>
            <a:endParaRPr kumimoji="0" lang="en-GB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with their eyes upward. They breath from the top of their lungs, often sitting forward in their seats.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2627784" y="1776879"/>
            <a:ext cx="6372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GB" sz="2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At: </a:t>
            </a:r>
            <a:r>
              <a:rPr lang="en-GB" sz="2000" b="1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Auditive</a:t>
            </a:r>
            <a:endParaRPr lang="nl-NL" sz="2000" b="1" i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GB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They breath from the middle of the chest. they are talking to themselves . </a:t>
            </a:r>
            <a:endParaRPr lang="nl-NL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GB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They love music and talking on the phone. They remember by using steps, procedures and sequences. </a:t>
            </a:r>
            <a:endParaRPr lang="nl-NL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2592288" y="3494038"/>
            <a:ext cx="644420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000" b="1" i="1" u="none" strike="noStrike" cap="none" normalizeH="0" baseline="0" dirty="0" smtClean="0" bmk="_Toc29053970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K: </a:t>
            </a:r>
            <a:r>
              <a:rPr kumimoji="0" lang="en-GB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Kinesthetic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Breathing from the bottom of their lungs. They often move slowly. They may speak slowly and with a low tune. They are standing close to people, touch the other person.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2627784" y="5438545"/>
            <a:ext cx="651621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</a:pPr>
            <a:r>
              <a:rPr lang="en-GB" sz="2000" b="1" i="1" dirty="0" smtClean="0" bmk="_Toc29053970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Ad: </a:t>
            </a:r>
            <a:r>
              <a:rPr lang="en-GB" sz="2000" b="1" i="1" dirty="0" err="1" smtClean="0" bmk="_Toc29053970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Auditive</a:t>
            </a:r>
            <a:r>
              <a:rPr lang="en-GB" sz="2000" b="1" i="1" dirty="0" smtClean="0" bmk="_Toc29053970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digital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</a:pPr>
            <a:r>
              <a:rPr lang="en-GB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They love ANALYZING the worlds around them. Thinking in themselves and  becoming conscious about something</a:t>
            </a:r>
            <a:endParaRPr lang="nl-NL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build="p"/>
      <p:bldP spid="73735" grpId="0" build="p"/>
      <p:bldP spid="73736" grpId="0" build="p"/>
      <p:bldP spid="7373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Afbeelding 7" descr="anchor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30000" contrast="50000"/>
          </a:blip>
          <a:srcRect/>
          <a:stretch>
            <a:fillRect/>
          </a:stretch>
        </p:blipFill>
        <p:spPr bwMode="auto">
          <a:xfrm>
            <a:off x="6916613" y="188640"/>
            <a:ext cx="2047875" cy="2398713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496" y="44624"/>
            <a:ext cx="6768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GB" sz="3200" b="1" i="0" u="none" strike="noStrike" cap="none" normalizeH="0" baseline="0" dirty="0" smtClean="0" bmk="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nchoring</a:t>
            </a:r>
            <a:endParaRPr kumimoji="0" lang="nl-NL" sz="1000" b="0" i="0" u="none" strike="noStrike" cap="none" normalizeH="0" baseline="0" dirty="0" smtClean="0" bmk="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49317" y="1399184"/>
            <a:ext cx="3678667" cy="43204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sz="2800" b="1" i="0" u="none" strike="noStrike" cap="none" normalizeH="0" baseline="0" dirty="0" smtClean="0"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MOTIVATION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sz="2800" b="1" i="0" u="none" strike="noStrike" cap="none" normalizeH="0" baseline="0" dirty="0" smtClean="0"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79912" y="6093296"/>
            <a:ext cx="2094491" cy="37651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sz="2800" b="1" i="0" u="none" strike="noStrike" cap="none" normalizeH="0" baseline="0" dirty="0" smtClean="0"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ENERGY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sz="2800" b="1" i="0" u="none" strike="noStrike" cap="none" normalizeH="0" baseline="0" dirty="0" smtClean="0"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9" name="Picture 2" descr="http://www4.uwm.edu/learningobjects/images/happy_individualism_trs3-m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7743" y="1052736"/>
            <a:ext cx="3324497" cy="2866728"/>
          </a:xfrm>
          <a:prstGeom prst="rect">
            <a:avLst/>
          </a:prstGeom>
          <a:noFill/>
        </p:spPr>
      </p:pic>
      <p:pic>
        <p:nvPicPr>
          <p:cNvPr id="10" name="Picture 4" descr="https://s-media-cache-ak0.pinimg.com/736x/1c/38/bd/1c38bd25861e7401483ecbf83349c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719684"/>
            <a:ext cx="3042509" cy="3013572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59832" y="4105227"/>
            <a:ext cx="3600400" cy="40389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nl-NL" sz="2800" b="1" i="0" u="none" strike="noStrike" cap="none" normalizeH="0" baseline="0" dirty="0" smtClean="0"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HUMOUR / LAUGHING 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nl-NL" sz="2800" b="1" i="0" u="none" strike="noStrike" cap="none" normalizeH="0" baseline="0" dirty="0" smtClean="0"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482" name="Picture 2" descr="http://cdn2.collective-evolution.com/assets/uploads/2014/09/hands-energ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8262" y="4653136"/>
            <a:ext cx="3245738" cy="2204864"/>
          </a:xfrm>
          <a:prstGeom prst="rect">
            <a:avLst/>
          </a:prstGeom>
          <a:noFill/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496" y="611396"/>
            <a:ext cx="6768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Anchor: Any stimulus that is associated with a specific response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7" grpId="0" uiExpand="1" build="p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384376" cy="864096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Good and </a:t>
            </a:r>
            <a:br>
              <a:rPr lang="en-US" sz="4800" b="1" dirty="0" smtClean="0">
                <a:solidFill>
                  <a:srgbClr val="0000FF"/>
                </a:solidFill>
              </a:rPr>
            </a:br>
            <a:r>
              <a:rPr lang="en-US" sz="4800" b="1" dirty="0" smtClean="0">
                <a:solidFill>
                  <a:srgbClr val="0000FF"/>
                </a:solidFill>
              </a:rPr>
              <a:t>new</a:t>
            </a:r>
            <a:endParaRPr lang="nl-NL" sz="4800" b="1" dirty="0" smtClean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3500686"/>
            <a:ext cx="8229600" cy="338469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>
                <a:solidFill>
                  <a:srgbClr val="0000FF"/>
                </a:solidFill>
              </a:rPr>
              <a:t>In two's 2 minutes each.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solidFill>
                  <a:srgbClr val="0000FF"/>
                </a:solidFill>
              </a:rPr>
              <a:t>Focus at a recent situation which had given you a good/or new feeling. In which you felt energy, happiness or joy.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solidFill>
                  <a:srgbClr val="0000FF"/>
                </a:solidFill>
              </a:rPr>
              <a:t>Share in the whole group the title of your experience and show your feelings at your face.</a:t>
            </a:r>
            <a:endParaRPr lang="nl-NL" dirty="0">
              <a:solidFill>
                <a:srgbClr val="0000FF"/>
              </a:solidFill>
            </a:endParaRPr>
          </a:p>
        </p:txBody>
      </p:sp>
      <p:pic>
        <p:nvPicPr>
          <p:cNvPr id="4" name="Picture 2" descr="http://www.smacinternationals.com/images/new.g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04248" y="936104"/>
            <a:ext cx="2592361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knowledgeoverflow.com/wp-content/uploads/2012/06/happy-smiley-4.jpg?b867bc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33753" y="2417652"/>
            <a:ext cx="1886719" cy="187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 rot="20772860">
            <a:off x="4506639" y="2666977"/>
            <a:ext cx="2177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Energy</a:t>
            </a:r>
            <a:endParaRPr lang="nl-N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hthoek 8"/>
          <p:cNvSpPr/>
          <p:nvPr/>
        </p:nvSpPr>
        <p:spPr>
          <a:xfrm rot="833493">
            <a:off x="5314392" y="958809"/>
            <a:ext cx="112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Joy</a:t>
            </a:r>
            <a:endParaRPr lang="nl-N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afbeeldingen\foto's\2016\11 Ramallah vervolg\_MG_6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4644008" cy="3151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496" y="116632"/>
            <a:ext cx="53285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en-GB" sz="2400" b="1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The short way to your resources</a:t>
            </a:r>
            <a:endParaRPr kumimoji="0" lang="en-GB" sz="4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139952" y="1052736"/>
            <a:ext cx="1656184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sz="2800" b="1" i="0" u="none" strike="noStrike" cap="none" normalizeH="0" baseline="0" dirty="0" smtClean="0"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LOVE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139953" y="2780928"/>
            <a:ext cx="1872207" cy="43204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0" algn="l"/>
              </a:tabLst>
            </a:pPr>
            <a:r>
              <a:rPr kumimoji="0" lang="nl-NL" sz="2800" b="1" i="0" u="none" strike="noStrike" cap="none" normalizeH="0" baseline="0" dirty="0" smtClean="0"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POWER</a:t>
            </a:r>
            <a:endParaRPr kumimoji="0" lang="nl-NL" sz="4000" b="0" i="0" u="none" strike="noStrike" cap="none" normalizeH="0" baseline="0" dirty="0" smtClean="0"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55576" y="5932810"/>
            <a:ext cx="3312368" cy="520526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SELFCONFIDENCE</a:t>
            </a:r>
            <a:endParaRPr lang="nl-NL" sz="2800" b="1" dirty="0" smtClean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150" name="Picture 6" descr="http://www.trueaimeducation.com/wp-content/uploads/2013/03/Values-for-Children-love.jpg"/>
          <p:cNvPicPr>
            <a:picLocks noChangeAspect="1" noChangeArrowheads="1"/>
          </p:cNvPicPr>
          <p:nvPr/>
        </p:nvPicPr>
        <p:blipFill>
          <a:blip r:embed="rId2" cstate="print"/>
          <a:srcRect t="11117" b="17413"/>
          <a:stretch>
            <a:fillRect/>
          </a:stretch>
        </p:blipFill>
        <p:spPr bwMode="auto">
          <a:xfrm>
            <a:off x="5840338" y="0"/>
            <a:ext cx="3303662" cy="2613698"/>
          </a:xfrm>
          <a:prstGeom prst="rect">
            <a:avLst/>
          </a:prstGeom>
          <a:noFill/>
        </p:spPr>
      </p:pic>
      <p:pic>
        <p:nvPicPr>
          <p:cNvPr id="6152" name="Picture 8" descr="http://eev.entrepreneursenv.netdna-cdn.com/wp-content/uploads/2015/12/shutterstock_17442115-500x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4744"/>
            <a:ext cx="4139952" cy="2732368"/>
          </a:xfrm>
          <a:prstGeom prst="rect">
            <a:avLst/>
          </a:prstGeom>
          <a:noFill/>
        </p:spPr>
      </p:pic>
      <p:pic>
        <p:nvPicPr>
          <p:cNvPr id="6156" name="Picture 12" descr="http://brightconfidentkids.com/wp-content/uploads/2011/10/bck-gro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4509120"/>
            <a:ext cx="5076056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Line 17"/>
          <p:cNvSpPr>
            <a:spLocks noChangeShapeType="1"/>
          </p:cNvSpPr>
          <p:nvPr/>
        </p:nvSpPr>
        <p:spPr bwMode="auto">
          <a:xfrm>
            <a:off x="2962637" y="1124744"/>
            <a:ext cx="1329737" cy="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0000FF"/>
              </a:solidFill>
            </a:endParaRPr>
          </a:p>
        </p:txBody>
      </p:sp>
      <p:grpSp>
        <p:nvGrpSpPr>
          <p:cNvPr id="25" name="Groep 24"/>
          <p:cNvGrpSpPr/>
          <p:nvPr/>
        </p:nvGrpSpPr>
        <p:grpSpPr>
          <a:xfrm>
            <a:off x="2941002" y="1124744"/>
            <a:ext cx="46822" cy="2952328"/>
            <a:chOff x="2941002" y="1124744"/>
            <a:chExt cx="46822" cy="2952328"/>
          </a:xfrm>
        </p:grpSpPr>
        <p:sp>
          <p:nvSpPr>
            <p:cNvPr id="79888" name="Line 16"/>
            <p:cNvSpPr>
              <a:spLocks noChangeShapeType="1"/>
            </p:cNvSpPr>
            <p:nvPr/>
          </p:nvSpPr>
          <p:spPr bwMode="auto">
            <a:xfrm flipH="1">
              <a:off x="2987824" y="2640453"/>
              <a:ext cx="0" cy="1436619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FF"/>
                </a:solidFill>
              </a:endParaRPr>
            </a:p>
          </p:txBody>
        </p:sp>
        <p:sp>
          <p:nvSpPr>
            <p:cNvPr id="79885" name="Line 13"/>
            <p:cNvSpPr>
              <a:spLocks noChangeShapeType="1"/>
            </p:cNvSpPr>
            <p:nvPr/>
          </p:nvSpPr>
          <p:spPr bwMode="auto">
            <a:xfrm flipH="1">
              <a:off x="2941002" y="1124744"/>
              <a:ext cx="46822" cy="1578370"/>
            </a:xfrm>
            <a:prstGeom prst="line">
              <a:avLst/>
            </a:prstGeom>
            <a:noFill/>
            <a:ln w="76200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FF"/>
                </a:solidFill>
              </a:endParaRPr>
            </a:p>
          </p:txBody>
        </p:sp>
      </p:grpSp>
      <p:grpSp>
        <p:nvGrpSpPr>
          <p:cNvPr id="26" name="Groep 25"/>
          <p:cNvGrpSpPr/>
          <p:nvPr/>
        </p:nvGrpSpPr>
        <p:grpSpPr>
          <a:xfrm>
            <a:off x="4193054" y="1124744"/>
            <a:ext cx="65666" cy="2941170"/>
            <a:chOff x="4193054" y="1124744"/>
            <a:chExt cx="65666" cy="2941170"/>
          </a:xfrm>
        </p:grpSpPr>
        <p:sp>
          <p:nvSpPr>
            <p:cNvPr id="79887" name="Line 15"/>
            <p:cNvSpPr>
              <a:spLocks noChangeShapeType="1"/>
            </p:cNvSpPr>
            <p:nvPr/>
          </p:nvSpPr>
          <p:spPr bwMode="auto">
            <a:xfrm>
              <a:off x="4216858" y="1780330"/>
              <a:ext cx="41862" cy="228558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FF"/>
                </a:solidFill>
              </a:endParaRPr>
            </a:p>
          </p:txBody>
        </p:sp>
        <p:sp>
          <p:nvSpPr>
            <p:cNvPr id="79884" name="Line 12"/>
            <p:cNvSpPr>
              <a:spLocks noChangeShapeType="1"/>
            </p:cNvSpPr>
            <p:nvPr/>
          </p:nvSpPr>
          <p:spPr bwMode="auto">
            <a:xfrm>
              <a:off x="4193054" y="1124744"/>
              <a:ext cx="821" cy="536739"/>
            </a:xfrm>
            <a:prstGeom prst="line">
              <a:avLst/>
            </a:prstGeom>
            <a:noFill/>
            <a:ln w="76200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FF"/>
                </a:solidFill>
              </a:endParaRPr>
            </a:p>
          </p:txBody>
        </p:sp>
      </p:grp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1758487" y="764704"/>
            <a:ext cx="1204151" cy="329339"/>
          </a:xfrm>
          <a:prstGeom prst="rect">
            <a:avLst/>
          </a:prstGeom>
          <a:solidFill>
            <a:srgbClr val="FFFF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nl-NL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start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4292374" y="836712"/>
            <a:ext cx="870075" cy="373872"/>
          </a:xfrm>
          <a:prstGeom prst="rect">
            <a:avLst/>
          </a:prstGeom>
          <a:solidFill>
            <a:srgbClr val="FFFF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end</a:t>
            </a:r>
            <a:endParaRPr kumimoji="0" lang="nl-NL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139952" y="1"/>
            <a:ext cx="4896792" cy="589042"/>
          </a:xfrm>
          <a:prstGeom prst="rect">
            <a:avLst/>
          </a:prstGeom>
          <a:solidFill>
            <a:srgbClr val="FFFF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nl-NL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4 steps to </a:t>
            </a:r>
            <a:r>
              <a:rPr kumimoji="0" lang="nl-NL" sz="3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Anchoring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ep 26"/>
          <p:cNvGrpSpPr/>
          <p:nvPr/>
        </p:nvGrpSpPr>
        <p:grpSpPr>
          <a:xfrm>
            <a:off x="100420" y="890673"/>
            <a:ext cx="8864068" cy="3258407"/>
            <a:chOff x="100420" y="890673"/>
            <a:chExt cx="8864068" cy="3258407"/>
          </a:xfrm>
        </p:grpSpPr>
        <p:sp>
          <p:nvSpPr>
            <p:cNvPr id="79883" name="Text Box 11"/>
            <p:cNvSpPr txBox="1">
              <a:spLocks noChangeArrowheads="1"/>
            </p:cNvSpPr>
            <p:nvPr/>
          </p:nvSpPr>
          <p:spPr bwMode="auto">
            <a:xfrm>
              <a:off x="100420" y="1472606"/>
              <a:ext cx="295116" cy="17403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15900" algn="l"/>
                </a:tabLst>
              </a:pPr>
              <a:r>
                <a:rPr kumimoji="0" lang="nl-NL" sz="2400" b="1" i="0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mic Sans MS" pitchFamily="66" charset="0"/>
                  <a:ea typeface="MS Mincho" pitchFamily="49" charset="-128"/>
                  <a:cs typeface="Tahoma" pitchFamily="34" charset="0"/>
                </a:rPr>
                <a:t>intensity</a:t>
              </a:r>
              <a:endParaRPr kumimoji="0" lang="nl-NL" sz="3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878" name="Text Box 6"/>
            <p:cNvSpPr txBox="1">
              <a:spLocks noChangeArrowheads="1"/>
            </p:cNvSpPr>
            <p:nvPr/>
          </p:nvSpPr>
          <p:spPr bwMode="auto">
            <a:xfrm>
              <a:off x="7690567" y="3789040"/>
              <a:ext cx="1273921" cy="3600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15900" algn="l"/>
                </a:tabLst>
              </a:pPr>
              <a:r>
                <a:rPr kumimoji="0" lang="nl-NL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mic Sans MS" pitchFamily="66" charset="0"/>
                  <a:ea typeface="MS Mincho" pitchFamily="49" charset="-128"/>
                  <a:cs typeface="Tahoma" pitchFamily="34" charset="0"/>
                </a:rPr>
                <a:t>time</a:t>
              </a:r>
              <a:endParaRPr kumimoji="0" lang="nl-NL" sz="3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877" name="Text Box 5"/>
            <p:cNvSpPr txBox="1">
              <a:spLocks noChangeArrowheads="1"/>
            </p:cNvSpPr>
            <p:nvPr/>
          </p:nvSpPr>
          <p:spPr bwMode="auto">
            <a:xfrm>
              <a:off x="5827317" y="2345504"/>
              <a:ext cx="1329737" cy="5074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15900" algn="l"/>
                </a:tabLst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mic Sans MS" pitchFamily="66" charset="0"/>
                  <a:ea typeface="MS Mincho" pitchFamily="49" charset="-128"/>
                  <a:cs typeface="Tahoma" pitchFamily="34" charset="0"/>
                </a:rPr>
                <a:t>feelings</a:t>
              </a: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876" name="Line 4"/>
            <p:cNvSpPr>
              <a:spLocks noChangeShapeType="1"/>
            </p:cNvSpPr>
            <p:nvPr/>
          </p:nvSpPr>
          <p:spPr bwMode="auto">
            <a:xfrm>
              <a:off x="391813" y="4090796"/>
              <a:ext cx="7401381" cy="294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FF"/>
                </a:solidFill>
              </a:endParaRPr>
            </a:p>
          </p:txBody>
        </p:sp>
        <p:sp>
          <p:nvSpPr>
            <p:cNvPr id="79875" name="Line 3"/>
            <p:cNvSpPr>
              <a:spLocks noChangeShapeType="1"/>
            </p:cNvSpPr>
            <p:nvPr/>
          </p:nvSpPr>
          <p:spPr bwMode="auto">
            <a:xfrm>
              <a:off x="450912" y="890673"/>
              <a:ext cx="0" cy="320012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srgbClr val="0000FF"/>
                </a:solidFill>
              </a:endParaRPr>
            </a:p>
          </p:txBody>
        </p:sp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23528" y="4401399"/>
            <a:ext cx="8820472" cy="223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-73025" algn="l"/>
                <a:tab pos="215900" algn="l"/>
              </a:tabLs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Remember an experience with one valuable resource as: Motivation; humour / laughing; energy; love; power; self confidence.</a:t>
            </a:r>
            <a:endParaRPr kumimoji="0" lang="nl-NL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-73025" algn="l"/>
                <a:tab pos="215900" algn="l"/>
              </a:tabLs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Step in the circle of excellence when the feeling is getting stronger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-73025" algn="l"/>
                <a:tab pos="215900" algn="l"/>
              </a:tabLst>
            </a:pPr>
            <a:r>
              <a:rPr lang="en-GB" sz="2000" b="1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  <a:cs typeface="Times New Roman" pitchFamily="18" charset="0"/>
              </a:rPr>
              <a:t>Step out 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at the highest point (see graphic below). </a:t>
            </a:r>
            <a:endParaRPr kumimoji="0" lang="nl-NL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73025" algn="l"/>
                <a:tab pos="215900" algn="l"/>
              </a:tabLs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Break state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73025" algn="l"/>
                <a:tab pos="215900" algn="l"/>
              </a:tabLs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3	Repeat with the same or different resources with different memories.</a:t>
            </a:r>
            <a:endParaRPr kumimoji="0" lang="nl-NL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73025" algn="l"/>
                <a:tab pos="215900" algn="l"/>
              </a:tabLs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4	Set the anchor in action to perform the test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.</a:t>
            </a:r>
            <a:endParaRPr kumimoji="0" lang="en-GB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Afbeelding 21" descr="anchoring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628800"/>
            <a:ext cx="3712096" cy="2474731"/>
          </a:xfrm>
          <a:prstGeom prst="rect">
            <a:avLst/>
          </a:prstGeom>
        </p:spPr>
      </p:pic>
      <p:pic>
        <p:nvPicPr>
          <p:cNvPr id="23" name="Afbeelding 22" descr="anchoring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1628800"/>
            <a:ext cx="3772950" cy="2474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9" grpId="1" animBg="1"/>
      <p:bldP spid="79882" grpId="0" animBg="1"/>
      <p:bldP spid="79881" grpId="0" animBg="1"/>
      <p:bldP spid="2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83568" y="2780928"/>
            <a:ext cx="8064896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b="1" dirty="0" smtClean="0">
                <a:solidFill>
                  <a:srgbClr val="0000FF"/>
                </a:solidFill>
              </a:rPr>
              <a:t>Hierarchy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b="1" dirty="0" smtClean="0">
                <a:solidFill>
                  <a:srgbClr val="0000FF"/>
                </a:solidFill>
              </a:rPr>
              <a:t>Meta-Model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b="1" dirty="0" smtClean="0">
                <a:solidFill>
                  <a:srgbClr val="0000FF"/>
                </a:solidFill>
              </a:rPr>
              <a:t>Milton-Model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b="1" dirty="0" smtClean="0">
                <a:solidFill>
                  <a:srgbClr val="0000FF"/>
                </a:solidFill>
              </a:rPr>
              <a:t>Non-violent communication</a:t>
            </a:r>
            <a:endParaRPr lang="nl-NL" sz="4400" b="1" dirty="0">
              <a:solidFill>
                <a:srgbClr val="0000FF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55576" y="44624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sz="5400" b="1" dirty="0" smtClean="0">
                <a:solidFill>
                  <a:srgbClr val="FF0000"/>
                </a:solidFill>
              </a:rPr>
              <a:t>Language</a:t>
            </a:r>
            <a:endParaRPr lang="nl-NL" sz="4800" b="1" dirty="0">
              <a:solidFill>
                <a:srgbClr val="0000FF"/>
              </a:solidFill>
            </a:endParaRPr>
          </a:p>
        </p:txBody>
      </p:sp>
      <p:pic>
        <p:nvPicPr>
          <p:cNvPr id="17410" name="Picture 2" descr="http://www.brainfacts.org/~/media/Brainfacts/Article%20Multimedia/Sensing%20Thinking%20and%20Behaving/Language/Roundup%20Language.ashx?h=367&amp;w=650"/>
          <p:cNvPicPr>
            <a:picLocks noChangeAspect="1" noChangeArrowheads="1"/>
          </p:cNvPicPr>
          <p:nvPr/>
        </p:nvPicPr>
        <p:blipFill>
          <a:blip r:embed="rId2" cstate="print"/>
          <a:srcRect t="21876" b="10147"/>
          <a:stretch>
            <a:fillRect/>
          </a:stretch>
        </p:blipFill>
        <p:spPr bwMode="auto">
          <a:xfrm>
            <a:off x="467544" y="980728"/>
            <a:ext cx="8424936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61555"/>
            <a:ext cx="9144000" cy="646331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nl-NL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More </a:t>
            </a:r>
            <a:r>
              <a:rPr kumimoji="0" lang="nl-NL" sz="3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general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 rot="16228149">
            <a:off x="523504" y="3814505"/>
            <a:ext cx="4183616" cy="54654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nl-NL" sz="4800" i="1" kern="10" spc="96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up-chunking</a:t>
            </a:r>
            <a:endParaRPr lang="nl-NL" sz="4800" i="1" kern="10" spc="96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 rot="5428149">
            <a:off x="4880193" y="2822131"/>
            <a:ext cx="3387931" cy="61260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nl-NL" sz="4800" i="1" kern="10" spc="96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down-chunking</a:t>
            </a:r>
            <a:endParaRPr lang="nl-NL" sz="4800" i="1" kern="10" spc="96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971946" y="721845"/>
            <a:ext cx="1233926" cy="5493309"/>
          </a:xfrm>
          <a:prstGeom prst="upArrow">
            <a:avLst>
              <a:gd name="adj1" fmla="val 50000"/>
              <a:gd name="adj2" fmla="val 168674"/>
            </a:avLst>
          </a:prstGeom>
          <a:solidFill>
            <a:schemeClr val="accent2">
              <a:alpha val="50000"/>
            </a:scheme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cs typeface="Arial" pitchFamily="34" charset="0"/>
              </a:rPr>
              <a:t>More </a:t>
            </a:r>
            <a:r>
              <a:rPr kumimoji="0" lang="nl-NL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cs typeface="Arial" pitchFamily="34" charset="0"/>
              </a:rPr>
              <a:t>general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 rot="10800000">
            <a:off x="6682283" y="634669"/>
            <a:ext cx="1346101" cy="5674651"/>
          </a:xfrm>
          <a:prstGeom prst="upArrow">
            <a:avLst>
              <a:gd name="adj1" fmla="val 50000"/>
              <a:gd name="adj2" fmla="val 159722"/>
            </a:avLst>
          </a:prstGeom>
          <a:solidFill>
            <a:schemeClr val="accent2">
              <a:alpha val="50000"/>
            </a:scheme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More specific</a:t>
            </a:r>
            <a:endParaRPr kumimoji="0" lang="nl-NL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3014780" y="1952997"/>
            <a:ext cx="3253078" cy="3404791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cs typeface="Arial" pitchFamily="34" charset="0"/>
              </a:rPr>
              <a:t>More </a:t>
            </a:r>
            <a:r>
              <a:rPr kumimoji="0" lang="nl-NL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cs typeface="Arial" pitchFamily="34" charset="0"/>
              </a:rPr>
              <a:t>examples</a:t>
            </a:r>
            <a:r>
              <a:rPr kumimoji="0" lang="nl-NL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cs typeface="Arial" pitchFamily="34" charset="0"/>
              </a:rPr>
              <a:t> at the </a:t>
            </a:r>
            <a:r>
              <a:rPr kumimoji="0" lang="nl-NL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cs typeface="Arial" pitchFamily="34" charset="0"/>
              </a:rPr>
              <a:t>same</a:t>
            </a:r>
            <a:r>
              <a:rPr kumimoji="0" lang="nl-NL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cs typeface="Arial" pitchFamily="34" charset="0"/>
              </a:rPr>
              <a:t> level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 rot="10595">
            <a:off x="3238837" y="3509081"/>
            <a:ext cx="2630404" cy="70795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 fromWordArt="1">
            <a:prstTxWarp prst="textPlain">
              <a:avLst>
                <a:gd name="adj" fmla="val 47037"/>
              </a:avLst>
            </a:prstTxWarp>
          </a:bodyPr>
          <a:lstStyle/>
          <a:p>
            <a:pPr algn="ctr" rtl="0"/>
            <a:r>
              <a:rPr lang="nl-NL" sz="2800" i="1" kern="10" spc="56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lateraal </a:t>
            </a:r>
          </a:p>
          <a:p>
            <a:pPr algn="ctr" rtl="0"/>
            <a:r>
              <a:rPr lang="nl-NL" sz="2800" i="1" kern="10" spc="56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chunken</a:t>
            </a:r>
            <a:endParaRPr lang="nl-NL" sz="2800" i="1" kern="10" spc="56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033" name="WordArt 9"/>
          <p:cNvSpPr>
            <a:spLocks noChangeArrowheads="1" noChangeShapeType="1" noTextEdit="1"/>
          </p:cNvSpPr>
          <p:nvPr/>
        </p:nvSpPr>
        <p:spPr bwMode="auto">
          <a:xfrm rot="10595">
            <a:off x="2116132" y="620688"/>
            <a:ext cx="4038927" cy="59172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nl-NL" sz="7200" b="1" kern="10" spc="1441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chunking</a:t>
            </a:r>
            <a:endParaRPr lang="nl-NL" sz="7200" b="1" kern="10" spc="1441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273225"/>
            <a:ext cx="9144000" cy="646331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nl-NL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More </a:t>
            </a:r>
            <a:r>
              <a:rPr kumimoji="0" lang="nl-NL" sz="3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S Mincho" pitchFamily="49" charset="-128"/>
                <a:cs typeface="Tahoma" pitchFamily="34" charset="0"/>
              </a:rPr>
              <a:t>specific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979712" y="1052736"/>
            <a:ext cx="250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mother and child: </a:t>
            </a:r>
          </a:p>
          <a:p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2123728" y="2276872"/>
            <a:ext cx="579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hlinkClick r:id="rId2" action="ppaction://hlinkfile"/>
              </a:rPr>
              <a:t>..\video's\NVC\</a:t>
            </a:r>
            <a:r>
              <a:rPr lang="nl-NL" dirty="0" err="1" smtClean="0">
                <a:hlinkClick r:id="rId2" action="ppaction://hlinkfile"/>
              </a:rPr>
              <a:t>Compassionate</a:t>
            </a:r>
            <a:r>
              <a:rPr lang="nl-NL" dirty="0" smtClean="0">
                <a:hlinkClick r:id="rId2" action="ppaction://hlinkfile"/>
              </a:rPr>
              <a:t> </a:t>
            </a:r>
            <a:r>
              <a:rPr lang="nl-NL" dirty="0" err="1" smtClean="0">
                <a:hlinkClick r:id="rId2" action="ppaction://hlinkfile"/>
              </a:rPr>
              <a:t>Communication</a:t>
            </a:r>
            <a:r>
              <a:rPr lang="nl-NL" dirty="0" smtClean="0">
                <a:hlinkClick r:id="rId2" action="ppaction://hlinkfile"/>
              </a:rPr>
              <a:t> </a:t>
            </a:r>
            <a:r>
              <a:rPr lang="nl-NL" dirty="0" err="1" smtClean="0">
                <a:hlinkClick r:id="rId2" action="ppaction://hlinkfile"/>
              </a:rPr>
              <a:t>with</a:t>
            </a:r>
            <a:r>
              <a:rPr lang="nl-NL" dirty="0" smtClean="0">
                <a:hlinkClick r:id="rId2" action="ppaction://hlinkfile"/>
              </a:rPr>
              <a:t> </a:t>
            </a:r>
            <a:r>
              <a:rPr lang="nl-NL" dirty="0" err="1" smtClean="0">
                <a:hlinkClick r:id="rId2" action="ppaction://hlinkfile"/>
              </a:rPr>
              <a:t>Kids.flv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peacemaker.ch/design/Marshall_Rosenbe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" cy="3086101"/>
          </a:xfrm>
          <a:prstGeom prst="rect">
            <a:avLst/>
          </a:prstGeom>
          <a:noFill/>
        </p:spPr>
      </p:pic>
      <p:pic>
        <p:nvPicPr>
          <p:cNvPr id="94211" name="Afbeelding 27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 l="18215" t="82424" r="24174" b="4527"/>
          <a:stretch>
            <a:fillRect/>
          </a:stretch>
        </p:blipFill>
        <p:spPr bwMode="auto">
          <a:xfrm>
            <a:off x="0" y="5252818"/>
            <a:ext cx="5364088" cy="160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Afbeelding 27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 t="8561" r="37107" b="17576"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11560" y="3717032"/>
            <a:ext cx="286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Marshall Rosenberg:</a:t>
            </a:r>
          </a:p>
          <a:p>
            <a:r>
              <a:rPr lang="en-US" dirty="0" smtClean="0"/>
              <a:t>Non-Violent Communication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8316416" y="980728"/>
            <a:ext cx="82758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8316416" y="2780928"/>
            <a:ext cx="8275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8316416" y="3933056"/>
            <a:ext cx="82758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8316416" y="4869160"/>
            <a:ext cx="8275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8316416" y="6065912"/>
            <a:ext cx="8275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8316416" y="0"/>
            <a:ext cx="827584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Afbeelding 25" descr="frame 3"/>
          <p:cNvPicPr>
            <a:picLocks noChangeAspect="1" noChangeArrowheads="1"/>
          </p:cNvPicPr>
          <p:nvPr/>
        </p:nvPicPr>
        <p:blipFill>
          <a:blip r:embed="rId2" cstate="print">
            <a:lum bright="10000" contrast="6000"/>
            <a:grayscl/>
          </a:blip>
          <a:srcRect/>
          <a:stretch>
            <a:fillRect/>
          </a:stretch>
        </p:blipFill>
        <p:spPr bwMode="auto">
          <a:xfrm>
            <a:off x="0" y="0"/>
            <a:ext cx="27432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Afbeelding 24" descr="frame1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3779913" y="-74379"/>
            <a:ext cx="5364088" cy="693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971600" y="2564904"/>
            <a:ext cx="2585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Reframing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1331640" y="68145"/>
            <a:ext cx="6048672" cy="681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38088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W</a:t>
            </a:r>
            <a:r>
              <a:rPr kumimoji="0" lang="en-GB" sz="28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hat I asked life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strength...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difficulties to make me strong.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wisdom...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problems to resolve. 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prosperity...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brains and muscles to work with. 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to be able to fly 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obstacles to overcome.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love 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people who needed help. 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asked for favours 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 life gave me possibilities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did not receive anything of what I asked for...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And.......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en-GB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lang="en-GB" sz="2400" b="1" i="1" dirty="0" smtClean="0"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kumimoji="0" lang="en-GB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I received everything I needed!</a:t>
            </a:r>
            <a:endParaRPr kumimoji="0" lang="nl-N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5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5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5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5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52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52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52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52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52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52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52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52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52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52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523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523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Afbeelding 23" descr="watstaath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6824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Afbeelding 23" descr="watstaath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85538" y="692696"/>
            <a:ext cx="1904564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3131840" y="1628800"/>
            <a:ext cx="540060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3059832" y="3861048"/>
            <a:ext cx="5400600" cy="7920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27784" y="188639"/>
            <a:ext cx="3888172" cy="3167983"/>
            <a:chOff x="3955" y="6899"/>
            <a:chExt cx="5345" cy="4257"/>
          </a:xfrm>
        </p:grpSpPr>
        <p:sp>
          <p:nvSpPr>
            <p:cNvPr id="97283" name="Oval 3"/>
            <p:cNvSpPr>
              <a:spLocks noChangeArrowheads="1"/>
            </p:cNvSpPr>
            <p:nvPr/>
          </p:nvSpPr>
          <p:spPr bwMode="auto">
            <a:xfrm>
              <a:off x="5321" y="6899"/>
              <a:ext cx="2463" cy="2214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6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284" name="Text Box 4"/>
            <p:cNvSpPr txBox="1">
              <a:spLocks noChangeArrowheads="1"/>
            </p:cNvSpPr>
            <p:nvPr/>
          </p:nvSpPr>
          <p:spPr bwMode="auto">
            <a:xfrm>
              <a:off x="3955" y="9357"/>
              <a:ext cx="5345" cy="17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Third Position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Dissociated of yourself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and from the other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Also called: The meta position, the observer or helicopter view.</a:t>
              </a:r>
              <a:endPara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4149080"/>
            <a:ext cx="2456204" cy="2417170"/>
            <a:chOff x="2240" y="12294"/>
            <a:chExt cx="3387" cy="3245"/>
          </a:xfrm>
        </p:grpSpPr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>
              <a:off x="2858" y="12294"/>
              <a:ext cx="2463" cy="2029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6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294" name="Text Box 14"/>
            <p:cNvSpPr txBox="1">
              <a:spLocks noChangeArrowheads="1"/>
            </p:cNvSpPr>
            <p:nvPr/>
          </p:nvSpPr>
          <p:spPr bwMode="auto">
            <a:xfrm>
              <a:off x="2240" y="14614"/>
              <a:ext cx="3387" cy="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First Position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Associated in your self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444209" y="4150055"/>
            <a:ext cx="2088232" cy="2707945"/>
            <a:chOff x="7630" y="12186"/>
            <a:chExt cx="2925" cy="3675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>
              <a:off x="7630" y="12186"/>
              <a:ext cx="2463" cy="2137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6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302" name="Text Box 22"/>
            <p:cNvSpPr txBox="1">
              <a:spLocks noChangeArrowheads="1"/>
            </p:cNvSpPr>
            <p:nvPr/>
          </p:nvSpPr>
          <p:spPr bwMode="auto">
            <a:xfrm>
              <a:off x="7663" y="14593"/>
              <a:ext cx="2892" cy="12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nl-NL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Second Position</a:t>
              </a:r>
              <a:r>
                <a:rPr kumimoji="0" lang="nl-NL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 Associated in the other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hthoek 22"/>
          <p:cNvSpPr/>
          <p:nvPr/>
        </p:nvSpPr>
        <p:spPr>
          <a:xfrm>
            <a:off x="179512" y="260648"/>
            <a:ext cx="30098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/>
              <a:t>Reframing with </a:t>
            </a:r>
          </a:p>
          <a:p>
            <a:r>
              <a:rPr lang="en-GB" sz="2400" b="1" dirty="0" smtClean="0"/>
              <a:t>3 Perceptual positions</a:t>
            </a:r>
            <a:endParaRPr lang="nl-N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hitegadget.com/attachments/pc-wallpapers/130338d1358923418-photo-frame-photo-frame-image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925" y="-457200"/>
            <a:ext cx="9145588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620713"/>
            <a:ext cx="7581900" cy="86407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Open Frame</a:t>
            </a:r>
            <a:endParaRPr lang="nl-NL" sz="4800" b="1" dirty="0" smtClean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6013" y="1239763"/>
            <a:ext cx="7127875" cy="29813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Questions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Experiences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Short stories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Share a real life-experience to reflect on what NLP can mean to it.</a:t>
            </a:r>
            <a:endParaRPr lang="nl-NL" b="1" dirty="0" smtClean="0">
              <a:solidFill>
                <a:srgbClr val="0000FF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964257" y="4069506"/>
            <a:ext cx="7496175" cy="655638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i="1" dirty="0">
                <a:solidFill>
                  <a:srgbClr val="FF0000"/>
                </a:solidFill>
              </a:rPr>
              <a:t>Goal</a:t>
            </a:r>
            <a:r>
              <a:rPr lang="en-US" sz="3200" b="1" i="1" dirty="0">
                <a:solidFill>
                  <a:srgbClr val="FF0000"/>
                </a:solidFill>
                <a:latin typeface="+mn-lt"/>
                <a:cs typeface="+mn-cs"/>
              </a:rPr>
              <a:t>: apply NLP in your own reality.</a:t>
            </a:r>
            <a:endParaRPr lang="nl-NL" sz="3200" b="1" i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salsa.democracyinaction.org/o/696/images/fundraising/holiday_cards/2012/front-shadow-275%281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3419872" cy="4669993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3347864" y="836712"/>
            <a:ext cx="5705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gift of peace on earth lies in our hands.</a:t>
            </a:r>
          </a:p>
          <a:p>
            <a:r>
              <a:rPr lang="en-US" sz="2400" b="1" dirty="0" smtClean="0"/>
              <a:t>What could be your first step?</a:t>
            </a:r>
          </a:p>
        </p:txBody>
      </p:sp>
      <p:sp>
        <p:nvSpPr>
          <p:cNvPr id="4" name="Rechthoek 3"/>
          <p:cNvSpPr/>
          <p:nvPr/>
        </p:nvSpPr>
        <p:spPr>
          <a:xfrm>
            <a:off x="0" y="4797152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you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for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your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important step</a:t>
            </a:r>
          </a:p>
          <a:p>
            <a:pPr algn="ctr"/>
            <a:r>
              <a:rPr lang="nl-N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 </a:t>
            </a:r>
            <a:r>
              <a:rPr lang="nl-NL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improving</a:t>
            </a:r>
            <a:r>
              <a:rPr lang="nl-N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your</a:t>
            </a:r>
            <a:r>
              <a:rPr lang="nl-N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life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nl-NL" sz="4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with</a:t>
            </a:r>
            <a:r>
              <a:rPr lang="nl-NL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NLP !</a:t>
            </a:r>
            <a:endParaRPr lang="nl-NL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afbeeldingen\foto's\2016\11 Ramallah vervolg\_MG_6791.JPG"/>
          <p:cNvPicPr>
            <a:picLocks noChangeAspect="1" noChangeArrowheads="1"/>
          </p:cNvPicPr>
          <p:nvPr/>
        </p:nvPicPr>
        <p:blipFill>
          <a:blip r:embed="rId2" cstate="print"/>
          <a:srcRect l="11440" r="9196"/>
          <a:stretch>
            <a:fillRect/>
          </a:stretch>
        </p:blipFill>
        <p:spPr bwMode="auto">
          <a:xfrm rot="5400000">
            <a:off x="-994960" y="11709922"/>
            <a:ext cx="7992888" cy="6714117"/>
          </a:xfrm>
          <a:prstGeom prst="rect">
            <a:avLst/>
          </a:prstGeom>
          <a:noFill/>
        </p:spPr>
      </p:pic>
      <p:pic>
        <p:nvPicPr>
          <p:cNvPr id="6" name="Picture 5" descr="D:\afbeeldingen\foto's\2016\11 Ramallah vervolg\_MG_6797.JPG"/>
          <p:cNvPicPr>
            <a:picLocks noChangeAspect="1" noChangeArrowheads="1"/>
          </p:cNvPicPr>
          <p:nvPr/>
        </p:nvPicPr>
        <p:blipFill>
          <a:blip r:embed="rId3" cstate="print"/>
          <a:srcRect l="6435" r="9196"/>
          <a:stretch>
            <a:fillRect/>
          </a:stretch>
        </p:blipFill>
        <p:spPr bwMode="auto">
          <a:xfrm>
            <a:off x="0" y="0"/>
            <a:ext cx="9144000" cy="7225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afbeeldingen\foto's\2016\11 Ramallah vervolg\_MG_6803.JPG"/>
          <p:cNvPicPr>
            <a:picLocks noChangeAspect="1" noChangeArrowheads="1"/>
          </p:cNvPicPr>
          <p:nvPr/>
        </p:nvPicPr>
        <p:blipFill>
          <a:blip r:embed="rId2" cstate="print"/>
          <a:srcRect r="12771"/>
          <a:stretch>
            <a:fillRect/>
          </a:stretch>
        </p:blipFill>
        <p:spPr bwMode="auto">
          <a:xfrm>
            <a:off x="0" y="-130509"/>
            <a:ext cx="9144000" cy="6988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afbeeldingen\foto's\2016\11 Ramallah vervolg\_MG_6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56226" y="739510"/>
            <a:ext cx="7023636" cy="5544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7" name="Picture 5" descr="D:\afbeeldingen\foto's\2016\11 Ramallah vervolg\_MG_6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18710" y="1161002"/>
            <a:ext cx="6966012" cy="4644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D:\afbeeldingen\foto's\2016\11 Ramallah vervolg\_MG_6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6760</TotalTime>
  <Words>1084</Words>
  <Application>Microsoft Office PowerPoint</Application>
  <PresentationFormat>Diavoorstelling (4:3)</PresentationFormat>
  <Paragraphs>284</Paragraphs>
  <Slides>40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1" baseType="lpstr">
      <vt:lpstr>Office-thema</vt:lpstr>
      <vt:lpstr>Welcome to the NLP-course “Your Unlimited Powers”</vt:lpstr>
      <vt:lpstr>Program of today</vt:lpstr>
      <vt:lpstr>Good and  new</vt:lpstr>
      <vt:lpstr>Open Frame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Admin</dc:creator>
  <cp:lastModifiedBy>Admin</cp:lastModifiedBy>
  <cp:revision>82</cp:revision>
  <dcterms:created xsi:type="dcterms:W3CDTF">2013-10-31T15:25:59Z</dcterms:created>
  <dcterms:modified xsi:type="dcterms:W3CDTF">2016-05-03T05:56:34Z</dcterms:modified>
</cp:coreProperties>
</file>