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9"/>
  </p:notesMasterIdLst>
  <p:sldIdLst>
    <p:sldId id="256" r:id="rId2"/>
    <p:sldId id="370" r:id="rId3"/>
    <p:sldId id="371" r:id="rId4"/>
    <p:sldId id="372" r:id="rId5"/>
    <p:sldId id="383" r:id="rId6"/>
    <p:sldId id="418" r:id="rId7"/>
    <p:sldId id="456" r:id="rId8"/>
    <p:sldId id="419" r:id="rId9"/>
    <p:sldId id="384" r:id="rId10"/>
    <p:sldId id="447" r:id="rId11"/>
    <p:sldId id="448" r:id="rId12"/>
    <p:sldId id="454" r:id="rId13"/>
    <p:sldId id="450" r:id="rId14"/>
    <p:sldId id="452" r:id="rId15"/>
    <p:sldId id="453" r:id="rId16"/>
    <p:sldId id="455" r:id="rId17"/>
    <p:sldId id="449" r:id="rId18"/>
    <p:sldId id="435" r:id="rId19"/>
    <p:sldId id="436" r:id="rId20"/>
    <p:sldId id="437" r:id="rId21"/>
    <p:sldId id="438" r:id="rId22"/>
    <p:sldId id="420" r:id="rId23"/>
    <p:sldId id="432" r:id="rId24"/>
    <p:sldId id="431" r:id="rId25"/>
    <p:sldId id="439" r:id="rId26"/>
    <p:sldId id="440" r:id="rId27"/>
    <p:sldId id="441" r:id="rId28"/>
    <p:sldId id="443" r:id="rId29"/>
    <p:sldId id="444" r:id="rId30"/>
    <p:sldId id="445" r:id="rId31"/>
    <p:sldId id="446" r:id="rId32"/>
    <p:sldId id="442" r:id="rId33"/>
    <p:sldId id="421" r:id="rId34"/>
    <p:sldId id="423" r:id="rId35"/>
    <p:sldId id="424" r:id="rId36"/>
    <p:sldId id="425" r:id="rId37"/>
    <p:sldId id="395" r:id="rId3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0066"/>
    <a:srgbClr val="CCFF33"/>
    <a:srgbClr val="FF6161"/>
    <a:srgbClr val="FF9797"/>
    <a:srgbClr val="9AE8E6"/>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654" y="-31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84A07-8F7E-4576-84FD-5726C2D747FD}" type="datetimeFigureOut">
              <a:rPr lang="nl-NL" smtClean="0"/>
              <a:pPr/>
              <a:t>27-10-2017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0DA14E-E142-41AA-9AC8-D5763E10CE2A}"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27-10-2017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04119-8251-452F-887A-A2FABBF4A000}" type="datetimeFigureOut">
              <a:rPr lang="nl-NL" smtClean="0"/>
              <a:pPr/>
              <a:t>27-10-2017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D0783-7DC3-4857-96B3-B76A027C1E32}"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03648" y="6309320"/>
            <a:ext cx="6400800" cy="548680"/>
          </a:xfrm>
        </p:spPr>
        <p:txBody>
          <a:bodyPr>
            <a:normAutofit lnSpcReduction="10000"/>
          </a:bodyPr>
          <a:lstStyle/>
          <a:p>
            <a:r>
              <a:rPr lang="en-US" dirty="0" smtClean="0">
                <a:solidFill>
                  <a:srgbClr val="0000FF"/>
                </a:solidFill>
              </a:rPr>
              <a:t>3</a:t>
            </a:r>
            <a:r>
              <a:rPr lang="en-US" baseline="30000" dirty="0" smtClean="0">
                <a:solidFill>
                  <a:srgbClr val="0000FF"/>
                </a:solidFill>
              </a:rPr>
              <a:t>rd</a:t>
            </a:r>
            <a:r>
              <a:rPr lang="en-US" dirty="0" smtClean="0">
                <a:solidFill>
                  <a:srgbClr val="0000FF"/>
                </a:solidFill>
              </a:rPr>
              <a:t> day Ramallah, October 26, 2017</a:t>
            </a:r>
            <a:endParaRPr lang="nl-NL" dirty="0">
              <a:solidFill>
                <a:srgbClr val="0000FF"/>
              </a:solidFill>
            </a:endParaRPr>
          </a:p>
        </p:txBody>
      </p:sp>
      <p:sp>
        <p:nvSpPr>
          <p:cNvPr id="5" name="Titel 1"/>
          <p:cNvSpPr>
            <a:spLocks noGrp="1"/>
          </p:cNvSpPr>
          <p:nvPr>
            <p:ph type="ctrTitle"/>
          </p:nvPr>
        </p:nvSpPr>
        <p:spPr>
          <a:xfrm>
            <a:off x="899592" y="4479255"/>
            <a:ext cx="7772400" cy="1470025"/>
          </a:xfrm>
        </p:spPr>
        <p:txBody>
          <a:bodyPr>
            <a:normAutofit fontScale="90000"/>
          </a:bodyPr>
          <a:lstStyle/>
          <a:p>
            <a:r>
              <a:rPr lang="en-US" b="1" dirty="0" smtClean="0">
                <a:solidFill>
                  <a:srgbClr val="FF0000"/>
                </a:solidFill>
              </a:rPr>
              <a:t>Welcome to the NLP-course “Achieve more success with </a:t>
            </a:r>
            <a:br>
              <a:rPr lang="en-US" b="1" dirty="0" smtClean="0">
                <a:solidFill>
                  <a:srgbClr val="FF0000"/>
                </a:solidFill>
              </a:rPr>
            </a:br>
            <a:r>
              <a:rPr lang="en-US" b="1" dirty="0" smtClean="0">
                <a:solidFill>
                  <a:srgbClr val="FF0000"/>
                </a:solidFill>
              </a:rPr>
              <a:t>Your Unlimited Powers”</a:t>
            </a:r>
            <a:endParaRPr lang="nl-NL" b="1" dirty="0">
              <a:solidFill>
                <a:srgbClr val="FF0000"/>
              </a:solidFill>
            </a:endParaRPr>
          </a:p>
        </p:txBody>
      </p:sp>
      <p:pic>
        <p:nvPicPr>
          <p:cNvPr id="6" name="Afbeelding 5" descr="worldglobe+respect.jpg"/>
          <p:cNvPicPr>
            <a:picLocks noChangeAspect="1"/>
          </p:cNvPicPr>
          <p:nvPr/>
        </p:nvPicPr>
        <p:blipFill>
          <a:blip r:embed="rId2" cstate="print"/>
          <a:srcRect/>
          <a:stretch>
            <a:fillRect/>
          </a:stretch>
        </p:blipFill>
        <p:spPr>
          <a:xfrm>
            <a:off x="1" y="116632"/>
            <a:ext cx="3347863" cy="3240360"/>
          </a:xfrm>
          <a:prstGeom prst="rect">
            <a:avLst/>
          </a:prstGeom>
        </p:spPr>
      </p:pic>
      <p:sp>
        <p:nvSpPr>
          <p:cNvPr id="8" name="Ondertitel 2"/>
          <p:cNvSpPr txBox="1">
            <a:spLocks/>
          </p:cNvSpPr>
          <p:nvPr/>
        </p:nvSpPr>
        <p:spPr>
          <a:xfrm>
            <a:off x="2771800" y="116632"/>
            <a:ext cx="6192688" cy="3816424"/>
          </a:xfrm>
          <a:prstGeom prst="rect">
            <a:avLst/>
          </a:prstGeom>
        </p:spPr>
        <p:txBody>
          <a:bodyPr vert="horz" lIns="91440" tIns="45720" rIns="91440" bIns="45720" rtlCol="0">
            <a:noAutofit/>
          </a:bodyPr>
          <a:lstStyle/>
          <a:p>
            <a:pPr algn="r" rtl="1"/>
            <a:r>
              <a:rPr lang="ar-SA" sz="4800" b="1" dirty="0" smtClean="0">
                <a:solidFill>
                  <a:srgbClr val="0000FF"/>
                </a:solidFill>
              </a:rPr>
              <a:t>"حقق نجاحا أكثر مع طاقاتك اللامحدودة" </a:t>
            </a:r>
            <a:endParaRPr lang="nl-NL" sz="4800" dirty="0" smtClean="0">
              <a:solidFill>
                <a:srgbClr val="0000FF"/>
              </a:solidFill>
            </a:endParaRPr>
          </a:p>
          <a:p>
            <a:pPr algn="r" rtl="1"/>
            <a:r>
              <a:rPr lang="ar-SA" sz="4800" b="1" dirty="0" smtClean="0">
                <a:solidFill>
                  <a:srgbClr val="0000FF"/>
                </a:solidFill>
              </a:rPr>
              <a:t>دورة البرمجة اللغوية العصبية التابعة </a:t>
            </a:r>
            <a:endParaRPr lang="nl-NL" sz="4800" dirty="0" smtClean="0">
              <a:solidFill>
                <a:srgbClr val="0000FF"/>
              </a:solidFill>
            </a:endParaRPr>
          </a:p>
          <a:p>
            <a:pPr algn="r" rtl="1"/>
            <a:r>
              <a:rPr lang="ar-SA" sz="2000" b="1" dirty="0" smtClean="0">
                <a:solidFill>
                  <a:srgbClr val="0000FF"/>
                </a:solidFill>
              </a:rPr>
              <a:t>ترحيب</a:t>
            </a:r>
            <a:endParaRPr lang="nl-NL" sz="2000" dirty="0" smtClean="0">
              <a:solidFill>
                <a:srgbClr val="0000FF"/>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srgbClr val="0000FF"/>
              </a:solidFill>
              <a:effectLst/>
              <a:uLnTx/>
              <a:uFillTx/>
              <a:latin typeface="+mn-lt"/>
              <a:ea typeface="+mn-ea"/>
              <a:cs typeface="+mn-cs"/>
            </a:endParaRPr>
          </a:p>
        </p:txBody>
      </p:sp>
      <p:sp>
        <p:nvSpPr>
          <p:cNvPr id="7" name="Rechthoek 6"/>
          <p:cNvSpPr/>
          <p:nvPr/>
        </p:nvSpPr>
        <p:spPr>
          <a:xfrm rot="21046050">
            <a:off x="125228" y="3307942"/>
            <a:ext cx="264046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Success</a:t>
            </a:r>
            <a:r>
              <a:rPr lang="nl-NL"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nl-NL"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hthoek 8"/>
          <p:cNvSpPr/>
          <p:nvPr/>
        </p:nvSpPr>
        <p:spPr>
          <a:xfrm>
            <a:off x="3491880" y="2215024"/>
            <a:ext cx="2967479" cy="1862048"/>
          </a:xfrm>
          <a:prstGeom prst="rect">
            <a:avLst/>
          </a:prstGeom>
        </p:spPr>
        <p:txBody>
          <a:bodyPr wrap="none">
            <a:spAutoFit/>
          </a:bodyPr>
          <a:lstStyle/>
          <a:p>
            <a:r>
              <a:rPr lang="ar-AE" sz="11500" dirty="0" smtClean="0">
                <a:solidFill>
                  <a:srgbClr val="0000FF"/>
                </a:solidFill>
              </a:rPr>
              <a:t>مرحبا</a:t>
            </a:r>
            <a:endParaRPr lang="nl-NL" sz="115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build="p"/>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1143000"/>
          </a:xfrm>
        </p:spPr>
        <p:txBody>
          <a:bodyPr>
            <a:normAutofit/>
          </a:bodyPr>
          <a:lstStyle/>
          <a:p>
            <a:r>
              <a:rPr lang="en-US" sz="5400" b="1" dirty="0" smtClean="0">
                <a:solidFill>
                  <a:srgbClr val="0000FF"/>
                </a:solidFill>
              </a:rPr>
              <a:t>The puppy</a:t>
            </a:r>
            <a:endParaRPr lang="nl-NL" sz="5400" b="1" dirty="0">
              <a:solidFill>
                <a:srgbClr val="0000FF"/>
              </a:solidFill>
            </a:endParaRPr>
          </a:p>
        </p:txBody>
      </p:sp>
      <p:pic>
        <p:nvPicPr>
          <p:cNvPr id="4" name="Picture 661" descr="puppys.jpg"/>
          <p:cNvPicPr/>
          <p:nvPr/>
        </p:nvPicPr>
        <p:blipFill>
          <a:blip r:embed="rId2" cstate="print">
            <a:lum contrast="20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b="5983"/>
          <a:stretch>
            <a:fillRect/>
          </a:stretch>
        </p:blipFill>
        <p:spPr bwMode="auto">
          <a:xfrm>
            <a:off x="899592" y="1238250"/>
            <a:ext cx="7200265" cy="56197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rmAutofit fontScale="90000"/>
          </a:bodyPr>
          <a:lstStyle/>
          <a:p>
            <a:r>
              <a:rPr lang="en-US" b="1" dirty="0" smtClean="0">
                <a:solidFill>
                  <a:srgbClr val="0000FF"/>
                </a:solidFill>
              </a:rPr>
              <a:t>The world is full with people who need somebody who understands them</a:t>
            </a:r>
            <a:endParaRPr lang="en-US" b="1" dirty="0">
              <a:solidFill>
                <a:srgbClr val="0000FF"/>
              </a:solidFill>
            </a:endParaRPr>
          </a:p>
        </p:txBody>
      </p:sp>
      <p:pic>
        <p:nvPicPr>
          <p:cNvPr id="4" name="Picture 662"/>
          <p:cNvPicPr/>
          <p:nvPr/>
        </p:nvPicPr>
        <p:blipFill>
          <a:blip r:embed="rId2" cstate="print">
            <a:lum bright="10000" contrast="20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915816" y="2204864"/>
            <a:ext cx="3960440" cy="465313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normAutofit fontScale="90000"/>
          </a:bodyPr>
          <a:lstStyle/>
          <a:p>
            <a:pPr lvl="0"/>
            <a:r>
              <a:rPr lang="en-GB" b="1" i="1" dirty="0" smtClean="0">
                <a:solidFill>
                  <a:srgbClr val="0000FF"/>
                </a:solidFill>
                <a:latin typeface="Arial" pitchFamily="34" charset="0"/>
                <a:ea typeface="Times New Roman" pitchFamily="18" charset="0"/>
                <a:cs typeface="Arial" pitchFamily="34" charset="0"/>
              </a:rPr>
              <a:t>E</a:t>
            </a:r>
            <a:r>
              <a:rPr lang="en-GB" b="1" i="1" dirty="0" smtClean="0" bmk="">
                <a:solidFill>
                  <a:srgbClr val="0000FF"/>
                </a:solidFill>
                <a:latin typeface="Arial" pitchFamily="34" charset="0"/>
                <a:ea typeface="Times New Roman" pitchFamily="18" charset="0"/>
                <a:cs typeface="Arial" pitchFamily="34" charset="0"/>
              </a:rPr>
              <a:t>xercise Giving from your heart</a:t>
            </a:r>
            <a:endParaRPr lang="en-US" dirty="0">
              <a:solidFill>
                <a:srgbClr val="0000FF"/>
              </a:solidFill>
            </a:endParaRPr>
          </a:p>
        </p:txBody>
      </p:sp>
      <p:sp>
        <p:nvSpPr>
          <p:cNvPr id="47105" name="Rectangle 1"/>
          <p:cNvSpPr>
            <a:spLocks noChangeArrowheads="1"/>
          </p:cNvSpPr>
          <p:nvPr/>
        </p:nvSpPr>
        <p:spPr bwMode="auto">
          <a:xfrm>
            <a:off x="0" y="1304176"/>
            <a:ext cx="8820472" cy="550920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tabLst>
                <a:tab pos="269875" algn="l"/>
              </a:tabLst>
            </a:pPr>
            <a:r>
              <a:rPr kumimoji="0" lang="en-GB" sz="3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Supporting exercise for strengthening your self on identity level</a:t>
            </a:r>
            <a:endParaRPr kumimoji="0" lang="nl-NL" sz="4000" b="0" i="0" u="none" strike="noStrike" cap="none" normalizeH="0" baseline="0" dirty="0" smtClean="0">
              <a:ln>
                <a:noFill/>
              </a:ln>
              <a:solidFill>
                <a:srgbClr val="0000FF"/>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269875" algn="l"/>
              </a:tabLst>
            </a:pPr>
            <a:r>
              <a:rPr kumimoji="0" lang="en-GB" sz="3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Think of the story about the puppy, in which the farmer wholeheartedly gives this puppy to the boy who opened his heart to the puppy. </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269875" algn="l"/>
              </a:tabLst>
            </a:pPr>
            <a:r>
              <a:rPr kumimoji="0" lang="en-GB" sz="3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See if you remember from your own life an incident that illustrates the joy of giving from the heart or that illustrates the joy of receiving something which was given from the heart.</a:t>
            </a:r>
            <a:endParaRPr kumimoji="0" lang="nl-NL" sz="4000" b="0" i="0" u="none" strike="noStrike" cap="none" normalizeH="0" baseline="0" dirty="0" smtClean="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105">
                                            <p:bg/>
                                          </p:spTgt>
                                        </p:tgtEl>
                                        <p:attrNameLst>
                                          <p:attrName>style.visibility</p:attrName>
                                        </p:attrNameLst>
                                      </p:cBhvr>
                                      <p:to>
                                        <p:strVal val="visible"/>
                                      </p:to>
                                    </p:set>
                                    <p:anim calcmode="lin" valueType="num">
                                      <p:cBhvr additive="base">
                                        <p:cTn id="7" dur="500" fill="hold"/>
                                        <p:tgtEl>
                                          <p:spTgt spid="47105">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5">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5">
                                            <p:txEl>
                                              <p:pRg st="0" end="0"/>
                                            </p:txEl>
                                          </p:spTgt>
                                        </p:tgtEl>
                                        <p:attrNameLst>
                                          <p:attrName>style.visibility</p:attrName>
                                        </p:attrNameLst>
                                      </p:cBhvr>
                                      <p:to>
                                        <p:strVal val="visible"/>
                                      </p:to>
                                    </p:set>
                                    <p:anim calcmode="lin" valueType="num">
                                      <p:cBhvr additive="base">
                                        <p:cTn id="13" dur="500" fill="hold"/>
                                        <p:tgtEl>
                                          <p:spTgt spid="4710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5">
                                            <p:txEl>
                                              <p:pRg st="1" end="1"/>
                                            </p:txEl>
                                          </p:spTgt>
                                        </p:tgtEl>
                                        <p:attrNameLst>
                                          <p:attrName>style.visibility</p:attrName>
                                        </p:attrNameLst>
                                      </p:cBhvr>
                                      <p:to>
                                        <p:strVal val="visible"/>
                                      </p:to>
                                    </p:set>
                                    <p:anim calcmode="lin" valueType="num">
                                      <p:cBhvr additive="base">
                                        <p:cTn id="19" dur="500" fill="hold"/>
                                        <p:tgtEl>
                                          <p:spTgt spid="4710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5">
                                            <p:txEl>
                                              <p:pRg st="2" end="2"/>
                                            </p:txEl>
                                          </p:spTgt>
                                        </p:tgtEl>
                                        <p:attrNameLst>
                                          <p:attrName>style.visibility</p:attrName>
                                        </p:attrNameLst>
                                      </p:cBhvr>
                                      <p:to>
                                        <p:strVal val="visible"/>
                                      </p:to>
                                    </p:set>
                                    <p:anim calcmode="lin" valueType="num">
                                      <p:cBhvr additive="base">
                                        <p:cTn id="25" dur="500" fill="hold"/>
                                        <p:tgtEl>
                                          <p:spTgt spid="4710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smtClean="0">
                <a:solidFill>
                  <a:srgbClr val="0000FF"/>
                </a:solidFill>
              </a:rPr>
              <a:t>Your voice is the soul of your  identity</a:t>
            </a:r>
            <a:endParaRPr lang="en-US" b="1">
              <a:solidFill>
                <a:srgbClr val="0000FF"/>
              </a:solidFill>
            </a:endParaRPr>
          </a:p>
        </p:txBody>
      </p:sp>
      <p:pic>
        <p:nvPicPr>
          <p:cNvPr id="4" name="Picture 693" descr="http://scm-l3.technorati.com/10/03/12/10557/voice.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08520" y="1484784"/>
            <a:ext cx="4566364" cy="4896544"/>
          </a:xfrm>
          <a:prstGeom prst="rect">
            <a:avLst/>
          </a:prstGeom>
          <a:noFill/>
          <a:ln>
            <a:noFill/>
          </a:ln>
        </p:spPr>
      </p:pic>
      <p:pic>
        <p:nvPicPr>
          <p:cNvPr id="6146" name="Picture 2" descr="http://www.peers2peers.nl/images/muziek.jpg"/>
          <p:cNvPicPr>
            <a:picLocks noChangeAspect="1" noChangeArrowheads="1"/>
          </p:cNvPicPr>
          <p:nvPr/>
        </p:nvPicPr>
        <p:blipFill>
          <a:blip r:embed="rId3" cstate="print"/>
          <a:srcRect/>
          <a:stretch>
            <a:fillRect/>
          </a:stretch>
        </p:blipFill>
        <p:spPr bwMode="auto">
          <a:xfrm>
            <a:off x="3419872" y="2621235"/>
            <a:ext cx="5616624" cy="404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0-#ppt_w/2"/>
                                          </p:val>
                                        </p:tav>
                                        <p:tav tm="100000">
                                          <p:val>
                                            <p:strVal val="#ppt_x"/>
                                          </p:val>
                                        </p:tav>
                                      </p:tavLst>
                                    </p:anim>
                                    <p:anim calcmode="lin" valueType="num">
                                      <p:cBhvr additive="base">
                                        <p:cTn id="14"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3322712" cy="2506290"/>
          </a:xfrm>
        </p:spPr>
        <p:txBody>
          <a:bodyPr>
            <a:normAutofit fontScale="90000"/>
          </a:bodyPr>
          <a:lstStyle/>
          <a:p>
            <a:r>
              <a:rPr lang="en-US" b="1" dirty="0" smtClean="0">
                <a:solidFill>
                  <a:srgbClr val="0000FF"/>
                </a:solidFill>
              </a:rPr>
              <a:t>Your voice sounds only when you exhale</a:t>
            </a:r>
            <a:endParaRPr lang="en-US" b="1" dirty="0">
              <a:solidFill>
                <a:srgbClr val="0000FF"/>
              </a:solidFill>
            </a:endParaRPr>
          </a:p>
        </p:txBody>
      </p:sp>
      <p:pic>
        <p:nvPicPr>
          <p:cNvPr id="4" name="Picture 695" descr="vaicebody.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r="28328"/>
          <a:stretch>
            <a:fillRect/>
          </a:stretch>
        </p:blipFill>
        <p:spPr bwMode="auto">
          <a:xfrm>
            <a:off x="3851920" y="0"/>
            <a:ext cx="3224035" cy="68580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16632"/>
            <a:ext cx="8435280" cy="706090"/>
          </a:xfrm>
        </p:spPr>
        <p:txBody>
          <a:bodyPr>
            <a:normAutofit fontScale="90000"/>
          </a:bodyPr>
          <a:lstStyle/>
          <a:p>
            <a:r>
              <a:rPr lang="en-US" b="1" dirty="0" smtClean="0">
                <a:solidFill>
                  <a:srgbClr val="0000FF"/>
                </a:solidFill>
              </a:rPr>
              <a:t>Experience your voice on identity level</a:t>
            </a:r>
            <a:endParaRPr lang="nl-NL" b="1" dirty="0">
              <a:solidFill>
                <a:srgbClr val="0000FF"/>
              </a:solidFill>
            </a:endParaRPr>
          </a:p>
        </p:txBody>
      </p:sp>
      <p:pic>
        <p:nvPicPr>
          <p:cNvPr id="5" name="Afbeelding 4" descr="listen.jpg"/>
          <p:cNvPicPr/>
          <p:nvPr/>
        </p:nvPicPr>
        <p:blipFill>
          <a:blip r:embed="rId2" cstate="print">
            <a:lum contrast="10000"/>
          </a:blip>
          <a:stretch>
            <a:fillRect/>
          </a:stretch>
        </p:blipFill>
        <p:spPr>
          <a:xfrm flipH="1">
            <a:off x="683568" y="1266824"/>
            <a:ext cx="7848872" cy="5402536"/>
          </a:xfrm>
          <a:prstGeom prst="rect">
            <a:avLst/>
          </a:prstGeom>
        </p:spPr>
      </p:pic>
      <p:pic>
        <p:nvPicPr>
          <p:cNvPr id="3074" name="Picture 2" descr="http://zonnewende.jouwweb.nl/upload/7/1/6/zonnewende/muzieknoten.large.jpg"/>
          <p:cNvPicPr>
            <a:picLocks noChangeAspect="1" noChangeArrowheads="1"/>
          </p:cNvPicPr>
          <p:nvPr/>
        </p:nvPicPr>
        <p:blipFill>
          <a:blip r:embed="rId3" cstate="print"/>
          <a:srcRect/>
          <a:stretch>
            <a:fillRect/>
          </a:stretch>
        </p:blipFill>
        <p:spPr bwMode="auto">
          <a:xfrm>
            <a:off x="5004048" y="1196752"/>
            <a:ext cx="3816424" cy="13681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i am a hollow bamboo"/>
          <p:cNvPicPr>
            <a:picLocks noChangeAspect="1" noChangeArrowheads="1"/>
          </p:cNvPicPr>
          <p:nvPr/>
        </p:nvPicPr>
        <p:blipFill>
          <a:blip r:embed="rId2" cstate="print"/>
          <a:srcRect t="1913" b="46044"/>
          <a:stretch>
            <a:fillRect/>
          </a:stretch>
        </p:blipFill>
        <p:spPr bwMode="auto">
          <a:xfrm>
            <a:off x="0" y="4437112"/>
            <a:ext cx="9144000" cy="2736304"/>
          </a:xfrm>
          <a:prstGeom prst="rect">
            <a:avLst/>
          </a:prstGeom>
          <a:noFill/>
        </p:spPr>
      </p:pic>
      <p:sp>
        <p:nvSpPr>
          <p:cNvPr id="2" name="Titel 1"/>
          <p:cNvSpPr>
            <a:spLocks noGrp="1"/>
          </p:cNvSpPr>
          <p:nvPr>
            <p:ph type="title"/>
          </p:nvPr>
        </p:nvSpPr>
        <p:spPr>
          <a:xfrm>
            <a:off x="457200" y="-99392"/>
            <a:ext cx="8229600" cy="1143000"/>
          </a:xfrm>
        </p:spPr>
        <p:txBody>
          <a:bodyPr>
            <a:normAutofit/>
          </a:bodyPr>
          <a:lstStyle/>
          <a:p>
            <a:r>
              <a:rPr lang="en-US" sz="5400" b="1" dirty="0" smtClean="0">
                <a:solidFill>
                  <a:srgbClr val="0000FF"/>
                </a:solidFill>
              </a:rPr>
              <a:t>A hollow bamboo</a:t>
            </a:r>
            <a:endParaRPr lang="en-US" sz="5400" b="1" dirty="0">
              <a:solidFill>
                <a:srgbClr val="0000FF"/>
              </a:solidFill>
            </a:endParaRPr>
          </a:p>
        </p:txBody>
      </p:sp>
      <p:sp>
        <p:nvSpPr>
          <p:cNvPr id="3" name="Tijdelijke aanduiding voor inhoud 2"/>
          <p:cNvSpPr>
            <a:spLocks noGrp="1"/>
          </p:cNvSpPr>
          <p:nvPr>
            <p:ph idx="1"/>
          </p:nvPr>
        </p:nvSpPr>
        <p:spPr>
          <a:xfrm>
            <a:off x="457200" y="836712"/>
            <a:ext cx="8229600" cy="3672407"/>
          </a:xfrm>
        </p:spPr>
        <p:txBody>
          <a:bodyPr>
            <a:noAutofit/>
          </a:bodyPr>
          <a:lstStyle/>
          <a:p>
            <a:pPr>
              <a:buNone/>
            </a:pPr>
            <a:r>
              <a:rPr lang="en-US" sz="4000" b="1" dirty="0" smtClean="0">
                <a:solidFill>
                  <a:srgbClr val="0000FF"/>
                </a:solidFill>
              </a:rPr>
              <a:t>I am a hollow bamboo</a:t>
            </a:r>
          </a:p>
          <a:p>
            <a:pPr>
              <a:buNone/>
            </a:pPr>
            <a:r>
              <a:rPr lang="en-US" sz="4000" b="1" dirty="0" smtClean="0">
                <a:solidFill>
                  <a:srgbClr val="0000FF"/>
                </a:solidFill>
              </a:rPr>
              <a:t>	Open up and let the love come through</a:t>
            </a:r>
          </a:p>
          <a:p>
            <a:pPr>
              <a:buNone/>
            </a:pPr>
            <a:r>
              <a:rPr lang="en-US" sz="4000" b="1" dirty="0" smtClean="0">
                <a:solidFill>
                  <a:srgbClr val="0000FF"/>
                </a:solidFill>
              </a:rPr>
              <a:t>You are a hollow bamboo</a:t>
            </a:r>
          </a:p>
          <a:p>
            <a:pPr>
              <a:buNone/>
            </a:pPr>
            <a:r>
              <a:rPr lang="en-US" sz="4000" b="1" dirty="0" smtClean="0">
                <a:solidFill>
                  <a:srgbClr val="0000FF"/>
                </a:solidFill>
              </a:rPr>
              <a:t>We are a hollow bamboo</a:t>
            </a:r>
            <a:endParaRPr lang="en-US" sz="4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lstStyle/>
          <a:p>
            <a:r>
              <a:rPr lang="en-US" sz="4800" b="1" dirty="0" smtClean="0">
                <a:solidFill>
                  <a:srgbClr val="0000FF"/>
                </a:solidFill>
              </a:rPr>
              <a:t>Identity and voice</a:t>
            </a:r>
            <a:endParaRPr lang="en-US" b="1" dirty="0">
              <a:solidFill>
                <a:srgbClr val="0000FF"/>
              </a:solidFill>
            </a:endParaRPr>
          </a:p>
        </p:txBody>
      </p:sp>
      <p:sp>
        <p:nvSpPr>
          <p:cNvPr id="3" name="Tijdelijke aanduiding voor inhoud 2"/>
          <p:cNvSpPr>
            <a:spLocks noGrp="1"/>
          </p:cNvSpPr>
          <p:nvPr>
            <p:ph idx="1"/>
          </p:nvPr>
        </p:nvSpPr>
        <p:spPr/>
        <p:txBody>
          <a:bodyPr/>
          <a:lstStyle/>
          <a:p>
            <a:endParaRPr lang="en-US"/>
          </a:p>
        </p:txBody>
      </p:sp>
      <p:sp>
        <p:nvSpPr>
          <p:cNvPr id="46082" name="Text Box 2"/>
          <p:cNvSpPr txBox="1">
            <a:spLocks noChangeArrowheads="1"/>
          </p:cNvSpPr>
          <p:nvPr/>
        </p:nvSpPr>
        <p:spPr bwMode="auto">
          <a:xfrm>
            <a:off x="539552" y="1412776"/>
            <a:ext cx="8136904" cy="49685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dirty="0" smtClean="0">
                <a:ln>
                  <a:noFill/>
                </a:ln>
                <a:solidFill>
                  <a:srgbClr val="0000FF"/>
                </a:solidFill>
                <a:effectLst/>
                <a:latin typeface="Comic Sans MS" pitchFamily="66" charset="0"/>
                <a:cs typeface="Arial" pitchFamily="34" charset="0"/>
              </a:rPr>
              <a:t>Don’t make your voice loud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dirty="0" smtClean="0">
                <a:ln>
                  <a:noFill/>
                </a:ln>
                <a:solidFill>
                  <a:srgbClr val="0000FF"/>
                </a:solidFill>
                <a:effectLst/>
                <a:latin typeface="Comic Sans MS" pitchFamily="66" charset="0"/>
                <a:cs typeface="Arial" pitchFamily="34" charset="0"/>
              </a:rPr>
              <a:t>to make others listen to you……</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4000" b="0" i="0" u="none" strike="noStrike" cap="none" normalizeH="0" baseline="0" dirty="0" smtClean="0">
              <a:ln>
                <a:noFill/>
              </a:ln>
              <a:solidFill>
                <a:srgbClr val="0000FF"/>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dirty="0" smtClean="0">
                <a:ln>
                  <a:noFill/>
                </a:ln>
                <a:solidFill>
                  <a:srgbClr val="0000FF"/>
                </a:solidFill>
                <a:effectLst/>
                <a:latin typeface="Comic Sans MS" pitchFamily="66" charset="0"/>
                <a:cs typeface="Arial" pitchFamily="34" charset="0"/>
              </a:rPr>
              <a:t>Make your personality so loud</a:t>
            </a:r>
            <a:r>
              <a:rPr kumimoji="0" lang="en-US" sz="4000" b="0" i="0" u="none" strike="noStrike" cap="none" normalizeH="0" baseline="0" noProof="1" smtClean="0">
                <a:ln>
                  <a:noFill/>
                </a:ln>
                <a:solidFill>
                  <a:srgbClr val="0000FF"/>
                </a:solidFill>
                <a:effectLst/>
                <a:latin typeface="Comic Sans MS" pitchFamily="66"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noProof="1" smtClean="0">
                <a:ln>
                  <a:noFill/>
                </a:ln>
                <a:solidFill>
                  <a:srgbClr val="0000FF"/>
                </a:solidFill>
                <a:effectLst/>
                <a:latin typeface="Comic Sans MS" pitchFamily="66" charset="0"/>
                <a:cs typeface="Arial" pitchFamily="34" charset="0"/>
              </a:rPr>
              <a:t>that others beg to listen to you.</a:t>
            </a:r>
            <a:endParaRPr kumimoji="0" lang="en-US" sz="4000" b="0" i="0" u="none" strike="noStrike" cap="none" normalizeH="0" baseline="0" dirty="0" smtClean="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192" y="346646"/>
            <a:ext cx="8229600" cy="778098"/>
          </a:xfrm>
        </p:spPr>
        <p:txBody>
          <a:bodyPr>
            <a:normAutofit/>
          </a:bodyPr>
          <a:lstStyle/>
          <a:p>
            <a:r>
              <a:rPr lang="en-US" b="1" smtClean="0">
                <a:solidFill>
                  <a:srgbClr val="0000FF"/>
                </a:solidFill>
              </a:rPr>
              <a:t>NLP and Success in conflicts</a:t>
            </a:r>
            <a:endParaRPr lang="en-US" b="1">
              <a:solidFill>
                <a:srgbClr val="0000FF"/>
              </a:solidFill>
            </a:endParaRPr>
          </a:p>
        </p:txBody>
      </p:sp>
      <p:sp>
        <p:nvSpPr>
          <p:cNvPr id="3" name="Tijdelijke aanduiding voor inhoud 2"/>
          <p:cNvSpPr>
            <a:spLocks noGrp="1"/>
          </p:cNvSpPr>
          <p:nvPr>
            <p:ph idx="1"/>
          </p:nvPr>
        </p:nvSpPr>
        <p:spPr>
          <a:xfrm>
            <a:off x="446856" y="4869160"/>
            <a:ext cx="8229600" cy="1728192"/>
          </a:xfrm>
        </p:spPr>
        <p:txBody>
          <a:bodyPr>
            <a:normAutofit fontScale="92500" lnSpcReduction="20000"/>
          </a:bodyPr>
          <a:lstStyle/>
          <a:p>
            <a:pPr>
              <a:buNone/>
            </a:pPr>
            <a:r>
              <a:rPr lang="en-US" dirty="0" smtClean="0">
                <a:solidFill>
                  <a:srgbClr val="0000FF"/>
                </a:solidFill>
              </a:rPr>
              <a:t>How can you reframe a conflict as a challenge that offers you a possibility to learn something?</a:t>
            </a:r>
          </a:p>
          <a:p>
            <a:pPr>
              <a:buNone/>
            </a:pPr>
            <a:r>
              <a:rPr lang="en-US" dirty="0" smtClean="0">
                <a:solidFill>
                  <a:srgbClr val="0000FF"/>
                </a:solidFill>
              </a:rPr>
              <a:t>Write 5 words down, which come to your mind, when  you hear the word “conflict”</a:t>
            </a:r>
            <a:endParaRPr lang="en-US" dirty="0">
              <a:solidFill>
                <a:srgbClr val="0000FF"/>
              </a:solidFill>
            </a:endParaRPr>
          </a:p>
        </p:txBody>
      </p:sp>
      <p:pic>
        <p:nvPicPr>
          <p:cNvPr id="1026" name="Picture 2" descr="https://encrypted-tbn1.gstatic.com/images?q=tbn:ANd9GcTfIJ-6C6H9Ol8g1DXIQ50ah5qwA9TnY5xqlmfO-dv0vF9KhLo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484784"/>
            <a:ext cx="5976663" cy="309634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King.jpg"/>
          <p:cNvPicPr/>
          <p:nvPr/>
        </p:nvPicPr>
        <p:blipFill>
          <a:blip r:embed="rId2" cstate="print">
            <a:duotone>
              <a:schemeClr val="accent2">
                <a:shade val="45000"/>
                <a:satMod val="135000"/>
              </a:schemeClr>
              <a:prstClr val="white"/>
            </a:duotone>
            <a:lum contrast="30000"/>
          </a:blip>
          <a:srcRect l="5833" t="64894" r="83334" b="20635"/>
          <a:stretch>
            <a:fillRect/>
          </a:stretch>
        </p:blipFill>
        <p:spPr>
          <a:xfrm>
            <a:off x="1619672" y="5229200"/>
            <a:ext cx="2448272" cy="1440160"/>
          </a:xfrm>
          <a:prstGeom prst="rect">
            <a:avLst/>
          </a:prstGeom>
        </p:spPr>
      </p:pic>
      <p:grpSp>
        <p:nvGrpSpPr>
          <p:cNvPr id="3" name="Groep 15"/>
          <p:cNvGrpSpPr/>
          <p:nvPr/>
        </p:nvGrpSpPr>
        <p:grpSpPr>
          <a:xfrm>
            <a:off x="5940152" y="1628800"/>
            <a:ext cx="3024336" cy="4536504"/>
            <a:chOff x="5868144" y="1628800"/>
            <a:chExt cx="3024336" cy="3744416"/>
          </a:xfrm>
        </p:grpSpPr>
        <p:pic>
          <p:nvPicPr>
            <p:cNvPr id="14" name="Afbeelding 13" descr="King.jpg"/>
            <p:cNvPicPr/>
            <p:nvPr/>
          </p:nvPicPr>
          <p:blipFill>
            <a:blip r:embed="rId2" cstate="print"/>
            <a:srcRect l="69438"/>
            <a:stretch>
              <a:fillRect/>
            </a:stretch>
          </p:blipFill>
          <p:spPr>
            <a:xfrm>
              <a:off x="6372200" y="1628800"/>
              <a:ext cx="2376264" cy="2859794"/>
            </a:xfrm>
            <a:prstGeom prst="rect">
              <a:avLst/>
            </a:prstGeom>
          </p:spPr>
        </p:pic>
        <p:pic>
          <p:nvPicPr>
            <p:cNvPr id="15" name="Afbeelding 14" descr="King.jpg"/>
            <p:cNvPicPr/>
            <p:nvPr/>
          </p:nvPicPr>
          <p:blipFill>
            <a:blip r:embed="rId2" cstate="print">
              <a:duotone>
                <a:schemeClr val="accent1">
                  <a:shade val="45000"/>
                  <a:satMod val="135000"/>
                </a:schemeClr>
                <a:prstClr val="white"/>
              </a:duotone>
              <a:lum bright="-20000" contrast="40000"/>
            </a:blip>
            <a:srcRect l="23726" t="87432" r="27480" b="1338"/>
            <a:stretch>
              <a:fillRect/>
            </a:stretch>
          </p:blipFill>
          <p:spPr>
            <a:xfrm>
              <a:off x="5868144" y="4869160"/>
              <a:ext cx="3024336" cy="504056"/>
            </a:xfrm>
            <a:prstGeom prst="rect">
              <a:avLst/>
            </a:prstGeom>
          </p:spPr>
        </p:pic>
      </p:grpSp>
      <p:grpSp>
        <p:nvGrpSpPr>
          <p:cNvPr id="4" name="Groep 17"/>
          <p:cNvGrpSpPr/>
          <p:nvPr/>
        </p:nvGrpSpPr>
        <p:grpSpPr>
          <a:xfrm>
            <a:off x="107504" y="332656"/>
            <a:ext cx="6048672" cy="3888432"/>
            <a:chOff x="107504" y="1628800"/>
            <a:chExt cx="6048672" cy="2592288"/>
          </a:xfrm>
        </p:grpSpPr>
        <p:pic>
          <p:nvPicPr>
            <p:cNvPr id="8" name="Afbeelding 7" descr="King.jpg"/>
            <p:cNvPicPr/>
            <p:nvPr/>
          </p:nvPicPr>
          <p:blipFill>
            <a:blip r:embed="rId2" cstate="print">
              <a:duotone>
                <a:schemeClr val="accent1">
                  <a:shade val="45000"/>
                  <a:satMod val="135000"/>
                </a:schemeClr>
                <a:prstClr val="white"/>
              </a:duotone>
              <a:lum bright="-20000" contrast="40000"/>
            </a:blip>
            <a:srcRect r="30000" b="46032"/>
            <a:stretch>
              <a:fillRect/>
            </a:stretch>
          </p:blipFill>
          <p:spPr>
            <a:xfrm>
              <a:off x="107504" y="1628800"/>
              <a:ext cx="6048672" cy="2592288"/>
            </a:xfrm>
            <a:prstGeom prst="rect">
              <a:avLst/>
            </a:prstGeom>
          </p:spPr>
        </p:pic>
        <p:sp>
          <p:nvSpPr>
            <p:cNvPr id="17" name="Tekstvak 16"/>
            <p:cNvSpPr txBox="1"/>
            <p:nvPr/>
          </p:nvSpPr>
          <p:spPr>
            <a:xfrm>
              <a:off x="3203848" y="3573016"/>
              <a:ext cx="936104" cy="646331"/>
            </a:xfrm>
            <a:prstGeom prst="rect">
              <a:avLst/>
            </a:prstGeom>
            <a:solidFill>
              <a:schemeClr val="bg1"/>
            </a:solidFill>
          </p:spPr>
          <p:txBody>
            <a:bodyPr wrap="square" rtlCol="0">
              <a:spAutoFit/>
            </a:bodyPr>
            <a:lstStyle/>
            <a:p>
              <a:endParaRPr lang="nl-NL" dirty="0" smtClean="0"/>
            </a:p>
            <a:p>
              <a:endParaRPr lang="nl-NL" dirty="0"/>
            </a:p>
          </p:txBody>
        </p:sp>
      </p:grpSp>
      <p:grpSp>
        <p:nvGrpSpPr>
          <p:cNvPr id="5" name="Groep 19"/>
          <p:cNvGrpSpPr/>
          <p:nvPr/>
        </p:nvGrpSpPr>
        <p:grpSpPr>
          <a:xfrm>
            <a:off x="107504" y="4725144"/>
            <a:ext cx="7040016" cy="656456"/>
            <a:chOff x="107504" y="4293096"/>
            <a:chExt cx="7040016" cy="656456"/>
          </a:xfrm>
        </p:grpSpPr>
        <p:grpSp>
          <p:nvGrpSpPr>
            <p:cNvPr id="6" name="Groep 18"/>
            <p:cNvGrpSpPr/>
            <p:nvPr/>
          </p:nvGrpSpPr>
          <p:grpSpPr>
            <a:xfrm>
              <a:off x="107504" y="4356720"/>
              <a:ext cx="6984776" cy="584448"/>
              <a:chOff x="107504" y="4356720"/>
              <a:chExt cx="6984776" cy="584448"/>
            </a:xfrm>
          </p:grpSpPr>
          <p:pic>
            <p:nvPicPr>
              <p:cNvPr id="10" name="Afbeelding 9" descr="King.jpg"/>
              <p:cNvPicPr/>
              <p:nvPr/>
            </p:nvPicPr>
            <p:blipFill>
              <a:blip r:embed="rId2" cstate="print">
                <a:duotone>
                  <a:schemeClr val="accent1">
                    <a:shade val="45000"/>
                    <a:satMod val="135000"/>
                  </a:schemeClr>
                  <a:prstClr val="white"/>
                </a:duotone>
                <a:lum bright="-20000" contrast="40000"/>
              </a:blip>
              <a:srcRect l="34903" t="41085" r="55097" b="46032"/>
              <a:stretch>
                <a:fillRect/>
              </a:stretch>
            </p:blipFill>
            <p:spPr>
              <a:xfrm>
                <a:off x="107504" y="4356720"/>
                <a:ext cx="864096" cy="584448"/>
              </a:xfrm>
              <a:prstGeom prst="rect">
                <a:avLst/>
              </a:prstGeom>
            </p:spPr>
          </p:pic>
          <p:pic>
            <p:nvPicPr>
              <p:cNvPr id="9" name="Afbeelding 8" descr="King.jpg"/>
              <p:cNvPicPr/>
              <p:nvPr/>
            </p:nvPicPr>
            <p:blipFill>
              <a:blip r:embed="rId2" cstate="print">
                <a:duotone>
                  <a:schemeClr val="accent1">
                    <a:shade val="45000"/>
                    <a:satMod val="135000"/>
                  </a:schemeClr>
                  <a:prstClr val="white"/>
                </a:duotone>
                <a:lum bright="-20000" contrast="40000"/>
              </a:blip>
              <a:srcRect t="53968" r="29577" b="33333"/>
              <a:stretch>
                <a:fillRect/>
              </a:stretch>
            </p:blipFill>
            <p:spPr>
              <a:xfrm>
                <a:off x="1007096" y="4365104"/>
                <a:ext cx="6085184" cy="576064"/>
              </a:xfrm>
              <a:prstGeom prst="rect">
                <a:avLst/>
              </a:prstGeom>
            </p:spPr>
          </p:pic>
        </p:grpSp>
        <p:pic>
          <p:nvPicPr>
            <p:cNvPr id="12" name="Afbeelding 11" descr="King.jpg"/>
            <p:cNvPicPr/>
            <p:nvPr/>
          </p:nvPicPr>
          <p:blipFill>
            <a:blip r:embed="rId2" cstate="print">
              <a:duotone>
                <a:schemeClr val="accent1">
                  <a:shade val="45000"/>
                  <a:satMod val="135000"/>
                </a:schemeClr>
                <a:prstClr val="white"/>
              </a:duotone>
              <a:lum bright="-20000" contrast="40000"/>
            </a:blip>
            <a:srcRect t="64894" r="94361" b="20635"/>
            <a:stretch>
              <a:fillRect/>
            </a:stretch>
          </p:blipFill>
          <p:spPr>
            <a:xfrm>
              <a:off x="6660232" y="4293096"/>
              <a:ext cx="487288" cy="65645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457200" y="44624"/>
            <a:ext cx="8229600" cy="850106"/>
          </a:xfrm>
        </p:spPr>
        <p:txBody>
          <a:bodyPr/>
          <a:lstStyle/>
          <a:p>
            <a:r>
              <a:rPr lang="en-US" sz="4800" b="1" dirty="0" smtClean="0">
                <a:solidFill>
                  <a:srgbClr val="0033CC"/>
                </a:solidFill>
              </a:rPr>
              <a:t>Program for today</a:t>
            </a:r>
            <a:endParaRPr lang="nl-NL" b="1" dirty="0" smtClean="0">
              <a:solidFill>
                <a:srgbClr val="0033CC"/>
              </a:solidFill>
            </a:endParaRPr>
          </a:p>
        </p:txBody>
      </p:sp>
      <p:sp>
        <p:nvSpPr>
          <p:cNvPr id="3075" name="Tijdelijke aanduiding voor inhoud 2"/>
          <p:cNvSpPr>
            <a:spLocks noGrp="1"/>
          </p:cNvSpPr>
          <p:nvPr>
            <p:ph idx="1"/>
          </p:nvPr>
        </p:nvSpPr>
        <p:spPr>
          <a:xfrm>
            <a:off x="518864" y="1340768"/>
            <a:ext cx="8229600" cy="4924425"/>
          </a:xfrm>
        </p:spPr>
        <p:txBody>
          <a:bodyPr>
            <a:normAutofit fontScale="85000" lnSpcReduction="20000"/>
          </a:bodyPr>
          <a:lstStyle/>
          <a:p>
            <a:pPr>
              <a:spcBef>
                <a:spcPct val="0"/>
              </a:spcBef>
              <a:tabLst>
                <a:tab pos="900113" algn="l"/>
              </a:tabLst>
            </a:pPr>
            <a:r>
              <a:rPr lang="en-US" b="1" dirty="0" smtClean="0">
                <a:solidFill>
                  <a:srgbClr val="0070C0"/>
                </a:solidFill>
              </a:rPr>
              <a:t>Good and New</a:t>
            </a:r>
          </a:p>
          <a:p>
            <a:pPr>
              <a:spcBef>
                <a:spcPct val="0"/>
              </a:spcBef>
              <a:tabLst>
                <a:tab pos="900113" algn="l"/>
              </a:tabLst>
            </a:pPr>
            <a:r>
              <a:rPr lang="en-US" b="1" dirty="0" smtClean="0">
                <a:solidFill>
                  <a:srgbClr val="0070C0"/>
                </a:solidFill>
              </a:rPr>
              <a:t>Open Frame</a:t>
            </a:r>
          </a:p>
          <a:p>
            <a:pPr>
              <a:spcBef>
                <a:spcPct val="0"/>
              </a:spcBef>
              <a:tabLst>
                <a:tab pos="900113" algn="l"/>
              </a:tabLst>
            </a:pPr>
            <a:r>
              <a:rPr lang="en-US" b="1" dirty="0" smtClean="0">
                <a:solidFill>
                  <a:srgbClr val="0070C0"/>
                </a:solidFill>
              </a:rPr>
              <a:t>Mapping across using submodalities</a:t>
            </a:r>
          </a:p>
          <a:p>
            <a:pPr lvl="1">
              <a:spcBef>
                <a:spcPct val="0"/>
              </a:spcBef>
              <a:tabLst>
                <a:tab pos="900113" algn="l"/>
              </a:tabLst>
            </a:pPr>
            <a:r>
              <a:rPr lang="en-US" b="1" dirty="0" smtClean="0">
                <a:solidFill>
                  <a:srgbClr val="0070C0"/>
                </a:solidFill>
              </a:rPr>
              <a:t>From dislike to like</a:t>
            </a:r>
          </a:p>
          <a:p>
            <a:pPr lvl="1">
              <a:spcBef>
                <a:spcPct val="0"/>
              </a:spcBef>
              <a:tabLst>
                <a:tab pos="900113" algn="l"/>
              </a:tabLst>
            </a:pPr>
            <a:r>
              <a:rPr lang="en-US" b="1" dirty="0" smtClean="0">
                <a:solidFill>
                  <a:srgbClr val="0070C0"/>
                </a:solidFill>
              </a:rPr>
              <a:t>From like to dislike</a:t>
            </a:r>
          </a:p>
          <a:p>
            <a:pPr marL="342900" lvl="1" indent="-342900">
              <a:spcBef>
                <a:spcPct val="0"/>
              </a:spcBef>
              <a:buFont typeface="Arial" pitchFamily="34" charset="0"/>
              <a:buChar char="•"/>
              <a:tabLst>
                <a:tab pos="900113" algn="l"/>
              </a:tabLst>
            </a:pPr>
            <a:r>
              <a:rPr lang="en-US" sz="3200" b="1" dirty="0" smtClean="0">
                <a:solidFill>
                  <a:srgbClr val="0070C0"/>
                </a:solidFill>
              </a:rPr>
              <a:t>Work on identity level</a:t>
            </a:r>
          </a:p>
          <a:p>
            <a:pPr lvl="1">
              <a:spcBef>
                <a:spcPct val="0"/>
              </a:spcBef>
              <a:tabLst>
                <a:tab pos="900113" algn="l"/>
              </a:tabLst>
            </a:pPr>
            <a:r>
              <a:rPr lang="en-US" b="1" dirty="0" smtClean="0">
                <a:solidFill>
                  <a:srgbClr val="0070C0"/>
                </a:solidFill>
              </a:rPr>
              <a:t>The doggy</a:t>
            </a:r>
          </a:p>
          <a:p>
            <a:pPr lvl="1">
              <a:spcBef>
                <a:spcPct val="0"/>
              </a:spcBef>
              <a:tabLst>
                <a:tab pos="900113" algn="l"/>
              </a:tabLst>
            </a:pPr>
            <a:r>
              <a:rPr lang="en-US" b="1" dirty="0" smtClean="0">
                <a:solidFill>
                  <a:srgbClr val="0070C0"/>
                </a:solidFill>
              </a:rPr>
              <a:t>Living from your heart</a:t>
            </a:r>
          </a:p>
          <a:p>
            <a:pPr lvl="1">
              <a:spcBef>
                <a:spcPct val="0"/>
              </a:spcBef>
              <a:tabLst>
                <a:tab pos="900113" algn="l"/>
              </a:tabLst>
            </a:pPr>
            <a:r>
              <a:rPr lang="en-US" b="1" dirty="0" smtClean="0">
                <a:solidFill>
                  <a:srgbClr val="0070C0"/>
                </a:solidFill>
              </a:rPr>
              <a:t>Voice expression of your identity, body, dynamics,  personality</a:t>
            </a:r>
          </a:p>
          <a:p>
            <a:pPr>
              <a:spcBef>
                <a:spcPct val="0"/>
              </a:spcBef>
              <a:tabLst>
                <a:tab pos="900113" algn="l"/>
              </a:tabLst>
            </a:pPr>
            <a:r>
              <a:rPr lang="en-US" b="1" dirty="0" smtClean="0">
                <a:solidFill>
                  <a:srgbClr val="0070C0"/>
                </a:solidFill>
              </a:rPr>
              <a:t>NLP conflict Resolution</a:t>
            </a:r>
          </a:p>
          <a:p>
            <a:pPr lvl="1">
              <a:spcBef>
                <a:spcPct val="0"/>
              </a:spcBef>
              <a:tabLst>
                <a:tab pos="900113" algn="l"/>
              </a:tabLst>
            </a:pPr>
            <a:r>
              <a:rPr lang="en-US" b="1" dirty="0" smtClean="0">
                <a:solidFill>
                  <a:srgbClr val="0070C0"/>
                </a:solidFill>
              </a:rPr>
              <a:t>Conflict and the world model</a:t>
            </a:r>
          </a:p>
          <a:p>
            <a:pPr lvl="1">
              <a:spcBef>
                <a:spcPct val="0"/>
              </a:spcBef>
              <a:tabLst>
                <a:tab pos="900113" algn="l"/>
              </a:tabLst>
            </a:pPr>
            <a:r>
              <a:rPr lang="en-US" b="1" dirty="0" smtClean="0">
                <a:solidFill>
                  <a:srgbClr val="0070C0"/>
                </a:solidFill>
              </a:rPr>
              <a:t>Presuppositions which you can apply</a:t>
            </a:r>
          </a:p>
          <a:p>
            <a:pPr>
              <a:spcBef>
                <a:spcPct val="0"/>
              </a:spcBef>
              <a:tabLst>
                <a:tab pos="900113" algn="l"/>
              </a:tabLst>
            </a:pPr>
            <a:r>
              <a:rPr lang="en-US" b="1" dirty="0" smtClean="0">
                <a:solidFill>
                  <a:srgbClr val="0070C0"/>
                </a:solidFill>
              </a:rPr>
              <a:t>Reflection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anim calcmode="lin" valueType="num">
                                      <p:cBhvr additive="base">
                                        <p:cTn id="23"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7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 calcmode="lin" valueType="num">
                                      <p:cBhvr additive="base">
                                        <p:cTn id="27"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07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75">
                                            <p:txEl>
                                              <p:pRg st="6" end="6"/>
                                            </p:txEl>
                                          </p:spTgt>
                                        </p:tgtEl>
                                        <p:attrNameLst>
                                          <p:attrName>style.visibility</p:attrName>
                                        </p:attrNameLst>
                                      </p:cBhvr>
                                      <p:to>
                                        <p:strVal val="visible"/>
                                      </p:to>
                                    </p:set>
                                    <p:anim calcmode="lin" valueType="num">
                                      <p:cBhvr additive="base">
                                        <p:cTn id="35" dur="500" fill="hold"/>
                                        <p:tgtEl>
                                          <p:spTgt spid="307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75">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75">
                                            <p:txEl>
                                              <p:pRg st="7" end="7"/>
                                            </p:txEl>
                                          </p:spTgt>
                                        </p:tgtEl>
                                        <p:attrNameLst>
                                          <p:attrName>style.visibility</p:attrName>
                                        </p:attrNameLst>
                                      </p:cBhvr>
                                      <p:to>
                                        <p:strVal val="visible"/>
                                      </p:to>
                                    </p:set>
                                    <p:anim calcmode="lin" valueType="num">
                                      <p:cBhvr additive="base">
                                        <p:cTn id="39" dur="500" fill="hold"/>
                                        <p:tgtEl>
                                          <p:spTgt spid="307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075">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075">
                                            <p:txEl>
                                              <p:pRg st="8" end="8"/>
                                            </p:txEl>
                                          </p:spTgt>
                                        </p:tgtEl>
                                        <p:attrNameLst>
                                          <p:attrName>style.visibility</p:attrName>
                                        </p:attrNameLst>
                                      </p:cBhvr>
                                      <p:to>
                                        <p:strVal val="visible"/>
                                      </p:to>
                                    </p:set>
                                    <p:anim calcmode="lin" valueType="num">
                                      <p:cBhvr additive="base">
                                        <p:cTn id="43" dur="500" fill="hold"/>
                                        <p:tgtEl>
                                          <p:spTgt spid="307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75">
                                            <p:txEl>
                                              <p:pRg st="9" end="9"/>
                                            </p:txEl>
                                          </p:spTgt>
                                        </p:tgtEl>
                                        <p:attrNameLst>
                                          <p:attrName>style.visibility</p:attrName>
                                        </p:attrNameLst>
                                      </p:cBhvr>
                                      <p:to>
                                        <p:strVal val="visible"/>
                                      </p:to>
                                    </p:set>
                                    <p:anim calcmode="lin" valueType="num">
                                      <p:cBhvr additive="base">
                                        <p:cTn id="49" dur="500" fill="hold"/>
                                        <p:tgtEl>
                                          <p:spTgt spid="3075">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75">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075">
                                            <p:txEl>
                                              <p:pRg st="10" end="10"/>
                                            </p:txEl>
                                          </p:spTgt>
                                        </p:tgtEl>
                                        <p:attrNameLst>
                                          <p:attrName>style.visibility</p:attrName>
                                        </p:attrNameLst>
                                      </p:cBhvr>
                                      <p:to>
                                        <p:strVal val="visible"/>
                                      </p:to>
                                    </p:set>
                                    <p:anim calcmode="lin" valueType="num">
                                      <p:cBhvr additive="base">
                                        <p:cTn id="53" dur="500" fill="hold"/>
                                        <p:tgtEl>
                                          <p:spTgt spid="3075">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075">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075">
                                            <p:txEl>
                                              <p:pRg st="11" end="11"/>
                                            </p:txEl>
                                          </p:spTgt>
                                        </p:tgtEl>
                                        <p:attrNameLst>
                                          <p:attrName>style.visibility</p:attrName>
                                        </p:attrNameLst>
                                      </p:cBhvr>
                                      <p:to>
                                        <p:strVal val="visible"/>
                                      </p:to>
                                    </p:set>
                                    <p:anim calcmode="lin" valueType="num">
                                      <p:cBhvr additive="base">
                                        <p:cTn id="57" dur="500" fill="hold"/>
                                        <p:tgtEl>
                                          <p:spTgt spid="3075">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07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075">
                                            <p:txEl>
                                              <p:pRg st="12" end="12"/>
                                            </p:txEl>
                                          </p:spTgt>
                                        </p:tgtEl>
                                        <p:attrNameLst>
                                          <p:attrName>style.visibility</p:attrName>
                                        </p:attrNameLst>
                                      </p:cBhvr>
                                      <p:to>
                                        <p:strVal val="visible"/>
                                      </p:to>
                                    </p:set>
                                    <p:anim calcmode="lin" valueType="num">
                                      <p:cBhvr additive="base">
                                        <p:cTn id="63" dur="500" fill="hold"/>
                                        <p:tgtEl>
                                          <p:spTgt spid="3075">
                                            <p:txEl>
                                              <p:pRg st="12" end="12"/>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07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800" b="1" dirty="0" smtClean="0">
                <a:solidFill>
                  <a:srgbClr val="0000FF"/>
                </a:solidFill>
              </a:rPr>
              <a:t>What is a Conflict?</a:t>
            </a:r>
            <a:endParaRPr lang="nl-NL" sz="4800" b="1" dirty="0">
              <a:solidFill>
                <a:srgbClr val="0000FF"/>
              </a:solidFill>
            </a:endParaRPr>
          </a:p>
        </p:txBody>
      </p:sp>
      <p:pic>
        <p:nvPicPr>
          <p:cNvPr id="4" name="Picture 698"/>
          <p:cNvPicPr/>
          <p:nvPr/>
        </p:nvPicPr>
        <p:blipFill>
          <a:blip r:embed="rId2" cstate="print">
            <a:extLst>
              <a:ext uri="{28A0092B-C50C-407E-A947-70E740481C1C}">
                <a14:useLocalDpi xmlns:a14="http://schemas.microsoft.com/office/drawing/2010/main" xmlns="" val="0"/>
              </a:ext>
            </a:extLst>
          </a:blip>
          <a:srcRect r="49139"/>
          <a:stretch>
            <a:fillRect/>
          </a:stretch>
        </p:blipFill>
        <p:spPr bwMode="auto">
          <a:xfrm>
            <a:off x="1356994" y="1412776"/>
            <a:ext cx="3503038" cy="2520280"/>
          </a:xfrm>
          <a:prstGeom prst="rect">
            <a:avLst/>
          </a:prstGeom>
          <a:noFill/>
          <a:ln>
            <a:noFill/>
          </a:ln>
        </p:spPr>
      </p:pic>
      <p:pic>
        <p:nvPicPr>
          <p:cNvPr id="5" name="Picture 699" descr="Winners"/>
          <p:cNvPicPr>
            <a:picLocks noGrp="1"/>
          </p:cNvPicPr>
          <p:nvPr>
            <p:ph idx="1"/>
          </p:nvPr>
        </p:nvPicPr>
        <p:blipFill>
          <a:blip r:embed="rId3" cstate="print">
            <a:lum contrast="40000"/>
            <a:extLst>
              <a:ext uri="{28A0092B-C50C-407E-A947-70E740481C1C}">
                <a14:useLocalDpi xmlns:a14="http://schemas.microsoft.com/office/drawing/2010/main" xmlns="" val="0"/>
              </a:ext>
            </a:extLst>
          </a:blip>
          <a:srcRect/>
          <a:stretch>
            <a:fillRect/>
          </a:stretch>
        </p:blipFill>
        <p:spPr bwMode="auto">
          <a:xfrm>
            <a:off x="2822448" y="4293096"/>
            <a:ext cx="3621760" cy="2592288"/>
          </a:xfrm>
          <a:prstGeom prst="rect">
            <a:avLst/>
          </a:prstGeom>
          <a:noFill/>
          <a:ln>
            <a:noFill/>
          </a:ln>
        </p:spPr>
      </p:pic>
      <p:pic>
        <p:nvPicPr>
          <p:cNvPr id="7" name="Picture 698"/>
          <p:cNvPicPr/>
          <p:nvPr/>
        </p:nvPicPr>
        <p:blipFill>
          <a:blip r:embed="rId2" cstate="print">
            <a:extLst>
              <a:ext uri="{28A0092B-C50C-407E-A947-70E740481C1C}">
                <a14:useLocalDpi xmlns:a14="http://schemas.microsoft.com/office/drawing/2010/main" xmlns="" val="0"/>
              </a:ext>
            </a:extLst>
          </a:blip>
          <a:srcRect r="49795"/>
          <a:stretch>
            <a:fillRect/>
          </a:stretch>
        </p:blipFill>
        <p:spPr bwMode="auto">
          <a:xfrm flipH="1">
            <a:off x="4788024" y="1412776"/>
            <a:ext cx="4355976" cy="2520280"/>
          </a:xfrm>
          <a:prstGeom prst="rect">
            <a:avLst/>
          </a:prstGeom>
          <a:noFill/>
          <a:ln>
            <a:noFill/>
          </a:ln>
        </p:spPr>
      </p:pic>
      <p:pic>
        <p:nvPicPr>
          <p:cNvPr id="8" name="Picture 69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484784"/>
            <a:ext cx="7740352" cy="25202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980728"/>
          </a:xfrm>
        </p:spPr>
        <p:txBody>
          <a:bodyPr>
            <a:normAutofit fontScale="90000"/>
          </a:bodyPr>
          <a:lstStyle/>
          <a:p>
            <a:r>
              <a:rPr lang="nl-NL" b="1" dirty="0" smtClean="0">
                <a:solidFill>
                  <a:srgbClr val="0000FF"/>
                </a:solidFill>
              </a:rPr>
              <a:t>Conflict and the model of the </a:t>
            </a:r>
            <a:r>
              <a:rPr lang="nl-NL" b="1" dirty="0" err="1" smtClean="0">
                <a:solidFill>
                  <a:srgbClr val="0000FF"/>
                </a:solidFill>
              </a:rPr>
              <a:t>world</a:t>
            </a:r>
            <a:endParaRPr lang="nl-NL" b="1" dirty="0">
              <a:solidFill>
                <a:srgbClr val="0000FF"/>
              </a:solidFill>
            </a:endParaRPr>
          </a:p>
        </p:txBody>
      </p:sp>
      <p:pic>
        <p:nvPicPr>
          <p:cNvPr id="5" name="Picture 698"/>
          <p:cNvPicPr/>
          <p:nvPr/>
        </p:nvPicPr>
        <p:blipFill>
          <a:blip r:embed="rId2" cstate="print">
            <a:extLst>
              <a:ext uri="{28A0092B-C50C-407E-A947-70E740481C1C}">
                <a14:useLocalDpi xmlns:a14="http://schemas.microsoft.com/office/drawing/2010/main" xmlns="" val="0"/>
              </a:ext>
            </a:extLst>
          </a:blip>
          <a:srcRect r="48403"/>
          <a:stretch>
            <a:fillRect/>
          </a:stretch>
        </p:blipFill>
        <p:spPr bwMode="auto">
          <a:xfrm>
            <a:off x="3059832" y="1052736"/>
            <a:ext cx="2736304" cy="1440160"/>
          </a:xfrm>
          <a:prstGeom prst="rect">
            <a:avLst/>
          </a:prstGeom>
          <a:noFill/>
          <a:ln>
            <a:noFill/>
          </a:ln>
        </p:spPr>
      </p:pic>
      <p:pic>
        <p:nvPicPr>
          <p:cNvPr id="6" name="Picture 698"/>
          <p:cNvPicPr/>
          <p:nvPr/>
        </p:nvPicPr>
        <p:blipFill>
          <a:blip r:embed="rId2" cstate="print">
            <a:extLst>
              <a:ext uri="{28A0092B-C50C-407E-A947-70E740481C1C}">
                <a14:useLocalDpi xmlns:a14="http://schemas.microsoft.com/office/drawing/2010/main" xmlns="" val="0"/>
              </a:ext>
            </a:extLst>
          </a:blip>
          <a:srcRect l="50861"/>
          <a:stretch>
            <a:fillRect/>
          </a:stretch>
        </p:blipFill>
        <p:spPr bwMode="auto">
          <a:xfrm>
            <a:off x="5940152" y="980728"/>
            <a:ext cx="2808311" cy="1512168"/>
          </a:xfrm>
          <a:prstGeom prst="rect">
            <a:avLst/>
          </a:prstGeom>
          <a:noFill/>
          <a:ln>
            <a:noFill/>
          </a:ln>
        </p:spPr>
      </p:pic>
      <p:graphicFrame>
        <p:nvGraphicFramePr>
          <p:cNvPr id="7" name="Tabel 6"/>
          <p:cNvGraphicFramePr>
            <a:graphicFrameLocks noGrp="1"/>
          </p:cNvGraphicFramePr>
          <p:nvPr/>
        </p:nvGraphicFramePr>
        <p:xfrm>
          <a:off x="732157" y="2636912"/>
          <a:ext cx="2687715" cy="565777"/>
        </p:xfrm>
        <a:graphic>
          <a:graphicData uri="http://schemas.openxmlformats.org/drawingml/2006/table">
            <a:tbl>
              <a:tblPr/>
              <a:tblGrid>
                <a:gridCol w="2687715"/>
              </a:tblGrid>
              <a:tr h="565777">
                <a:tc>
                  <a:txBody>
                    <a:bodyPr/>
                    <a:lstStyle/>
                    <a:p>
                      <a:pPr>
                        <a:spcAft>
                          <a:spcPts val="0"/>
                        </a:spcAft>
                      </a:pPr>
                      <a:r>
                        <a:rPr lang="en-US" sz="2000" b="1" noProof="0" dirty="0" smtClean="0">
                          <a:solidFill>
                            <a:srgbClr val="FF0000"/>
                          </a:solidFill>
                          <a:latin typeface="Times New Roman"/>
                          <a:ea typeface="Times New Roman"/>
                        </a:rPr>
                        <a:t>Neurological levels:</a:t>
                      </a:r>
                      <a:endParaRPr lang="en-US" sz="2000" b="1" noProof="0"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kstvak 8"/>
          <p:cNvSpPr txBox="1"/>
          <p:nvPr/>
        </p:nvSpPr>
        <p:spPr>
          <a:xfrm>
            <a:off x="3419872" y="980728"/>
            <a:ext cx="432048" cy="707886"/>
          </a:xfrm>
          <a:prstGeom prst="rect">
            <a:avLst/>
          </a:prstGeom>
          <a:noFill/>
        </p:spPr>
        <p:txBody>
          <a:bodyPr wrap="square" rtlCol="0">
            <a:spAutoFit/>
          </a:bodyPr>
          <a:lstStyle/>
          <a:p>
            <a:r>
              <a:rPr lang="nl-NL" sz="4000" b="1" dirty="0" smtClean="0">
                <a:solidFill>
                  <a:srgbClr val="0000FF"/>
                </a:solidFill>
              </a:rPr>
              <a:t>A</a:t>
            </a:r>
            <a:endParaRPr lang="nl-NL" b="1" dirty="0">
              <a:solidFill>
                <a:srgbClr val="0000FF"/>
              </a:solidFill>
            </a:endParaRPr>
          </a:p>
        </p:txBody>
      </p:sp>
      <p:sp>
        <p:nvSpPr>
          <p:cNvPr id="10" name="Tekstvak 9"/>
          <p:cNvSpPr txBox="1"/>
          <p:nvPr/>
        </p:nvSpPr>
        <p:spPr>
          <a:xfrm>
            <a:off x="7884368" y="980728"/>
            <a:ext cx="432048" cy="707886"/>
          </a:xfrm>
          <a:prstGeom prst="rect">
            <a:avLst/>
          </a:prstGeom>
          <a:noFill/>
        </p:spPr>
        <p:txBody>
          <a:bodyPr wrap="square" rtlCol="0">
            <a:spAutoFit/>
          </a:bodyPr>
          <a:lstStyle/>
          <a:p>
            <a:r>
              <a:rPr lang="nl-NL" sz="4000" b="1" dirty="0" smtClean="0">
                <a:solidFill>
                  <a:srgbClr val="0000FF"/>
                </a:solidFill>
              </a:rPr>
              <a:t>B</a:t>
            </a:r>
            <a:endParaRPr lang="nl-NL" sz="2400" b="1" dirty="0">
              <a:solidFill>
                <a:srgbClr val="0000FF"/>
              </a:solidFill>
            </a:endParaRPr>
          </a:p>
        </p:txBody>
      </p:sp>
      <p:graphicFrame>
        <p:nvGraphicFramePr>
          <p:cNvPr id="13" name="Tabel 12"/>
          <p:cNvGraphicFramePr>
            <a:graphicFrameLocks noGrp="1"/>
          </p:cNvGraphicFramePr>
          <p:nvPr/>
        </p:nvGraphicFramePr>
        <p:xfrm>
          <a:off x="732157" y="6031575"/>
          <a:ext cx="2687715" cy="565777"/>
        </p:xfrm>
        <a:graphic>
          <a:graphicData uri="http://schemas.openxmlformats.org/drawingml/2006/table">
            <a:tbl>
              <a:tblPr/>
              <a:tblGrid>
                <a:gridCol w="2687715"/>
              </a:tblGrid>
              <a:tr h="565777">
                <a:tc>
                  <a:txBody>
                    <a:bodyPr/>
                    <a:lstStyle/>
                    <a:p>
                      <a:pPr algn="r">
                        <a:spcAft>
                          <a:spcPts val="0"/>
                        </a:spcAft>
                      </a:pPr>
                      <a:r>
                        <a:rPr lang="en-US" sz="1600" b="1" noProof="0" dirty="0" smtClean="0">
                          <a:solidFill>
                            <a:srgbClr val="0000FF"/>
                          </a:solidFill>
                          <a:latin typeface="Times New Roman"/>
                          <a:ea typeface="Times New Roman"/>
                        </a:rPr>
                        <a:t>Environment</a:t>
                      </a:r>
                      <a:endParaRPr lang="en-US" sz="1600" b="1" noProof="0"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Tabel 13"/>
          <p:cNvGraphicFramePr>
            <a:graphicFrameLocks noGrp="1"/>
          </p:cNvGraphicFramePr>
          <p:nvPr/>
        </p:nvGraphicFramePr>
        <p:xfrm>
          <a:off x="755576" y="5445224"/>
          <a:ext cx="2687715" cy="565777"/>
        </p:xfrm>
        <a:graphic>
          <a:graphicData uri="http://schemas.openxmlformats.org/drawingml/2006/table">
            <a:tbl>
              <a:tblPr/>
              <a:tblGrid>
                <a:gridCol w="2687715"/>
              </a:tblGrid>
              <a:tr h="565777">
                <a:tc>
                  <a:txBody>
                    <a:bodyPr/>
                    <a:lstStyle/>
                    <a:p>
                      <a:pPr algn="r">
                        <a:spcAft>
                          <a:spcPts val="0"/>
                        </a:spcAft>
                      </a:pPr>
                      <a:r>
                        <a:rPr lang="en-US" sz="1600" b="1" noProof="0" dirty="0" smtClean="0">
                          <a:solidFill>
                            <a:srgbClr val="0000FF"/>
                          </a:solidFill>
                          <a:latin typeface="Times New Roman"/>
                          <a:ea typeface="Times New Roman"/>
                        </a:rPr>
                        <a:t>Behavior</a:t>
                      </a:r>
                      <a:endParaRPr lang="en-US" sz="1600" b="1" noProof="0"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Tabel 14"/>
          <p:cNvGraphicFramePr>
            <a:graphicFrameLocks noGrp="1"/>
          </p:cNvGraphicFramePr>
          <p:nvPr/>
        </p:nvGraphicFramePr>
        <p:xfrm>
          <a:off x="755576" y="4951455"/>
          <a:ext cx="2687715" cy="493769"/>
        </p:xfrm>
        <a:graphic>
          <a:graphicData uri="http://schemas.openxmlformats.org/drawingml/2006/table">
            <a:tbl>
              <a:tblPr/>
              <a:tblGrid>
                <a:gridCol w="2687715"/>
              </a:tblGrid>
              <a:tr h="493769">
                <a:tc>
                  <a:txBody>
                    <a:bodyPr/>
                    <a:lstStyle/>
                    <a:p>
                      <a:pPr algn="r">
                        <a:spcAft>
                          <a:spcPts val="0"/>
                        </a:spcAft>
                      </a:pPr>
                      <a:r>
                        <a:rPr lang="en-US" sz="1600" b="1" noProof="0" dirty="0" smtClean="0">
                          <a:solidFill>
                            <a:srgbClr val="0000FF"/>
                          </a:solidFill>
                          <a:latin typeface="Times New Roman"/>
                          <a:ea typeface="Times New Roman"/>
                        </a:rPr>
                        <a:t>Skills</a:t>
                      </a:r>
                      <a:endParaRPr lang="en-US" sz="1600" b="1" noProof="0"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Tabel 15"/>
          <p:cNvGraphicFramePr>
            <a:graphicFrameLocks noGrp="1"/>
          </p:cNvGraphicFramePr>
          <p:nvPr/>
        </p:nvGraphicFramePr>
        <p:xfrm>
          <a:off x="755576" y="4365104"/>
          <a:ext cx="2687715" cy="565777"/>
        </p:xfrm>
        <a:graphic>
          <a:graphicData uri="http://schemas.openxmlformats.org/drawingml/2006/table">
            <a:tbl>
              <a:tblPr/>
              <a:tblGrid>
                <a:gridCol w="2687715"/>
              </a:tblGrid>
              <a:tr h="565777">
                <a:tc>
                  <a:txBody>
                    <a:bodyPr/>
                    <a:lstStyle/>
                    <a:p>
                      <a:pPr algn="r">
                        <a:spcAft>
                          <a:spcPts val="0"/>
                        </a:spcAft>
                      </a:pPr>
                      <a:r>
                        <a:rPr lang="en-US" sz="1600" b="1" noProof="0" dirty="0" smtClean="0">
                          <a:solidFill>
                            <a:srgbClr val="0000FF"/>
                          </a:solidFill>
                          <a:latin typeface="Times New Roman"/>
                          <a:ea typeface="Times New Roman"/>
                        </a:rPr>
                        <a:t>Values/beliefs</a:t>
                      </a:r>
                      <a:endParaRPr lang="en-US" sz="1600" b="1" noProof="0"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7" name="Tabel 16"/>
          <p:cNvGraphicFramePr>
            <a:graphicFrameLocks noGrp="1"/>
          </p:cNvGraphicFramePr>
          <p:nvPr/>
        </p:nvGraphicFramePr>
        <p:xfrm>
          <a:off x="755576" y="3799327"/>
          <a:ext cx="2687715" cy="565777"/>
        </p:xfrm>
        <a:graphic>
          <a:graphicData uri="http://schemas.openxmlformats.org/drawingml/2006/table">
            <a:tbl>
              <a:tblPr/>
              <a:tblGrid>
                <a:gridCol w="2687715"/>
              </a:tblGrid>
              <a:tr h="565777">
                <a:tc>
                  <a:txBody>
                    <a:bodyPr/>
                    <a:lstStyle/>
                    <a:p>
                      <a:pPr algn="r">
                        <a:spcAft>
                          <a:spcPts val="0"/>
                        </a:spcAft>
                      </a:pPr>
                      <a:r>
                        <a:rPr lang="en-US" sz="1600" b="1" noProof="0" dirty="0" smtClean="0">
                          <a:solidFill>
                            <a:srgbClr val="0000FF"/>
                          </a:solidFill>
                          <a:latin typeface="Times New Roman"/>
                          <a:ea typeface="Times New Roman"/>
                        </a:rPr>
                        <a:t>Identity</a:t>
                      </a:r>
                      <a:endParaRPr lang="en-US" sz="1600" b="1" noProof="0"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Tabel 17"/>
          <p:cNvGraphicFramePr>
            <a:graphicFrameLocks noGrp="1"/>
          </p:cNvGraphicFramePr>
          <p:nvPr/>
        </p:nvGraphicFramePr>
        <p:xfrm>
          <a:off x="732157" y="3223263"/>
          <a:ext cx="2687715" cy="565777"/>
        </p:xfrm>
        <a:graphic>
          <a:graphicData uri="http://schemas.openxmlformats.org/drawingml/2006/table">
            <a:tbl>
              <a:tblPr/>
              <a:tblGrid>
                <a:gridCol w="2687715"/>
              </a:tblGrid>
              <a:tr h="565777">
                <a:tc>
                  <a:txBody>
                    <a:bodyPr/>
                    <a:lstStyle/>
                    <a:p>
                      <a:pPr algn="r">
                        <a:spcAft>
                          <a:spcPts val="0"/>
                        </a:spcAft>
                      </a:pPr>
                      <a:r>
                        <a:rPr lang="en-US" sz="1600" b="1" noProof="0" dirty="0" smtClean="0">
                          <a:solidFill>
                            <a:srgbClr val="0000FF"/>
                          </a:solidFill>
                          <a:latin typeface="Times New Roman"/>
                          <a:ea typeface="Times New Roman"/>
                        </a:rPr>
                        <a:t>Mission</a:t>
                      </a:r>
                      <a:endParaRPr lang="en-US" sz="1600" b="1" noProof="0"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9" name="Tabel 18"/>
          <p:cNvGraphicFramePr>
            <a:graphicFrameLocks noGrp="1"/>
          </p:cNvGraphicFramePr>
          <p:nvPr/>
        </p:nvGraphicFramePr>
        <p:xfrm>
          <a:off x="3419872" y="6021288"/>
          <a:ext cx="2687715" cy="565777"/>
        </p:xfrm>
        <a:graphic>
          <a:graphicData uri="http://schemas.openxmlformats.org/drawingml/2006/table">
            <a:tbl>
              <a:tblPr/>
              <a:tblGrid>
                <a:gridCol w="2687715"/>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Tabel 19"/>
          <p:cNvGraphicFramePr>
            <a:graphicFrameLocks noGrp="1"/>
          </p:cNvGraphicFramePr>
          <p:nvPr/>
        </p:nvGraphicFramePr>
        <p:xfrm>
          <a:off x="3419872" y="4365104"/>
          <a:ext cx="2687715" cy="565777"/>
        </p:xfrm>
        <a:graphic>
          <a:graphicData uri="http://schemas.openxmlformats.org/drawingml/2006/table">
            <a:tbl>
              <a:tblPr/>
              <a:tblGrid>
                <a:gridCol w="2687715"/>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1" name="Tabel 20"/>
          <p:cNvGraphicFramePr>
            <a:graphicFrameLocks noGrp="1"/>
          </p:cNvGraphicFramePr>
          <p:nvPr/>
        </p:nvGraphicFramePr>
        <p:xfrm>
          <a:off x="3419872" y="3789040"/>
          <a:ext cx="2687715" cy="565777"/>
        </p:xfrm>
        <a:graphic>
          <a:graphicData uri="http://schemas.openxmlformats.org/drawingml/2006/table">
            <a:tbl>
              <a:tblPr/>
              <a:tblGrid>
                <a:gridCol w="2687715"/>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2" name="Tabel 21"/>
          <p:cNvGraphicFramePr>
            <a:graphicFrameLocks noGrp="1"/>
          </p:cNvGraphicFramePr>
          <p:nvPr/>
        </p:nvGraphicFramePr>
        <p:xfrm>
          <a:off x="3419872" y="3212976"/>
          <a:ext cx="2687715" cy="565777"/>
        </p:xfrm>
        <a:graphic>
          <a:graphicData uri="http://schemas.openxmlformats.org/drawingml/2006/table">
            <a:tbl>
              <a:tblPr/>
              <a:tblGrid>
                <a:gridCol w="2687715"/>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3" name="Tabel 22"/>
          <p:cNvGraphicFramePr>
            <a:graphicFrameLocks noGrp="1"/>
          </p:cNvGraphicFramePr>
          <p:nvPr/>
        </p:nvGraphicFramePr>
        <p:xfrm>
          <a:off x="3419872" y="2636912"/>
          <a:ext cx="2687715" cy="565777"/>
        </p:xfrm>
        <a:graphic>
          <a:graphicData uri="http://schemas.openxmlformats.org/drawingml/2006/table">
            <a:tbl>
              <a:tblPr/>
              <a:tblGrid>
                <a:gridCol w="2687715"/>
              </a:tblGrid>
              <a:tr h="5657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b="1" dirty="0" smtClean="0">
                          <a:solidFill>
                            <a:srgbClr val="FF0000"/>
                          </a:solidFill>
                          <a:latin typeface="Times New Roman"/>
                          <a:ea typeface="Times New Roman"/>
                        </a:rPr>
                        <a:t>World model  of 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5" name="Tabel 24"/>
          <p:cNvGraphicFramePr>
            <a:graphicFrameLocks noGrp="1"/>
          </p:cNvGraphicFramePr>
          <p:nvPr/>
        </p:nvGraphicFramePr>
        <p:xfrm>
          <a:off x="3419872" y="5445224"/>
          <a:ext cx="2687715" cy="576064"/>
        </p:xfrm>
        <a:graphic>
          <a:graphicData uri="http://schemas.openxmlformats.org/drawingml/2006/table">
            <a:tbl>
              <a:tblPr/>
              <a:tblGrid>
                <a:gridCol w="2687715"/>
              </a:tblGrid>
              <a:tr h="576064">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6" name="Tabel 25"/>
          <p:cNvGraphicFramePr>
            <a:graphicFrameLocks noGrp="1"/>
          </p:cNvGraphicFramePr>
          <p:nvPr/>
        </p:nvGraphicFramePr>
        <p:xfrm>
          <a:off x="3419872" y="4941169"/>
          <a:ext cx="2687715" cy="504056"/>
        </p:xfrm>
        <a:graphic>
          <a:graphicData uri="http://schemas.openxmlformats.org/drawingml/2006/table">
            <a:tbl>
              <a:tblPr/>
              <a:tblGrid>
                <a:gridCol w="2687715"/>
              </a:tblGrid>
              <a:tr h="504056">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7" name="Tabel 26"/>
          <p:cNvGraphicFramePr>
            <a:graphicFrameLocks noGrp="1"/>
          </p:cNvGraphicFramePr>
          <p:nvPr/>
        </p:nvGraphicFramePr>
        <p:xfrm>
          <a:off x="6132757" y="6021288"/>
          <a:ext cx="2687715" cy="565777"/>
        </p:xfrm>
        <a:graphic>
          <a:graphicData uri="http://schemas.openxmlformats.org/drawingml/2006/table">
            <a:tbl>
              <a:tblPr/>
              <a:tblGrid>
                <a:gridCol w="2687715"/>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8" name="Tabel 27"/>
          <p:cNvGraphicFramePr>
            <a:graphicFrameLocks noGrp="1"/>
          </p:cNvGraphicFramePr>
          <p:nvPr/>
        </p:nvGraphicFramePr>
        <p:xfrm>
          <a:off x="6132757" y="4365104"/>
          <a:ext cx="2687715" cy="565777"/>
        </p:xfrm>
        <a:graphic>
          <a:graphicData uri="http://schemas.openxmlformats.org/drawingml/2006/table">
            <a:tbl>
              <a:tblPr/>
              <a:tblGrid>
                <a:gridCol w="2687715"/>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9" name="Tabel 28"/>
          <p:cNvGraphicFramePr>
            <a:graphicFrameLocks noGrp="1"/>
          </p:cNvGraphicFramePr>
          <p:nvPr/>
        </p:nvGraphicFramePr>
        <p:xfrm>
          <a:off x="6132757" y="3789040"/>
          <a:ext cx="2687715" cy="565777"/>
        </p:xfrm>
        <a:graphic>
          <a:graphicData uri="http://schemas.openxmlformats.org/drawingml/2006/table">
            <a:tbl>
              <a:tblPr/>
              <a:tblGrid>
                <a:gridCol w="2687715"/>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0" name="Tabel 29"/>
          <p:cNvGraphicFramePr>
            <a:graphicFrameLocks noGrp="1"/>
          </p:cNvGraphicFramePr>
          <p:nvPr/>
        </p:nvGraphicFramePr>
        <p:xfrm>
          <a:off x="6132757" y="3212976"/>
          <a:ext cx="2687715" cy="565777"/>
        </p:xfrm>
        <a:graphic>
          <a:graphicData uri="http://schemas.openxmlformats.org/drawingml/2006/table">
            <a:tbl>
              <a:tblPr/>
              <a:tblGrid>
                <a:gridCol w="2687715"/>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1" name="Tabel 30"/>
          <p:cNvGraphicFramePr>
            <a:graphicFrameLocks noGrp="1"/>
          </p:cNvGraphicFramePr>
          <p:nvPr/>
        </p:nvGraphicFramePr>
        <p:xfrm>
          <a:off x="6132757" y="2636912"/>
          <a:ext cx="2687715" cy="565777"/>
        </p:xfrm>
        <a:graphic>
          <a:graphicData uri="http://schemas.openxmlformats.org/drawingml/2006/table">
            <a:tbl>
              <a:tblPr/>
              <a:tblGrid>
                <a:gridCol w="2687715"/>
              </a:tblGrid>
              <a:tr h="5657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b="1" dirty="0" smtClean="0">
                          <a:solidFill>
                            <a:srgbClr val="FF0000"/>
                          </a:solidFill>
                          <a:latin typeface="Times New Roman"/>
                          <a:ea typeface="Times New Roman"/>
                        </a:rPr>
                        <a:t>World model of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2" name="Tabel 31"/>
          <p:cNvGraphicFramePr>
            <a:graphicFrameLocks noGrp="1"/>
          </p:cNvGraphicFramePr>
          <p:nvPr/>
        </p:nvGraphicFramePr>
        <p:xfrm>
          <a:off x="6132757" y="5445224"/>
          <a:ext cx="2687715" cy="576064"/>
        </p:xfrm>
        <a:graphic>
          <a:graphicData uri="http://schemas.openxmlformats.org/drawingml/2006/table">
            <a:tbl>
              <a:tblPr/>
              <a:tblGrid>
                <a:gridCol w="2687715"/>
              </a:tblGrid>
              <a:tr h="576064">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3" name="Tabel 32"/>
          <p:cNvGraphicFramePr>
            <a:graphicFrameLocks noGrp="1"/>
          </p:cNvGraphicFramePr>
          <p:nvPr/>
        </p:nvGraphicFramePr>
        <p:xfrm>
          <a:off x="6132757" y="4941169"/>
          <a:ext cx="2687715" cy="504056"/>
        </p:xfrm>
        <a:graphic>
          <a:graphicData uri="http://schemas.openxmlformats.org/drawingml/2006/table">
            <a:tbl>
              <a:tblPr/>
              <a:tblGrid>
                <a:gridCol w="2687715"/>
              </a:tblGrid>
              <a:tr h="504056">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0-#ppt_w/2"/>
                                          </p:val>
                                        </p:tav>
                                        <p:tav tm="100000">
                                          <p:val>
                                            <p:strVal val="#ppt_x"/>
                                          </p:val>
                                        </p:tav>
                                      </p:tavLst>
                                    </p:anim>
                                    <p:anim calcmode="lin" valueType="num">
                                      <p:cBhvr additive="base">
                                        <p:cTn id="7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0-#ppt_w/2"/>
                                          </p:val>
                                        </p:tav>
                                        <p:tav tm="100000">
                                          <p:val>
                                            <p:strVal val="#ppt_x"/>
                                          </p:val>
                                        </p:tav>
                                      </p:tavLst>
                                    </p:anim>
                                    <p:anim calcmode="lin" valueType="num">
                                      <p:cBhvr additive="base">
                                        <p:cTn id="8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0-#ppt_w/2"/>
                                          </p:val>
                                        </p:tav>
                                        <p:tav tm="100000">
                                          <p:val>
                                            <p:strVal val="#ppt_x"/>
                                          </p:val>
                                        </p:tav>
                                      </p:tavLst>
                                    </p:anim>
                                    <p:anim calcmode="lin" valueType="num">
                                      <p:cBhvr additive="base">
                                        <p:cTn id="8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0-#ppt_w/2"/>
                                          </p:val>
                                        </p:tav>
                                        <p:tav tm="100000">
                                          <p:val>
                                            <p:strVal val="#ppt_x"/>
                                          </p:val>
                                        </p:tav>
                                      </p:tavLst>
                                    </p:anim>
                                    <p:anim calcmode="lin" valueType="num">
                                      <p:cBhvr additive="base">
                                        <p:cTn id="9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0-#ppt_w/2"/>
                                          </p:val>
                                        </p:tav>
                                        <p:tav tm="100000">
                                          <p:val>
                                            <p:strVal val="#ppt_x"/>
                                          </p:val>
                                        </p:tav>
                                      </p:tavLst>
                                    </p:anim>
                                    <p:anim calcmode="lin" valueType="num">
                                      <p:cBhvr additive="base">
                                        <p:cTn id="11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0-#ppt_w/2"/>
                                          </p:val>
                                        </p:tav>
                                        <p:tav tm="100000">
                                          <p:val>
                                            <p:strVal val="#ppt_x"/>
                                          </p:val>
                                        </p:tav>
                                      </p:tavLst>
                                    </p:anim>
                                    <p:anim calcmode="lin" valueType="num">
                                      <p:cBhvr additive="base">
                                        <p:cTn id="1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0-#ppt_w/2"/>
                                          </p:val>
                                        </p:tav>
                                        <p:tav tm="100000">
                                          <p:val>
                                            <p:strVal val="#ppt_x"/>
                                          </p:val>
                                        </p:tav>
                                      </p:tavLst>
                                    </p:anim>
                                    <p:anim calcmode="lin" valueType="num">
                                      <p:cBhvr additive="base">
                                        <p:cTn id="1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500" fill="hold"/>
                                        <p:tgtEl>
                                          <p:spTgt spid="32"/>
                                        </p:tgtEl>
                                        <p:attrNameLst>
                                          <p:attrName>ppt_x</p:attrName>
                                        </p:attrNameLst>
                                      </p:cBhvr>
                                      <p:tavLst>
                                        <p:tav tm="0">
                                          <p:val>
                                            <p:strVal val="0-#ppt_w/2"/>
                                          </p:val>
                                        </p:tav>
                                        <p:tav tm="100000">
                                          <p:val>
                                            <p:strVal val="#ppt_x"/>
                                          </p:val>
                                        </p:tav>
                                      </p:tavLst>
                                    </p:anim>
                                    <p:anim calcmode="lin" valueType="num">
                                      <p:cBhvr additive="base">
                                        <p:cTn id="1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0-#ppt_w/2"/>
                                          </p:val>
                                        </p:tav>
                                        <p:tav tm="100000">
                                          <p:val>
                                            <p:strVal val="#ppt_x"/>
                                          </p:val>
                                        </p:tav>
                                      </p:tavLst>
                                    </p:anim>
                                    <p:anim calcmode="lin" valueType="num">
                                      <p:cBhvr additive="base">
                                        <p:cTn id="13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nodeType="click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additive="base">
                                        <p:cTn id="139" dur="500" fill="hold"/>
                                        <p:tgtEl>
                                          <p:spTgt spid="28"/>
                                        </p:tgtEl>
                                        <p:attrNameLst>
                                          <p:attrName>ppt_x</p:attrName>
                                        </p:attrNameLst>
                                      </p:cBhvr>
                                      <p:tavLst>
                                        <p:tav tm="0">
                                          <p:val>
                                            <p:strVal val="0-#ppt_w/2"/>
                                          </p:val>
                                        </p:tav>
                                        <p:tav tm="100000">
                                          <p:val>
                                            <p:strVal val="#ppt_x"/>
                                          </p:val>
                                        </p:tav>
                                      </p:tavLst>
                                    </p:anim>
                                    <p:anim calcmode="lin" valueType="num">
                                      <p:cBhvr additive="base">
                                        <p:cTn id="14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nodeType="click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additive="base">
                                        <p:cTn id="145" dur="500" fill="hold"/>
                                        <p:tgtEl>
                                          <p:spTgt spid="29"/>
                                        </p:tgtEl>
                                        <p:attrNameLst>
                                          <p:attrName>ppt_x</p:attrName>
                                        </p:attrNameLst>
                                      </p:cBhvr>
                                      <p:tavLst>
                                        <p:tav tm="0">
                                          <p:val>
                                            <p:strVal val="0-#ppt_w/2"/>
                                          </p:val>
                                        </p:tav>
                                        <p:tav tm="100000">
                                          <p:val>
                                            <p:strVal val="#ppt_x"/>
                                          </p:val>
                                        </p:tav>
                                      </p:tavLst>
                                    </p:anim>
                                    <p:anim calcmode="lin" valueType="num">
                                      <p:cBhvr additive="base">
                                        <p:cTn id="14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additive="base">
                                        <p:cTn id="151" dur="500" fill="hold"/>
                                        <p:tgtEl>
                                          <p:spTgt spid="30"/>
                                        </p:tgtEl>
                                        <p:attrNameLst>
                                          <p:attrName>ppt_x</p:attrName>
                                        </p:attrNameLst>
                                      </p:cBhvr>
                                      <p:tavLst>
                                        <p:tav tm="0">
                                          <p:val>
                                            <p:strVal val="0-#ppt_w/2"/>
                                          </p:val>
                                        </p:tav>
                                        <p:tav tm="100000">
                                          <p:val>
                                            <p:strVal val="#ppt_x"/>
                                          </p:val>
                                        </p:tav>
                                      </p:tavLst>
                                    </p:anim>
                                    <p:anim calcmode="lin" valueType="num">
                                      <p:cBhvr additive="base">
                                        <p:cTn id="15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4624"/>
            <a:ext cx="8686800" cy="850106"/>
          </a:xfrm>
        </p:spPr>
        <p:txBody>
          <a:bodyPr>
            <a:normAutofit/>
          </a:bodyPr>
          <a:lstStyle/>
          <a:p>
            <a:r>
              <a:rPr lang="en-US" b="1" dirty="0" smtClean="0">
                <a:solidFill>
                  <a:srgbClr val="0000FF"/>
                </a:solidFill>
              </a:rPr>
              <a:t>NLP-Methods to deal with conflicts</a:t>
            </a:r>
            <a:endParaRPr lang="nl-NL" b="1" dirty="0" smtClean="0">
              <a:solidFill>
                <a:srgbClr val="0000FF"/>
              </a:solidFill>
            </a:endParaRPr>
          </a:p>
        </p:txBody>
      </p:sp>
      <p:sp>
        <p:nvSpPr>
          <p:cNvPr id="3" name="Tijdelijke aanduiding voor inhoud 2"/>
          <p:cNvSpPr>
            <a:spLocks noGrp="1"/>
          </p:cNvSpPr>
          <p:nvPr>
            <p:ph idx="1"/>
          </p:nvPr>
        </p:nvSpPr>
        <p:spPr>
          <a:xfrm>
            <a:off x="457200" y="1628800"/>
            <a:ext cx="8686800" cy="5256584"/>
          </a:xfrm>
        </p:spPr>
        <p:txBody>
          <a:bodyPr>
            <a:normAutofit fontScale="62500" lnSpcReduction="20000"/>
          </a:bodyPr>
          <a:lstStyle/>
          <a:p>
            <a:pPr marL="514350" lvl="0" indent="-514350">
              <a:buFont typeface="+mj-lt"/>
              <a:buAutoNum type="arabicPeriod"/>
            </a:pPr>
            <a:r>
              <a:rPr lang="en-US" sz="3800" dirty="0" smtClean="0">
                <a:solidFill>
                  <a:srgbClr val="0000FF"/>
                </a:solidFill>
              </a:rPr>
              <a:t>The map is not the territory.</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Respect for other people’s model of the world.</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Making a difference between behavior and person.</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I-messages.</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Choose happiness instead of wanting to be right.</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Make Rapport.</a:t>
            </a:r>
          </a:p>
          <a:p>
            <a:pPr marL="514350" lvl="0" indent="-514350">
              <a:buFont typeface="+mj-lt"/>
              <a:buAutoNum type="arabicPeriod"/>
            </a:pPr>
            <a:r>
              <a:rPr lang="en-US" sz="3800" dirty="0" smtClean="0">
                <a:solidFill>
                  <a:srgbClr val="0000FF"/>
                </a:solidFill>
              </a:rPr>
              <a:t>Three observational positions</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Pacing and Leading.</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Chunking up to a mutual value or mission.</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Acknowledging the needs of the other person (and your own).</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Getting out of the box .</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Reframing, give it another meaning</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“A street with a dead end”.</a:t>
            </a:r>
            <a:endParaRPr lang="nl-NL" sz="3800" dirty="0" smtClean="0">
              <a:solidFill>
                <a:srgbClr val="0000FF"/>
              </a:solidFill>
            </a:endParaRPr>
          </a:p>
          <a:p>
            <a:pPr marL="514350" lvl="0" indent="-514350">
              <a:buFont typeface="+mj-lt"/>
              <a:buAutoNum type="arabicPeriod"/>
            </a:pPr>
            <a:r>
              <a:rPr lang="en-US" sz="3800" dirty="0" smtClean="0">
                <a:solidFill>
                  <a:srgbClr val="0000FF"/>
                </a:solidFill>
              </a:rPr>
              <a:t>The steps of the giraffe, nonviolent communication</a:t>
            </a:r>
            <a:r>
              <a:rPr lang="en-US" dirty="0" smtClean="0">
                <a:solidFill>
                  <a:srgbClr val="0000FF"/>
                </a:solidFill>
              </a:rPr>
              <a:t>.</a:t>
            </a:r>
            <a:endParaRPr lang="nl-NL" dirty="0" smtClean="0">
              <a:solidFill>
                <a:srgbClr val="0000FF"/>
              </a:solidFill>
            </a:endParaRPr>
          </a:p>
          <a:p>
            <a:endParaRPr lang="nl-NL" dirty="0">
              <a:solidFill>
                <a:srgbClr val="0000FF"/>
              </a:solidFill>
            </a:endParaRPr>
          </a:p>
        </p:txBody>
      </p:sp>
      <p:sp>
        <p:nvSpPr>
          <p:cNvPr id="4" name="Tijdelijke aanduiding voor inhoud 2"/>
          <p:cNvSpPr txBox="1">
            <a:spLocks/>
          </p:cNvSpPr>
          <p:nvPr/>
        </p:nvSpPr>
        <p:spPr>
          <a:xfrm>
            <a:off x="457200" y="764704"/>
            <a:ext cx="8229600" cy="964703"/>
          </a:xfrm>
          <a:prstGeom prst="rect">
            <a:avLst/>
          </a:prstGeom>
        </p:spPr>
        <p:txBody>
          <a:bodyPr vert="horz" lIns="91440" tIns="45720" rIns="91440" bIns="45720" rtlCol="0">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rgbClr val="0000FF"/>
                </a:solidFill>
              </a:rPr>
              <a:t>Cross 3 out of the methods, which you find most useful for yourself to resolve conflicts.</a:t>
            </a:r>
            <a:endParaRPr kumimoji="0" lang="en-US" sz="3200" b="0" i="0" u="none" strike="noStrike" kern="1200" cap="none" spc="0" normalizeH="0" baseline="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800" b="1" smtClean="0">
                <a:solidFill>
                  <a:srgbClr val="0000FF"/>
                </a:solidFill>
              </a:rPr>
              <a:t>I- and you- messages</a:t>
            </a:r>
            <a:endParaRPr lang="en-US" sz="4800" b="1">
              <a:solidFill>
                <a:srgbClr val="0000FF"/>
              </a:solidFill>
            </a:endParaRPr>
          </a:p>
        </p:txBody>
      </p:sp>
      <p:pic>
        <p:nvPicPr>
          <p:cNvPr id="4" name="Afbeelding 3"/>
          <p:cNvPicPr/>
          <p:nvPr/>
        </p:nvPicPr>
        <p:blipFill>
          <a:blip r:embed="rId2" cstate="print">
            <a:lum bright="-10000" contrast="30000"/>
          </a:blip>
          <a:srcRect/>
          <a:stretch>
            <a:fillRect/>
          </a:stretch>
        </p:blipFill>
        <p:spPr bwMode="auto">
          <a:xfrm>
            <a:off x="323528" y="1412776"/>
            <a:ext cx="4320480" cy="5112568"/>
          </a:xfrm>
          <a:prstGeom prst="rect">
            <a:avLst/>
          </a:prstGeom>
          <a:noFill/>
          <a:ln w="9525">
            <a:noFill/>
            <a:miter lim="800000"/>
            <a:headEnd/>
            <a:tailEnd/>
          </a:ln>
        </p:spPr>
      </p:pic>
      <p:pic>
        <p:nvPicPr>
          <p:cNvPr id="5" name="Afbeelding 4"/>
          <p:cNvPicPr/>
          <p:nvPr/>
        </p:nvPicPr>
        <p:blipFill>
          <a:blip r:embed="rId3" cstate="print">
            <a:lum bright="-10000" contrast="30000"/>
          </a:blip>
          <a:srcRect/>
          <a:stretch>
            <a:fillRect/>
          </a:stretch>
        </p:blipFill>
        <p:spPr bwMode="auto">
          <a:xfrm>
            <a:off x="5004048" y="1340768"/>
            <a:ext cx="324036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Afbeelding 13" descr="http://www.conflictoplosseninorganisaties.nl/img/demo13.png"/>
          <p:cNvPicPr>
            <a:picLocks noChangeAspect="1" noChangeArrowheads="1"/>
          </p:cNvPicPr>
          <p:nvPr/>
        </p:nvPicPr>
        <p:blipFill>
          <a:blip r:embed="rId2" cstate="print">
            <a:lum contrast="20000"/>
          </a:blip>
          <a:srcRect l="40979" t="47945" r="41040" b="30708"/>
          <a:stretch>
            <a:fillRect/>
          </a:stretch>
        </p:blipFill>
        <p:spPr bwMode="auto">
          <a:xfrm>
            <a:off x="2987824" y="2305298"/>
            <a:ext cx="2376264" cy="1699766"/>
          </a:xfrm>
          <a:prstGeom prst="rect">
            <a:avLst/>
          </a:prstGeom>
          <a:solidFill>
            <a:schemeClr val="bg1">
              <a:alpha val="0"/>
            </a:schemeClr>
          </a:solidFill>
        </p:spPr>
      </p:pic>
      <p:pic>
        <p:nvPicPr>
          <p:cNvPr id="17412" name="Afbeelding 10" descr="http://www.conflictoplosseninorganisaties.nl/img/demo13.png"/>
          <p:cNvPicPr>
            <a:picLocks noChangeAspect="1" noChangeArrowheads="1"/>
          </p:cNvPicPr>
          <p:nvPr/>
        </p:nvPicPr>
        <p:blipFill>
          <a:blip r:embed="rId2" cstate="print">
            <a:lum contrast="20000"/>
          </a:blip>
          <a:srcRect l="11865" t="71897" r="78123" b="9669"/>
          <a:stretch>
            <a:fillRect/>
          </a:stretch>
        </p:blipFill>
        <p:spPr bwMode="auto">
          <a:xfrm>
            <a:off x="1331640" y="3814100"/>
            <a:ext cx="1512168" cy="1610759"/>
          </a:xfrm>
          <a:prstGeom prst="rect">
            <a:avLst/>
          </a:prstGeom>
          <a:noFill/>
        </p:spPr>
      </p:pic>
      <p:pic>
        <p:nvPicPr>
          <p:cNvPr id="17409" name="Afbeelding 13" descr="http://www.conflictoplosseninorganisaties.nl/img/demo13.png"/>
          <p:cNvPicPr>
            <a:picLocks noChangeAspect="1" noChangeArrowheads="1"/>
          </p:cNvPicPr>
          <p:nvPr/>
        </p:nvPicPr>
        <p:blipFill>
          <a:blip r:embed="rId2" cstate="print">
            <a:lum contrast="20000"/>
          </a:blip>
          <a:srcRect l="84125" t="68670" r="6181" b="14495"/>
          <a:stretch>
            <a:fillRect/>
          </a:stretch>
        </p:blipFill>
        <p:spPr bwMode="auto">
          <a:xfrm>
            <a:off x="1691680" y="980728"/>
            <a:ext cx="1368152" cy="1728192"/>
          </a:xfrm>
          <a:prstGeom prst="rect">
            <a:avLst/>
          </a:prstGeom>
          <a:noFill/>
        </p:spPr>
      </p:pic>
      <p:sp>
        <p:nvSpPr>
          <p:cNvPr id="30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1129" name="AutoShape 547"/>
          <p:cNvSpPr>
            <a:spLocks noChangeArrowheads="1"/>
          </p:cNvSpPr>
          <p:nvPr/>
        </p:nvSpPr>
        <p:spPr bwMode="auto">
          <a:xfrm>
            <a:off x="683568" y="643023"/>
            <a:ext cx="849777" cy="5218104"/>
          </a:xfrm>
          <a:prstGeom prst="upArrow">
            <a:avLst>
              <a:gd name="adj1" fmla="val 50000"/>
              <a:gd name="adj2" fmla="val 165930"/>
            </a:avLst>
          </a:prstGeom>
          <a:solidFill>
            <a:srgbClr val="FF9797"/>
          </a:solidFill>
          <a:ln w="9525">
            <a:solidFill>
              <a:srgbClr val="FF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0000FF"/>
                </a:solidFill>
                <a:effectLst/>
                <a:latin typeface="Calibri" pitchFamily="34" charset="0"/>
                <a:ea typeface="Calibri" pitchFamily="34" charset="0"/>
                <a:cs typeface="Arial" pitchFamily="34" charset="0"/>
              </a:rPr>
              <a:t>assertivity</a:t>
            </a:r>
            <a:r>
              <a:rPr kumimoji="0" lang="en-US"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 Caring for own </a:t>
            </a:r>
            <a:r>
              <a:rPr kumimoji="0" lang="en-US" b="1" i="0" u="none" strike="noStrike" cap="none" normalizeH="0" baseline="0" dirty="0" err="1" smtClean="0">
                <a:ln>
                  <a:noFill/>
                </a:ln>
                <a:solidFill>
                  <a:srgbClr val="0000FF"/>
                </a:solidFill>
                <a:effectLst/>
                <a:latin typeface="Calibri" pitchFamily="34" charset="0"/>
                <a:ea typeface="Calibri" pitchFamily="34" charset="0"/>
                <a:cs typeface="Arial" pitchFamily="34" charset="0"/>
              </a:rPr>
              <a:t>interst</a:t>
            </a:r>
            <a:r>
              <a:rPr kumimoji="0" lang="en-US"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 </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p:txBody>
      </p:sp>
      <p:sp>
        <p:nvSpPr>
          <p:cNvPr id="1133" name="Text Box 550"/>
          <p:cNvSpPr txBox="1">
            <a:spLocks noChangeArrowheads="1"/>
          </p:cNvSpPr>
          <p:nvPr/>
        </p:nvSpPr>
        <p:spPr bwMode="auto">
          <a:xfrm>
            <a:off x="5364088" y="2276872"/>
            <a:ext cx="2180962" cy="83083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Co-operate and confront</a:t>
            </a:r>
            <a:endParaRPr kumimoji="0" lang="en-US" sz="2400" b="1" i="0" u="none" strike="noStrike" cap="none" normalizeH="0" baseline="0" dirty="0" smtClean="0">
              <a:ln>
                <a:noFill/>
              </a:ln>
              <a:solidFill>
                <a:srgbClr val="0000FF"/>
              </a:solidFill>
              <a:effectLst/>
              <a:latin typeface="Arial" pitchFamily="34" charset="0"/>
              <a:cs typeface="Arial" pitchFamily="34" charset="0"/>
            </a:endParaRPr>
          </a:p>
        </p:txBody>
      </p:sp>
      <p:sp>
        <p:nvSpPr>
          <p:cNvPr id="1134" name="Text Box 551"/>
          <p:cNvSpPr txBox="1">
            <a:spLocks noChangeArrowheads="1"/>
          </p:cNvSpPr>
          <p:nvPr/>
        </p:nvSpPr>
        <p:spPr bwMode="auto">
          <a:xfrm>
            <a:off x="3405225" y="3181501"/>
            <a:ext cx="2022074" cy="463523"/>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Negotiate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5" name="Text Box 552"/>
          <p:cNvSpPr txBox="1">
            <a:spLocks noChangeArrowheads="1"/>
          </p:cNvSpPr>
          <p:nvPr/>
        </p:nvSpPr>
        <p:spPr bwMode="auto">
          <a:xfrm>
            <a:off x="4932040" y="4478165"/>
            <a:ext cx="2232248" cy="535011"/>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Accommodate</a:t>
            </a:r>
            <a:endParaRPr kumimoji="0" lang="en-US" sz="2400" b="1" i="0" u="none" strike="noStrike" cap="none" normalizeH="0" baseline="0" dirty="0" smtClean="0">
              <a:ln>
                <a:noFill/>
              </a:ln>
              <a:solidFill>
                <a:srgbClr val="0000FF"/>
              </a:solidFill>
              <a:effectLst/>
              <a:latin typeface="Arial" pitchFamily="34" charset="0"/>
              <a:cs typeface="Arial" pitchFamily="34" charset="0"/>
            </a:endParaRPr>
          </a:p>
        </p:txBody>
      </p:sp>
      <p:sp>
        <p:nvSpPr>
          <p:cNvPr id="1138" name="Text Box 553"/>
          <p:cNvSpPr txBox="1">
            <a:spLocks noChangeArrowheads="1"/>
          </p:cNvSpPr>
          <p:nvPr/>
        </p:nvSpPr>
        <p:spPr bwMode="auto">
          <a:xfrm>
            <a:off x="2627784" y="4509120"/>
            <a:ext cx="1320011" cy="40881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Avoid</a:t>
            </a:r>
            <a:endParaRPr kumimoji="0" lang="en-US" sz="2400" b="1" i="0" u="none" strike="noStrike" cap="none" normalizeH="0" baseline="0" dirty="0" smtClean="0">
              <a:ln>
                <a:noFill/>
              </a:ln>
              <a:solidFill>
                <a:srgbClr val="0000FF"/>
              </a:solidFill>
              <a:effectLst/>
              <a:latin typeface="Arial" pitchFamily="34" charset="0"/>
              <a:cs typeface="Arial" pitchFamily="34" charset="0"/>
            </a:endParaRPr>
          </a:p>
        </p:txBody>
      </p:sp>
      <p:sp>
        <p:nvSpPr>
          <p:cNvPr id="1139" name="AutoShape 554"/>
          <p:cNvSpPr>
            <a:spLocks noChangeShapeType="1"/>
          </p:cNvSpPr>
          <p:nvPr/>
        </p:nvSpPr>
        <p:spPr bwMode="auto">
          <a:xfrm>
            <a:off x="4404405" y="548680"/>
            <a:ext cx="0" cy="188612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141" name="AutoShape 555"/>
          <p:cNvSpPr>
            <a:spLocks noChangeShapeType="1"/>
          </p:cNvSpPr>
          <p:nvPr/>
        </p:nvSpPr>
        <p:spPr bwMode="auto">
          <a:xfrm>
            <a:off x="4404405" y="4135167"/>
            <a:ext cx="0" cy="188612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142" name="AutoShape 556"/>
          <p:cNvSpPr>
            <a:spLocks noChangeShapeType="1"/>
          </p:cNvSpPr>
          <p:nvPr/>
        </p:nvSpPr>
        <p:spPr bwMode="auto">
          <a:xfrm flipH="1">
            <a:off x="5427299" y="3393589"/>
            <a:ext cx="229005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143" name="AutoShape 557"/>
          <p:cNvSpPr>
            <a:spLocks noChangeShapeType="1"/>
          </p:cNvSpPr>
          <p:nvPr/>
        </p:nvSpPr>
        <p:spPr bwMode="auto">
          <a:xfrm flipH="1">
            <a:off x="1270112" y="3393589"/>
            <a:ext cx="182366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7" name="PIJL-RECHTS 16"/>
          <p:cNvSpPr/>
          <p:nvPr/>
        </p:nvSpPr>
        <p:spPr>
          <a:xfrm>
            <a:off x="1403648" y="5589240"/>
            <a:ext cx="6912768" cy="126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Co-operate: Caring for other people’s interests</a:t>
            </a:r>
            <a:endParaRPr lang="nl-NL" sz="2400" b="1" dirty="0"/>
          </a:p>
        </p:txBody>
      </p:sp>
      <p:sp>
        <p:nvSpPr>
          <p:cNvPr id="18" name="Tekstvak 17"/>
          <p:cNvSpPr txBox="1"/>
          <p:nvPr/>
        </p:nvSpPr>
        <p:spPr>
          <a:xfrm>
            <a:off x="2699792" y="0"/>
            <a:ext cx="4248472" cy="830997"/>
          </a:xfrm>
          <a:prstGeom prst="rect">
            <a:avLst/>
          </a:prstGeom>
          <a:noFill/>
        </p:spPr>
        <p:txBody>
          <a:bodyPr wrap="square" rtlCol="0">
            <a:spAutoFit/>
          </a:bodyPr>
          <a:lstStyle/>
          <a:p>
            <a:r>
              <a:rPr lang="en-US" sz="4800" b="1" dirty="0" smtClean="0">
                <a:solidFill>
                  <a:srgbClr val="FF0000"/>
                </a:solidFill>
              </a:rPr>
              <a:t>Conflict styles</a:t>
            </a:r>
            <a:endParaRPr lang="nl-NL" sz="3600" b="1" dirty="0">
              <a:solidFill>
                <a:srgbClr val="FF0000"/>
              </a:solidFill>
            </a:endParaRPr>
          </a:p>
        </p:txBody>
      </p:sp>
      <p:pic>
        <p:nvPicPr>
          <p:cNvPr id="17411" name="Afbeelding 13" descr="http://www.conflictoplosseninorganisaties.nl/img/demo13.png"/>
          <p:cNvPicPr>
            <a:picLocks noChangeAspect="1" noChangeArrowheads="1"/>
          </p:cNvPicPr>
          <p:nvPr/>
        </p:nvPicPr>
        <p:blipFill>
          <a:blip r:embed="rId2" cstate="print">
            <a:lum contrast="20000"/>
          </a:blip>
          <a:srcRect l="69438" t="5490" r="9531" b="77620"/>
          <a:stretch>
            <a:fillRect/>
          </a:stretch>
        </p:blipFill>
        <p:spPr bwMode="auto">
          <a:xfrm>
            <a:off x="5076056" y="836712"/>
            <a:ext cx="2462357" cy="1368152"/>
          </a:xfrm>
          <a:prstGeom prst="rect">
            <a:avLst/>
          </a:prstGeom>
          <a:noFill/>
        </p:spPr>
      </p:pic>
      <p:pic>
        <p:nvPicPr>
          <p:cNvPr id="17413" name="Afbeelding 10" descr="http://www.conflictoplosseninorganisaties.nl/img/demo13.png"/>
          <p:cNvPicPr>
            <a:picLocks noChangeAspect="1" noChangeArrowheads="1"/>
          </p:cNvPicPr>
          <p:nvPr/>
        </p:nvPicPr>
        <p:blipFill>
          <a:blip r:embed="rId2" cstate="print">
            <a:lum contrast="20000"/>
          </a:blip>
          <a:srcRect l="19654" r="74120" b="77659"/>
          <a:stretch>
            <a:fillRect/>
          </a:stretch>
        </p:blipFill>
        <p:spPr bwMode="auto">
          <a:xfrm>
            <a:off x="7092280" y="3933056"/>
            <a:ext cx="1008112" cy="1512168"/>
          </a:xfrm>
          <a:prstGeom prst="rect">
            <a:avLst/>
          </a:prstGeom>
          <a:noFill/>
        </p:spPr>
      </p:pic>
      <p:sp>
        <p:nvSpPr>
          <p:cNvPr id="1131" name="Text Box 549"/>
          <p:cNvSpPr txBox="1">
            <a:spLocks noChangeArrowheads="1"/>
          </p:cNvSpPr>
          <p:nvPr/>
        </p:nvSpPr>
        <p:spPr bwMode="auto">
          <a:xfrm>
            <a:off x="2843808" y="1412776"/>
            <a:ext cx="1104371" cy="43204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Force</a:t>
            </a:r>
            <a:endParaRPr kumimoji="0" lang="en-US" sz="2400" b="1" i="0" u="none" strike="noStrike" cap="none" normalizeH="0" baseline="0" dirty="0" smtClean="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9"/>
                                        </p:tgtEl>
                                        <p:attrNameLst>
                                          <p:attrName>style.visibility</p:attrName>
                                        </p:attrNameLst>
                                      </p:cBhvr>
                                      <p:to>
                                        <p:strVal val="visible"/>
                                      </p:to>
                                    </p:set>
                                    <p:anim calcmode="lin" valueType="num">
                                      <p:cBhvr additive="base">
                                        <p:cTn id="7" dur="500" fill="hold"/>
                                        <p:tgtEl>
                                          <p:spTgt spid="1129"/>
                                        </p:tgtEl>
                                        <p:attrNameLst>
                                          <p:attrName>ppt_x</p:attrName>
                                        </p:attrNameLst>
                                      </p:cBhvr>
                                      <p:tavLst>
                                        <p:tav tm="0">
                                          <p:val>
                                            <p:strVal val="0-#ppt_w/2"/>
                                          </p:val>
                                        </p:tav>
                                        <p:tav tm="100000">
                                          <p:val>
                                            <p:strVal val="#ppt_x"/>
                                          </p:val>
                                        </p:tav>
                                      </p:tavLst>
                                    </p:anim>
                                    <p:anim calcmode="lin" valueType="num">
                                      <p:cBhvr additive="base">
                                        <p:cTn id="8" dur="500" fill="hold"/>
                                        <p:tgtEl>
                                          <p:spTgt spid="1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8"/>
                                        </p:tgtEl>
                                        <p:attrNameLst>
                                          <p:attrName>style.visibility</p:attrName>
                                        </p:attrNameLst>
                                      </p:cBhvr>
                                      <p:to>
                                        <p:strVal val="visible"/>
                                      </p:to>
                                    </p:set>
                                    <p:anim calcmode="lin" valueType="num">
                                      <p:cBhvr additive="base">
                                        <p:cTn id="19" dur="500" fill="hold"/>
                                        <p:tgtEl>
                                          <p:spTgt spid="1138"/>
                                        </p:tgtEl>
                                        <p:attrNameLst>
                                          <p:attrName>ppt_x</p:attrName>
                                        </p:attrNameLst>
                                      </p:cBhvr>
                                      <p:tavLst>
                                        <p:tav tm="0">
                                          <p:val>
                                            <p:strVal val="0-#ppt_w/2"/>
                                          </p:val>
                                        </p:tav>
                                        <p:tav tm="100000">
                                          <p:val>
                                            <p:strVal val="#ppt_x"/>
                                          </p:val>
                                        </p:tav>
                                      </p:tavLst>
                                    </p:anim>
                                    <p:anim calcmode="lin" valueType="num">
                                      <p:cBhvr additive="base">
                                        <p:cTn id="20" dur="500" fill="hold"/>
                                        <p:tgtEl>
                                          <p:spTgt spid="113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412"/>
                                        </p:tgtEl>
                                        <p:attrNameLst>
                                          <p:attrName>style.visibility</p:attrName>
                                        </p:attrNameLst>
                                      </p:cBhvr>
                                      <p:to>
                                        <p:strVal val="visible"/>
                                      </p:to>
                                    </p:set>
                                    <p:anim calcmode="lin" valueType="num">
                                      <p:cBhvr additive="base">
                                        <p:cTn id="23" dur="500" fill="hold"/>
                                        <p:tgtEl>
                                          <p:spTgt spid="17412"/>
                                        </p:tgtEl>
                                        <p:attrNameLst>
                                          <p:attrName>ppt_x</p:attrName>
                                        </p:attrNameLst>
                                      </p:cBhvr>
                                      <p:tavLst>
                                        <p:tav tm="0">
                                          <p:val>
                                            <p:strVal val="0-#ppt_w/2"/>
                                          </p:val>
                                        </p:tav>
                                        <p:tav tm="100000">
                                          <p:val>
                                            <p:strVal val="#ppt_x"/>
                                          </p:val>
                                        </p:tav>
                                      </p:tavLst>
                                    </p:anim>
                                    <p:anim calcmode="lin" valueType="num">
                                      <p:cBhvr additive="base">
                                        <p:cTn id="24"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31"/>
                                        </p:tgtEl>
                                        <p:attrNameLst>
                                          <p:attrName>style.visibility</p:attrName>
                                        </p:attrNameLst>
                                      </p:cBhvr>
                                      <p:to>
                                        <p:strVal val="visible"/>
                                      </p:to>
                                    </p:set>
                                    <p:anim calcmode="lin" valueType="num">
                                      <p:cBhvr additive="base">
                                        <p:cTn id="29" dur="500" fill="hold"/>
                                        <p:tgtEl>
                                          <p:spTgt spid="1131"/>
                                        </p:tgtEl>
                                        <p:attrNameLst>
                                          <p:attrName>ppt_x</p:attrName>
                                        </p:attrNameLst>
                                      </p:cBhvr>
                                      <p:tavLst>
                                        <p:tav tm="0">
                                          <p:val>
                                            <p:strVal val="0-#ppt_w/2"/>
                                          </p:val>
                                        </p:tav>
                                        <p:tav tm="100000">
                                          <p:val>
                                            <p:strVal val="#ppt_x"/>
                                          </p:val>
                                        </p:tav>
                                      </p:tavLst>
                                    </p:anim>
                                    <p:anim calcmode="lin" valueType="num">
                                      <p:cBhvr additive="base">
                                        <p:cTn id="30" dur="500" fill="hold"/>
                                        <p:tgtEl>
                                          <p:spTgt spid="113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7409"/>
                                        </p:tgtEl>
                                        <p:attrNameLst>
                                          <p:attrName>style.visibility</p:attrName>
                                        </p:attrNameLst>
                                      </p:cBhvr>
                                      <p:to>
                                        <p:strVal val="visible"/>
                                      </p:to>
                                    </p:set>
                                    <p:anim calcmode="lin" valueType="num">
                                      <p:cBhvr additive="base">
                                        <p:cTn id="33" dur="500" fill="hold"/>
                                        <p:tgtEl>
                                          <p:spTgt spid="17409"/>
                                        </p:tgtEl>
                                        <p:attrNameLst>
                                          <p:attrName>ppt_x</p:attrName>
                                        </p:attrNameLst>
                                      </p:cBhvr>
                                      <p:tavLst>
                                        <p:tav tm="0">
                                          <p:val>
                                            <p:strVal val="0-#ppt_w/2"/>
                                          </p:val>
                                        </p:tav>
                                        <p:tav tm="100000">
                                          <p:val>
                                            <p:strVal val="#ppt_x"/>
                                          </p:val>
                                        </p:tav>
                                      </p:tavLst>
                                    </p:anim>
                                    <p:anim calcmode="lin" valueType="num">
                                      <p:cBhvr additive="base">
                                        <p:cTn id="34" dur="500" fill="hold"/>
                                        <p:tgtEl>
                                          <p:spTgt spid="1740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135"/>
                                        </p:tgtEl>
                                        <p:attrNameLst>
                                          <p:attrName>style.visibility</p:attrName>
                                        </p:attrNameLst>
                                      </p:cBhvr>
                                      <p:to>
                                        <p:strVal val="visible"/>
                                      </p:to>
                                    </p:set>
                                    <p:anim calcmode="lin" valueType="num">
                                      <p:cBhvr additive="base">
                                        <p:cTn id="39" dur="500" fill="hold"/>
                                        <p:tgtEl>
                                          <p:spTgt spid="1135"/>
                                        </p:tgtEl>
                                        <p:attrNameLst>
                                          <p:attrName>ppt_x</p:attrName>
                                        </p:attrNameLst>
                                      </p:cBhvr>
                                      <p:tavLst>
                                        <p:tav tm="0">
                                          <p:val>
                                            <p:strVal val="0-#ppt_w/2"/>
                                          </p:val>
                                        </p:tav>
                                        <p:tav tm="100000">
                                          <p:val>
                                            <p:strVal val="#ppt_x"/>
                                          </p:val>
                                        </p:tav>
                                      </p:tavLst>
                                    </p:anim>
                                    <p:anim calcmode="lin" valueType="num">
                                      <p:cBhvr additive="base">
                                        <p:cTn id="40" dur="500" fill="hold"/>
                                        <p:tgtEl>
                                          <p:spTgt spid="1135"/>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7413"/>
                                        </p:tgtEl>
                                        <p:attrNameLst>
                                          <p:attrName>style.visibility</p:attrName>
                                        </p:attrNameLst>
                                      </p:cBhvr>
                                      <p:to>
                                        <p:strVal val="visible"/>
                                      </p:to>
                                    </p:set>
                                    <p:anim calcmode="lin" valueType="num">
                                      <p:cBhvr additive="base">
                                        <p:cTn id="43" dur="500" fill="hold"/>
                                        <p:tgtEl>
                                          <p:spTgt spid="17413"/>
                                        </p:tgtEl>
                                        <p:attrNameLst>
                                          <p:attrName>ppt_x</p:attrName>
                                        </p:attrNameLst>
                                      </p:cBhvr>
                                      <p:tavLst>
                                        <p:tav tm="0">
                                          <p:val>
                                            <p:strVal val="0-#ppt_w/2"/>
                                          </p:val>
                                        </p:tav>
                                        <p:tav tm="100000">
                                          <p:val>
                                            <p:strVal val="#ppt_x"/>
                                          </p:val>
                                        </p:tav>
                                      </p:tavLst>
                                    </p:anim>
                                    <p:anim calcmode="lin" valueType="num">
                                      <p:cBhvr additive="base">
                                        <p:cTn id="44"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33"/>
                                        </p:tgtEl>
                                        <p:attrNameLst>
                                          <p:attrName>style.visibility</p:attrName>
                                        </p:attrNameLst>
                                      </p:cBhvr>
                                      <p:to>
                                        <p:strVal val="visible"/>
                                      </p:to>
                                    </p:set>
                                    <p:anim calcmode="lin" valueType="num">
                                      <p:cBhvr additive="base">
                                        <p:cTn id="49" dur="500" fill="hold"/>
                                        <p:tgtEl>
                                          <p:spTgt spid="1133"/>
                                        </p:tgtEl>
                                        <p:attrNameLst>
                                          <p:attrName>ppt_x</p:attrName>
                                        </p:attrNameLst>
                                      </p:cBhvr>
                                      <p:tavLst>
                                        <p:tav tm="0">
                                          <p:val>
                                            <p:strVal val="0-#ppt_w/2"/>
                                          </p:val>
                                        </p:tav>
                                        <p:tav tm="100000">
                                          <p:val>
                                            <p:strVal val="#ppt_x"/>
                                          </p:val>
                                        </p:tav>
                                      </p:tavLst>
                                    </p:anim>
                                    <p:anim calcmode="lin" valueType="num">
                                      <p:cBhvr additive="base">
                                        <p:cTn id="50" dur="500" fill="hold"/>
                                        <p:tgtEl>
                                          <p:spTgt spid="113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7411"/>
                                        </p:tgtEl>
                                        <p:attrNameLst>
                                          <p:attrName>style.visibility</p:attrName>
                                        </p:attrNameLst>
                                      </p:cBhvr>
                                      <p:to>
                                        <p:strVal val="visible"/>
                                      </p:to>
                                    </p:set>
                                    <p:anim calcmode="lin" valueType="num">
                                      <p:cBhvr additive="base">
                                        <p:cTn id="53" dur="500" fill="hold"/>
                                        <p:tgtEl>
                                          <p:spTgt spid="17411"/>
                                        </p:tgtEl>
                                        <p:attrNameLst>
                                          <p:attrName>ppt_x</p:attrName>
                                        </p:attrNameLst>
                                      </p:cBhvr>
                                      <p:tavLst>
                                        <p:tav tm="0">
                                          <p:val>
                                            <p:strVal val="0-#ppt_w/2"/>
                                          </p:val>
                                        </p:tav>
                                        <p:tav tm="100000">
                                          <p:val>
                                            <p:strVal val="#ppt_x"/>
                                          </p:val>
                                        </p:tav>
                                      </p:tavLst>
                                    </p:anim>
                                    <p:anim calcmode="lin" valueType="num">
                                      <p:cBhvr additive="base">
                                        <p:cTn id="54"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134"/>
                                        </p:tgtEl>
                                        <p:attrNameLst>
                                          <p:attrName>style.visibility</p:attrName>
                                        </p:attrNameLst>
                                      </p:cBhvr>
                                      <p:to>
                                        <p:strVal val="visible"/>
                                      </p:to>
                                    </p:set>
                                    <p:anim calcmode="lin" valueType="num">
                                      <p:cBhvr additive="base">
                                        <p:cTn id="59" dur="500" fill="hold"/>
                                        <p:tgtEl>
                                          <p:spTgt spid="1134"/>
                                        </p:tgtEl>
                                        <p:attrNameLst>
                                          <p:attrName>ppt_x</p:attrName>
                                        </p:attrNameLst>
                                      </p:cBhvr>
                                      <p:tavLst>
                                        <p:tav tm="0">
                                          <p:val>
                                            <p:strVal val="0-#ppt_w/2"/>
                                          </p:val>
                                        </p:tav>
                                        <p:tav tm="100000">
                                          <p:val>
                                            <p:strVal val="#ppt_x"/>
                                          </p:val>
                                        </p:tav>
                                      </p:tavLst>
                                    </p:anim>
                                    <p:anim calcmode="lin" valueType="num">
                                      <p:cBhvr additive="base">
                                        <p:cTn id="60" dur="500" fill="hold"/>
                                        <p:tgtEl>
                                          <p:spTgt spid="1134"/>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7410"/>
                                        </p:tgtEl>
                                        <p:attrNameLst>
                                          <p:attrName>style.visibility</p:attrName>
                                        </p:attrNameLst>
                                      </p:cBhvr>
                                      <p:to>
                                        <p:strVal val="visible"/>
                                      </p:to>
                                    </p:set>
                                    <p:anim calcmode="lin" valueType="num">
                                      <p:cBhvr additive="base">
                                        <p:cTn id="63" dur="500" fill="hold"/>
                                        <p:tgtEl>
                                          <p:spTgt spid="17410"/>
                                        </p:tgtEl>
                                        <p:attrNameLst>
                                          <p:attrName>ppt_x</p:attrName>
                                        </p:attrNameLst>
                                      </p:cBhvr>
                                      <p:tavLst>
                                        <p:tav tm="0">
                                          <p:val>
                                            <p:strVal val="0-#ppt_w/2"/>
                                          </p:val>
                                        </p:tav>
                                        <p:tav tm="100000">
                                          <p:val>
                                            <p:strVal val="#ppt_x"/>
                                          </p:val>
                                        </p:tav>
                                      </p:tavLst>
                                    </p:anim>
                                    <p:anim calcmode="lin" valueType="num">
                                      <p:cBhvr additive="base">
                                        <p:cTn id="64"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 grpId="0" animBg="1"/>
      <p:bldP spid="1133" grpId="0" animBg="1"/>
      <p:bldP spid="1134" grpId="0" animBg="1"/>
      <p:bldP spid="1135" grpId="0" animBg="1"/>
      <p:bldP spid="1138" grpId="0" animBg="1"/>
      <p:bldP spid="17" grpId="0" animBg="1"/>
      <p:bldP spid="11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864096"/>
          </a:xfrm>
        </p:spPr>
        <p:txBody>
          <a:bodyPr>
            <a:normAutofit fontScale="90000"/>
          </a:bodyPr>
          <a:lstStyle/>
          <a:p>
            <a:r>
              <a:rPr lang="en-GB" b="1" i="1" dirty="0" smtClean="0">
                <a:solidFill>
                  <a:srgbClr val="0000FF"/>
                </a:solidFill>
              </a:rPr>
              <a:t>Exercise: Recognize the conflict style</a:t>
            </a:r>
            <a:endParaRPr lang="en-US" dirty="0">
              <a:solidFill>
                <a:srgbClr val="0000FF"/>
              </a:solidFill>
            </a:endParaRPr>
          </a:p>
        </p:txBody>
      </p:sp>
      <p:sp>
        <p:nvSpPr>
          <p:cNvPr id="3" name="Tijdelijke aanduiding voor inhoud 2"/>
          <p:cNvSpPr>
            <a:spLocks noGrp="1"/>
          </p:cNvSpPr>
          <p:nvPr>
            <p:ph idx="1"/>
          </p:nvPr>
        </p:nvSpPr>
        <p:spPr>
          <a:xfrm>
            <a:off x="457200" y="1600200"/>
            <a:ext cx="8229600" cy="5257800"/>
          </a:xfrm>
        </p:spPr>
        <p:txBody>
          <a:bodyPr>
            <a:noAutofit/>
          </a:bodyPr>
          <a:lstStyle/>
          <a:p>
            <a:pPr marL="0" indent="0">
              <a:buNone/>
            </a:pPr>
            <a:r>
              <a:rPr lang="en-GB" dirty="0" smtClean="0">
                <a:solidFill>
                  <a:srgbClr val="0000FF"/>
                </a:solidFill>
              </a:rPr>
              <a:t>A tells B about a conflict he/she had. </a:t>
            </a:r>
          </a:p>
          <a:p>
            <a:pPr marL="0" indent="0">
              <a:buNone/>
            </a:pPr>
            <a:r>
              <a:rPr lang="en-GB" dirty="0" smtClean="0">
                <a:solidFill>
                  <a:srgbClr val="0000FF"/>
                </a:solidFill>
              </a:rPr>
              <a:t>Together they decide which conflict style A used. </a:t>
            </a:r>
          </a:p>
          <a:p>
            <a:pPr marL="0" indent="0">
              <a:buNone/>
            </a:pPr>
            <a:r>
              <a:rPr lang="en-GB" dirty="0" smtClean="0">
                <a:solidFill>
                  <a:srgbClr val="0000FF"/>
                </a:solidFill>
              </a:rPr>
              <a:t>Is A satisfied with this conflict style? Or would you rather chose an other style? </a:t>
            </a:r>
          </a:p>
          <a:p>
            <a:pPr marL="0" indent="0">
              <a:buNone/>
            </a:pPr>
            <a:endParaRPr lang="en-GB" dirty="0" smtClean="0">
              <a:solidFill>
                <a:srgbClr val="0000FF"/>
              </a:solidFill>
            </a:endParaRPr>
          </a:p>
          <a:p>
            <a:pPr marL="0" indent="0">
              <a:buNone/>
            </a:pPr>
            <a:r>
              <a:rPr lang="en-GB" dirty="0" smtClean="0">
                <a:solidFill>
                  <a:srgbClr val="0000FF"/>
                </a:solidFill>
              </a:rPr>
              <a:t>What could you do in this conflict according to this style?</a:t>
            </a:r>
            <a:r>
              <a:rPr lang="nl-NL" dirty="0" smtClean="0">
                <a:solidFill>
                  <a:srgbClr val="0000FF"/>
                </a:solidFill>
              </a:rPr>
              <a:t/>
            </a:r>
            <a:br>
              <a:rPr lang="nl-NL" dirty="0" smtClean="0">
                <a:solidFill>
                  <a:srgbClr val="0000FF"/>
                </a:solidFill>
              </a:rPr>
            </a:br>
            <a:endParaRPr lang="nl-NL" dirty="0" smtClean="0">
              <a:solidFill>
                <a:srgbClr val="0000FF"/>
              </a:solidFill>
            </a:endParaRPr>
          </a:p>
          <a:p>
            <a:pPr marL="0" indent="0">
              <a:buNone/>
            </a:pPr>
            <a:r>
              <a:rPr lang="en-GB" dirty="0" smtClean="0">
                <a:solidFill>
                  <a:srgbClr val="0000FF"/>
                </a:solidFill>
              </a:rPr>
              <a:t>A and B swap.</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55576" y="404664"/>
            <a:ext cx="2941574" cy="830997"/>
          </a:xfrm>
          <a:prstGeom prst="rect">
            <a:avLst/>
          </a:prstGeom>
          <a:ln>
            <a:noFill/>
          </a:ln>
        </p:spPr>
        <p:txBody>
          <a:bodyPr wrap="none">
            <a:spAutoFit/>
          </a:bodyPr>
          <a:lstStyle/>
          <a:p>
            <a:r>
              <a:rPr lang="en-US" sz="4800" b="1" smtClean="0">
                <a:solidFill>
                  <a:srgbClr val="0000FF"/>
                </a:solidFill>
              </a:rPr>
              <a:t>Perception</a:t>
            </a:r>
            <a:endParaRPr lang="en-US" sz="4800">
              <a:solidFill>
                <a:srgbClr val="0000FF"/>
              </a:solidFill>
            </a:endParaRPr>
          </a:p>
        </p:txBody>
      </p:sp>
      <p:sp>
        <p:nvSpPr>
          <p:cNvPr id="6" name="Rechthoek 5"/>
          <p:cNvSpPr/>
          <p:nvPr/>
        </p:nvSpPr>
        <p:spPr>
          <a:xfrm>
            <a:off x="5221073" y="404664"/>
            <a:ext cx="2942344" cy="830997"/>
          </a:xfrm>
          <a:prstGeom prst="rect">
            <a:avLst/>
          </a:prstGeom>
          <a:ln>
            <a:noFill/>
          </a:ln>
        </p:spPr>
        <p:txBody>
          <a:bodyPr wrap="none">
            <a:spAutoFit/>
          </a:bodyPr>
          <a:lstStyle/>
          <a:p>
            <a:r>
              <a:rPr lang="en-US" sz="4800" b="1" smtClean="0">
                <a:solidFill>
                  <a:srgbClr val="0000FF"/>
                </a:solidFill>
              </a:rPr>
              <a:t>Projection </a:t>
            </a:r>
            <a:endParaRPr lang="en-US" sz="4800">
              <a:solidFill>
                <a:srgbClr val="0000FF"/>
              </a:solidFill>
            </a:endParaRPr>
          </a:p>
        </p:txBody>
      </p:sp>
      <p:sp>
        <p:nvSpPr>
          <p:cNvPr id="7" name="Rechthoek 6"/>
          <p:cNvSpPr/>
          <p:nvPr/>
        </p:nvSpPr>
        <p:spPr>
          <a:xfrm>
            <a:off x="4225176" y="404664"/>
            <a:ext cx="490840" cy="830997"/>
          </a:xfrm>
          <a:prstGeom prst="rect">
            <a:avLst/>
          </a:prstGeom>
          <a:ln>
            <a:noFill/>
          </a:ln>
        </p:spPr>
        <p:txBody>
          <a:bodyPr wrap="none">
            <a:spAutoFit/>
          </a:bodyPr>
          <a:lstStyle/>
          <a:p>
            <a:r>
              <a:rPr lang="nl-NL" sz="4800" b="1" dirty="0" smtClean="0">
                <a:solidFill>
                  <a:srgbClr val="0000FF"/>
                </a:solidFill>
              </a:rPr>
              <a:t>=</a:t>
            </a:r>
            <a:endParaRPr lang="nl-NL" sz="4800" dirty="0">
              <a:solidFill>
                <a:srgbClr val="0000FF"/>
              </a:solidFill>
            </a:endParaRPr>
          </a:p>
        </p:txBody>
      </p:sp>
      <p:pic>
        <p:nvPicPr>
          <p:cNvPr id="1027" name="Picture 3"/>
          <p:cNvPicPr>
            <a:picLocks noChangeAspect="1" noChangeArrowheads="1"/>
          </p:cNvPicPr>
          <p:nvPr/>
        </p:nvPicPr>
        <p:blipFill>
          <a:blip r:embed="rId2" cstate="print"/>
          <a:srcRect/>
          <a:stretch>
            <a:fillRect/>
          </a:stretch>
        </p:blipFill>
        <p:spPr bwMode="auto">
          <a:xfrm>
            <a:off x="971600" y="1484784"/>
            <a:ext cx="4343400" cy="42005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076056" y="1484784"/>
            <a:ext cx="3181350" cy="4200525"/>
          </a:xfrm>
          <a:prstGeom prst="rect">
            <a:avLst/>
          </a:prstGeom>
          <a:noFill/>
          <a:ln w="9525">
            <a:noFill/>
            <a:miter lim="800000"/>
            <a:headEnd/>
            <a:tailEnd/>
          </a:ln>
        </p:spPr>
      </p:pic>
      <p:sp>
        <p:nvSpPr>
          <p:cNvPr id="8" name="Tekstvak 7"/>
          <p:cNvSpPr txBox="1"/>
          <p:nvPr/>
        </p:nvSpPr>
        <p:spPr>
          <a:xfrm>
            <a:off x="2195736" y="5877272"/>
            <a:ext cx="5524397" cy="707886"/>
          </a:xfrm>
          <a:prstGeom prst="rect">
            <a:avLst/>
          </a:prstGeom>
          <a:noFill/>
        </p:spPr>
        <p:txBody>
          <a:bodyPr wrap="none" rtlCol="0">
            <a:spAutoFit/>
          </a:bodyPr>
          <a:lstStyle/>
          <a:p>
            <a:r>
              <a:rPr lang="en-US" sz="4000" dirty="0" smtClean="0">
                <a:solidFill>
                  <a:srgbClr val="0000FF"/>
                </a:solidFill>
              </a:rPr>
              <a:t>Take an other perspective</a:t>
            </a:r>
            <a:endParaRPr lang="en-US" sz="4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8024" y="687834"/>
            <a:ext cx="3888432" cy="1228998"/>
          </a:xfrm>
        </p:spPr>
        <p:txBody>
          <a:bodyPr>
            <a:normAutofit fontScale="90000"/>
          </a:bodyPr>
          <a:lstStyle/>
          <a:p>
            <a:r>
              <a:rPr lang="en-US" sz="5400" b="1" dirty="0" smtClean="0">
                <a:solidFill>
                  <a:srgbClr val="FF0000"/>
                </a:solidFill>
              </a:rPr>
              <a:t>In the box with Negative Emotions</a:t>
            </a:r>
            <a:endParaRPr lang="en-US" sz="5400" b="1" dirty="0">
              <a:solidFill>
                <a:srgbClr val="FF0000"/>
              </a:solidFill>
            </a:endParaRPr>
          </a:p>
        </p:txBody>
      </p:sp>
      <p:sp>
        <p:nvSpPr>
          <p:cNvPr id="3" name="Tijdelijke aanduiding voor inhoud 2"/>
          <p:cNvSpPr>
            <a:spLocks noGrp="1"/>
          </p:cNvSpPr>
          <p:nvPr>
            <p:ph idx="1"/>
          </p:nvPr>
        </p:nvSpPr>
        <p:spPr>
          <a:xfrm>
            <a:off x="539552" y="2564904"/>
            <a:ext cx="1008112" cy="604664"/>
          </a:xfrm>
        </p:spPr>
        <p:txBody>
          <a:bodyPr/>
          <a:lstStyle/>
          <a:p>
            <a:pPr algn="ctr">
              <a:buNone/>
            </a:pPr>
            <a:r>
              <a:rPr lang="en-US" b="1" dirty="0" smtClean="0">
                <a:solidFill>
                  <a:srgbClr val="FF0000"/>
                </a:solidFill>
              </a:rPr>
              <a:t>Fear</a:t>
            </a:r>
            <a:endParaRPr lang="en-US" b="1" dirty="0">
              <a:solidFill>
                <a:srgbClr val="FF0000"/>
              </a:solidFill>
            </a:endParaRPr>
          </a:p>
        </p:txBody>
      </p:sp>
      <p:sp>
        <p:nvSpPr>
          <p:cNvPr id="6" name="Tijdelijke aanduiding voor inhoud 2"/>
          <p:cNvSpPr txBox="1">
            <a:spLocks/>
          </p:cNvSpPr>
          <p:nvPr/>
        </p:nvSpPr>
        <p:spPr>
          <a:xfrm>
            <a:off x="3131840" y="5301208"/>
            <a:ext cx="2160240" cy="60466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solidFill>
                  <a:srgbClr val="FF0000"/>
                </a:solidFill>
              </a:rPr>
              <a:t>Sadness</a:t>
            </a:r>
            <a:endParaRPr kumimoji="0" lang="en-US"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8" name="Tijdelijke aanduiding voor inhoud 2"/>
          <p:cNvSpPr txBox="1">
            <a:spLocks/>
          </p:cNvSpPr>
          <p:nvPr/>
        </p:nvSpPr>
        <p:spPr>
          <a:xfrm>
            <a:off x="6983760" y="2896344"/>
            <a:ext cx="2160240" cy="60466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solidFill>
                  <a:srgbClr val="FF0000"/>
                </a:solidFill>
              </a:rPr>
              <a:t>Angry</a:t>
            </a:r>
            <a:endParaRPr kumimoji="0" lang="en-US" sz="3200" b="1" i="0" u="none" strike="noStrike" kern="1200" cap="none" spc="0" normalizeH="0" baseline="0" noProof="0" dirty="0">
              <a:ln>
                <a:noFill/>
              </a:ln>
              <a:solidFill>
                <a:srgbClr val="FF0000"/>
              </a:solidFill>
              <a:effectLst/>
              <a:uLnTx/>
              <a:uFillTx/>
              <a:latin typeface="+mn-lt"/>
              <a:ea typeface="+mn-ea"/>
              <a:cs typeface="+mn-cs"/>
            </a:endParaRPr>
          </a:p>
        </p:txBody>
      </p:sp>
      <p:pic>
        <p:nvPicPr>
          <p:cNvPr id="50178" name="Picture 2" descr="Afbeeldingsresultaat voor angry face"/>
          <p:cNvPicPr>
            <a:picLocks noChangeAspect="1" noChangeArrowheads="1"/>
          </p:cNvPicPr>
          <p:nvPr/>
        </p:nvPicPr>
        <p:blipFill>
          <a:blip r:embed="rId2" cstate="print"/>
          <a:srcRect/>
          <a:stretch>
            <a:fillRect/>
          </a:stretch>
        </p:blipFill>
        <p:spPr bwMode="auto">
          <a:xfrm>
            <a:off x="5868144" y="3582144"/>
            <a:ext cx="3275856" cy="3275856"/>
          </a:xfrm>
          <a:prstGeom prst="rect">
            <a:avLst/>
          </a:prstGeom>
          <a:noFill/>
        </p:spPr>
      </p:pic>
      <p:pic>
        <p:nvPicPr>
          <p:cNvPr id="50180" name="Picture 4" descr="Afbeeldingsresultaat voor sad face"/>
          <p:cNvPicPr>
            <a:picLocks noChangeAspect="1" noChangeArrowheads="1"/>
          </p:cNvPicPr>
          <p:nvPr/>
        </p:nvPicPr>
        <p:blipFill>
          <a:blip r:embed="rId3" cstate="print"/>
          <a:srcRect/>
          <a:stretch>
            <a:fillRect/>
          </a:stretch>
        </p:blipFill>
        <p:spPr bwMode="auto">
          <a:xfrm>
            <a:off x="2555776" y="2420888"/>
            <a:ext cx="3456384" cy="2753586"/>
          </a:xfrm>
          <a:prstGeom prst="rect">
            <a:avLst/>
          </a:prstGeom>
          <a:noFill/>
        </p:spPr>
      </p:pic>
      <p:pic>
        <p:nvPicPr>
          <p:cNvPr id="50182" name="Picture 6" descr="Afbeeldingsresultaat voor fearful face"/>
          <p:cNvPicPr>
            <a:picLocks noChangeAspect="1" noChangeArrowheads="1"/>
          </p:cNvPicPr>
          <p:nvPr/>
        </p:nvPicPr>
        <p:blipFill>
          <a:blip r:embed="rId4" cstate="print"/>
          <a:srcRect/>
          <a:stretch>
            <a:fillRect/>
          </a:stretch>
        </p:blipFill>
        <p:spPr bwMode="auto">
          <a:xfrm>
            <a:off x="-1" y="0"/>
            <a:ext cx="4154825" cy="24928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0182"/>
                                        </p:tgtEl>
                                        <p:attrNameLst>
                                          <p:attrName>style.visibility</p:attrName>
                                        </p:attrNameLst>
                                      </p:cBhvr>
                                      <p:to>
                                        <p:strVal val="visible"/>
                                      </p:to>
                                    </p:set>
                                    <p:anim calcmode="lin" valueType="num">
                                      <p:cBhvr additive="base">
                                        <p:cTn id="11" dur="500" fill="hold"/>
                                        <p:tgtEl>
                                          <p:spTgt spid="50182"/>
                                        </p:tgtEl>
                                        <p:attrNameLst>
                                          <p:attrName>ppt_x</p:attrName>
                                        </p:attrNameLst>
                                      </p:cBhvr>
                                      <p:tavLst>
                                        <p:tav tm="0">
                                          <p:val>
                                            <p:strVal val="0-#ppt_w/2"/>
                                          </p:val>
                                        </p:tav>
                                        <p:tav tm="100000">
                                          <p:val>
                                            <p:strVal val="#ppt_x"/>
                                          </p:val>
                                        </p:tav>
                                      </p:tavLst>
                                    </p:anim>
                                    <p:anim calcmode="lin" valueType="num">
                                      <p:cBhvr additive="base">
                                        <p:cTn id="12"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0180"/>
                                        </p:tgtEl>
                                        <p:attrNameLst>
                                          <p:attrName>style.visibility</p:attrName>
                                        </p:attrNameLst>
                                      </p:cBhvr>
                                      <p:to>
                                        <p:strVal val="visible"/>
                                      </p:to>
                                    </p:set>
                                    <p:anim calcmode="lin" valueType="num">
                                      <p:cBhvr additive="base">
                                        <p:cTn id="21" dur="500" fill="hold"/>
                                        <p:tgtEl>
                                          <p:spTgt spid="50180"/>
                                        </p:tgtEl>
                                        <p:attrNameLst>
                                          <p:attrName>ppt_x</p:attrName>
                                        </p:attrNameLst>
                                      </p:cBhvr>
                                      <p:tavLst>
                                        <p:tav tm="0">
                                          <p:val>
                                            <p:strVal val="0-#ppt_w/2"/>
                                          </p:val>
                                        </p:tav>
                                        <p:tav tm="100000">
                                          <p:val>
                                            <p:strVal val="#ppt_x"/>
                                          </p:val>
                                        </p:tav>
                                      </p:tavLst>
                                    </p:anim>
                                    <p:anim calcmode="lin" valueType="num">
                                      <p:cBhvr additive="base">
                                        <p:cTn id="22"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0178"/>
                                        </p:tgtEl>
                                        <p:attrNameLst>
                                          <p:attrName>style.visibility</p:attrName>
                                        </p:attrNameLst>
                                      </p:cBhvr>
                                      <p:to>
                                        <p:strVal val="visible"/>
                                      </p:to>
                                    </p:set>
                                    <p:anim calcmode="lin" valueType="num">
                                      <p:cBhvr additive="base">
                                        <p:cTn id="31" dur="500" fill="hold"/>
                                        <p:tgtEl>
                                          <p:spTgt spid="50178"/>
                                        </p:tgtEl>
                                        <p:attrNameLst>
                                          <p:attrName>ppt_x</p:attrName>
                                        </p:attrNameLst>
                                      </p:cBhvr>
                                      <p:tavLst>
                                        <p:tav tm="0">
                                          <p:val>
                                            <p:strVal val="0-#ppt_w/2"/>
                                          </p:val>
                                        </p:tav>
                                        <p:tav tm="100000">
                                          <p:val>
                                            <p:strVal val="#ppt_x"/>
                                          </p:val>
                                        </p:tav>
                                      </p:tavLst>
                                    </p:anim>
                                    <p:anim calcmode="lin" valueType="num">
                                      <p:cBhvr additive="base">
                                        <p:cTn id="32"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922114"/>
          </a:xfrm>
        </p:spPr>
        <p:txBody>
          <a:bodyPr>
            <a:normAutofit/>
          </a:bodyPr>
          <a:lstStyle/>
          <a:p>
            <a:pPr lvl="0"/>
            <a:r>
              <a:rPr lang="en-US" sz="4800" b="1" dirty="0" smtClean="0">
                <a:solidFill>
                  <a:srgbClr val="0000FF"/>
                </a:solidFill>
                <a:latin typeface="Calibri" pitchFamily="34" charset="0"/>
                <a:ea typeface="MS Mincho" pitchFamily="49" charset="-128"/>
                <a:cs typeface="Arial" pitchFamily="34" charset="0"/>
              </a:rPr>
              <a:t>NLP Presupposition 7</a:t>
            </a:r>
            <a:r>
              <a:rPr lang="en-US" sz="4800" b="1" dirty="0" smtClean="0" bmk="">
                <a:solidFill>
                  <a:srgbClr val="0000FF"/>
                </a:solidFill>
                <a:latin typeface="Calibri" pitchFamily="34" charset="0"/>
                <a:ea typeface="MS Mincho" pitchFamily="49" charset="-128"/>
                <a:cs typeface="Arial" pitchFamily="34" charset="0"/>
              </a:rPr>
              <a:t>:</a:t>
            </a:r>
            <a:r>
              <a:rPr lang="en-US" sz="4800" b="1" dirty="0" smtClean="0">
                <a:solidFill>
                  <a:srgbClr val="0000FF"/>
                </a:solidFill>
                <a:latin typeface="Calibri" pitchFamily="34" charset="0"/>
                <a:ea typeface="MS Mincho" pitchFamily="49" charset="-128"/>
                <a:cs typeface="Arial" pitchFamily="34" charset="0"/>
              </a:rPr>
              <a:t> </a:t>
            </a:r>
            <a:endParaRPr lang="en-US" sz="4800" dirty="0">
              <a:solidFill>
                <a:srgbClr val="0000FF"/>
              </a:solidFill>
            </a:endParaRPr>
          </a:p>
        </p:txBody>
      </p:sp>
      <p:sp>
        <p:nvSpPr>
          <p:cNvPr id="28673" name="Rectangle 1"/>
          <p:cNvSpPr>
            <a:spLocks noChangeArrowheads="1"/>
          </p:cNvSpPr>
          <p:nvPr/>
        </p:nvSpPr>
        <p:spPr bwMode="auto">
          <a:xfrm>
            <a:off x="0" y="764704"/>
            <a:ext cx="9144000" cy="807853"/>
          </a:xfrm>
          <a:prstGeom prst="rect">
            <a:avLst/>
          </a:prstGeom>
          <a:noFill/>
          <a:ln w="9525">
            <a:noFill/>
            <a:miter lim="800000"/>
            <a:headEnd/>
            <a:tailEnd/>
          </a:ln>
          <a:effectLst/>
        </p:spPr>
        <p:txBody>
          <a:bodyPr vert="horz" wrap="square" lIns="180918" tIns="152352"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15900" algn="l"/>
              </a:tabLst>
            </a:pPr>
            <a:r>
              <a:rPr kumimoji="0" lang="en-US" sz="4000" b="1" i="0" u="none" strike="noStrike" cap="none" normalizeH="0" baseline="0" dirty="0" smtClean="0">
                <a:ln>
                  <a:noFill/>
                </a:ln>
                <a:solidFill>
                  <a:srgbClr val="FF0000"/>
                </a:solidFill>
                <a:effectLst/>
                <a:ea typeface="MS Mincho" pitchFamily="49" charset="-128"/>
                <a:cs typeface="Arial" pitchFamily="34" charset="0"/>
              </a:rPr>
              <a:t>Every behavior has a positive intention </a:t>
            </a:r>
          </a:p>
        </p:txBody>
      </p:sp>
      <p:sp>
        <p:nvSpPr>
          <p:cNvPr id="4" name="Rectangle 1"/>
          <p:cNvSpPr>
            <a:spLocks noChangeArrowheads="1"/>
          </p:cNvSpPr>
          <p:nvPr/>
        </p:nvSpPr>
        <p:spPr bwMode="auto">
          <a:xfrm>
            <a:off x="0" y="1484784"/>
            <a:ext cx="9143999" cy="1177185"/>
          </a:xfrm>
          <a:prstGeom prst="rect">
            <a:avLst/>
          </a:prstGeom>
          <a:noFill/>
          <a:ln w="9525">
            <a:noFill/>
            <a:miter lim="800000"/>
            <a:headEnd/>
            <a:tailEnd/>
          </a:ln>
          <a:effectLst/>
        </p:spPr>
        <p:txBody>
          <a:bodyPr vert="horz" wrap="square" lIns="180918" tIns="152352"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15900" algn="l"/>
              </a:tabLst>
            </a:pPr>
            <a:r>
              <a:rPr kumimoji="0" lang="en-US" sz="3200" b="1" i="0" u="none" strike="noStrike" cap="none" normalizeH="0" baseline="0" dirty="0" smtClean="0">
                <a:ln>
                  <a:noFill/>
                </a:ln>
                <a:solidFill>
                  <a:srgbClr val="0000FF"/>
                </a:solidFill>
                <a:effectLst/>
                <a:latin typeface="Lucida Handwriting" pitchFamily="66" charset="0"/>
                <a:ea typeface="MS Mincho" pitchFamily="49" charset="-128"/>
                <a:cs typeface="Arial" pitchFamily="34" charset="0"/>
              </a:rPr>
              <a:t>Look at behavior of yourself which you don’t like so much. </a:t>
            </a: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pic>
        <p:nvPicPr>
          <p:cNvPr id="19458" name="Picture 2" descr="Afbeeldingsresultaat voor positive intention"/>
          <p:cNvPicPr>
            <a:picLocks noChangeAspect="1" noChangeArrowheads="1"/>
          </p:cNvPicPr>
          <p:nvPr/>
        </p:nvPicPr>
        <p:blipFill>
          <a:blip r:embed="rId2" cstate="print"/>
          <a:srcRect t="11853"/>
          <a:stretch>
            <a:fillRect/>
          </a:stretch>
        </p:blipFill>
        <p:spPr bwMode="auto">
          <a:xfrm>
            <a:off x="4948275" y="3645024"/>
            <a:ext cx="4195725" cy="3212976"/>
          </a:xfrm>
          <a:prstGeom prst="rect">
            <a:avLst/>
          </a:prstGeom>
          <a:noFill/>
        </p:spPr>
      </p:pic>
      <p:sp>
        <p:nvSpPr>
          <p:cNvPr id="6" name="Rectangle 1"/>
          <p:cNvSpPr>
            <a:spLocks noChangeArrowheads="1"/>
          </p:cNvSpPr>
          <p:nvPr/>
        </p:nvSpPr>
        <p:spPr bwMode="auto">
          <a:xfrm>
            <a:off x="0" y="3169335"/>
            <a:ext cx="5148063" cy="1669627"/>
          </a:xfrm>
          <a:prstGeom prst="rect">
            <a:avLst/>
          </a:prstGeom>
          <a:noFill/>
          <a:ln w="9525">
            <a:noFill/>
            <a:miter lim="800000"/>
            <a:headEnd/>
            <a:tailEnd/>
          </a:ln>
          <a:effectLst/>
        </p:spPr>
        <p:txBody>
          <a:bodyPr vert="horz" wrap="square" lIns="180918" tIns="152352"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15900" algn="l"/>
              </a:tabLst>
            </a:pPr>
            <a:r>
              <a:rPr kumimoji="0" lang="en-US" sz="3200" b="1" i="0" u="none" strike="noStrike" cap="none" normalizeH="0" baseline="0" dirty="0" smtClean="0">
                <a:ln>
                  <a:noFill/>
                </a:ln>
                <a:solidFill>
                  <a:srgbClr val="0000FF"/>
                </a:solidFill>
                <a:effectLst/>
                <a:latin typeface="Lucida Handwriting" pitchFamily="66" charset="0"/>
                <a:ea typeface="MS Mincho" pitchFamily="49" charset="-128"/>
                <a:cs typeface="Arial" pitchFamily="34" charset="0"/>
              </a:rPr>
              <a:t>What would be the positive intention of it?</a:t>
            </a: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Tree>
    <p:extLst>
      <p:ext uri="{BB962C8B-B14F-4D97-AF65-F5344CB8AC3E}">
        <p14:creationId xmlns:p14="http://schemas.microsoft.com/office/powerpoint/2010/main" xmlns="" val="401998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additive="base">
                                        <p:cTn id="7" dur="500" fill="hold"/>
                                        <p:tgtEl>
                                          <p:spTgt spid="28673"/>
                                        </p:tgtEl>
                                        <p:attrNameLst>
                                          <p:attrName>ppt_x</p:attrName>
                                        </p:attrNameLst>
                                      </p:cBhvr>
                                      <p:tavLst>
                                        <p:tav tm="0">
                                          <p:val>
                                            <p:strVal val="0-#ppt_w/2"/>
                                          </p:val>
                                        </p:tav>
                                        <p:tav tm="100000">
                                          <p:val>
                                            <p:strVal val="#ppt_x"/>
                                          </p:val>
                                        </p:tav>
                                      </p:tavLst>
                                    </p:anim>
                                    <p:anim calcmode="lin" valueType="num">
                                      <p:cBhvr additive="base">
                                        <p:cTn id="8" dur="500" fill="hold"/>
                                        <p:tgtEl>
                                          <p:spTgt spid="286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458"/>
                                        </p:tgtEl>
                                        <p:attrNameLst>
                                          <p:attrName>style.visibility</p:attrName>
                                        </p:attrNameLst>
                                      </p:cBhvr>
                                      <p:to>
                                        <p:strVal val="visible"/>
                                      </p:to>
                                    </p:set>
                                    <p:anim calcmode="lin" valueType="num">
                                      <p:cBhvr additive="base">
                                        <p:cTn id="25" dur="500" fill="hold"/>
                                        <p:tgtEl>
                                          <p:spTgt spid="19458"/>
                                        </p:tgtEl>
                                        <p:attrNameLst>
                                          <p:attrName>ppt_x</p:attrName>
                                        </p:attrNameLst>
                                      </p:cBhvr>
                                      <p:tavLst>
                                        <p:tav tm="0">
                                          <p:val>
                                            <p:strVal val="0-#ppt_w/2"/>
                                          </p:val>
                                        </p:tav>
                                        <p:tav tm="100000">
                                          <p:val>
                                            <p:strVal val="#ppt_x"/>
                                          </p:val>
                                        </p:tav>
                                      </p:tavLst>
                                    </p:anim>
                                    <p:anim calcmode="lin" valueType="num">
                                      <p:cBhvr additive="base">
                                        <p:cTn id="26"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850106"/>
          </a:xfrm>
        </p:spPr>
        <p:txBody>
          <a:bodyPr/>
          <a:lstStyle/>
          <a:p>
            <a:r>
              <a:rPr lang="en-US" sz="4800" b="1" dirty="0" smtClean="0">
                <a:solidFill>
                  <a:srgbClr val="0033CC"/>
                </a:solidFill>
              </a:rPr>
              <a:t>A story of violence</a:t>
            </a:r>
            <a:endParaRPr lang="en-US" b="1" dirty="0">
              <a:solidFill>
                <a:srgbClr val="0033CC"/>
              </a:solidFill>
            </a:endParaRPr>
          </a:p>
        </p:txBody>
      </p:sp>
      <p:pic>
        <p:nvPicPr>
          <p:cNvPr id="73730" name="Picture 2" descr="Afbeeldingsresultaat voor boy face drawing"/>
          <p:cNvPicPr>
            <a:picLocks noChangeAspect="1" noChangeArrowheads="1"/>
          </p:cNvPicPr>
          <p:nvPr/>
        </p:nvPicPr>
        <p:blipFill>
          <a:blip r:embed="rId2" cstate="print"/>
          <a:srcRect/>
          <a:stretch>
            <a:fillRect/>
          </a:stretch>
        </p:blipFill>
        <p:spPr bwMode="auto">
          <a:xfrm>
            <a:off x="35496" y="1489248"/>
            <a:ext cx="3266794" cy="4388024"/>
          </a:xfrm>
          <a:prstGeom prst="rect">
            <a:avLst/>
          </a:prstGeom>
          <a:noFill/>
        </p:spPr>
      </p:pic>
      <p:pic>
        <p:nvPicPr>
          <p:cNvPr id="73732" name="Picture 4" descr="Afbeeldingsresultaat voor boy face drawing"/>
          <p:cNvPicPr>
            <a:picLocks noChangeAspect="1" noChangeArrowheads="1"/>
          </p:cNvPicPr>
          <p:nvPr/>
        </p:nvPicPr>
        <p:blipFill>
          <a:blip r:embed="rId3" cstate="print"/>
          <a:srcRect/>
          <a:stretch>
            <a:fillRect/>
          </a:stretch>
        </p:blipFill>
        <p:spPr bwMode="auto">
          <a:xfrm>
            <a:off x="6876256" y="1772816"/>
            <a:ext cx="2232248" cy="3531514"/>
          </a:xfrm>
          <a:prstGeom prst="rect">
            <a:avLst/>
          </a:prstGeom>
          <a:noFill/>
        </p:spPr>
      </p:pic>
      <p:sp>
        <p:nvSpPr>
          <p:cNvPr id="6" name="Tekstvak 5"/>
          <p:cNvSpPr txBox="1"/>
          <p:nvPr/>
        </p:nvSpPr>
        <p:spPr>
          <a:xfrm>
            <a:off x="1115616" y="5879013"/>
            <a:ext cx="1440160" cy="646331"/>
          </a:xfrm>
          <a:prstGeom prst="rect">
            <a:avLst/>
          </a:prstGeom>
          <a:noFill/>
        </p:spPr>
        <p:txBody>
          <a:bodyPr wrap="square" rtlCol="0">
            <a:spAutoFit/>
          </a:bodyPr>
          <a:lstStyle/>
          <a:p>
            <a:pPr algn="ctr"/>
            <a:r>
              <a:rPr lang="en-US" sz="3600" b="1" dirty="0" smtClean="0">
                <a:solidFill>
                  <a:srgbClr val="0033CC"/>
                </a:solidFill>
              </a:rPr>
              <a:t>Ali</a:t>
            </a:r>
            <a:endParaRPr lang="en-US" b="1" dirty="0">
              <a:solidFill>
                <a:srgbClr val="0033CC"/>
              </a:solidFill>
            </a:endParaRPr>
          </a:p>
        </p:txBody>
      </p:sp>
      <p:sp>
        <p:nvSpPr>
          <p:cNvPr id="7" name="Tekstvak 6"/>
          <p:cNvSpPr txBox="1"/>
          <p:nvPr/>
        </p:nvSpPr>
        <p:spPr>
          <a:xfrm>
            <a:off x="6948264" y="5805264"/>
            <a:ext cx="2160240" cy="646331"/>
          </a:xfrm>
          <a:prstGeom prst="rect">
            <a:avLst/>
          </a:prstGeom>
          <a:noFill/>
        </p:spPr>
        <p:txBody>
          <a:bodyPr wrap="square" rtlCol="0">
            <a:spAutoFit/>
          </a:bodyPr>
          <a:lstStyle/>
          <a:p>
            <a:pPr algn="ctr"/>
            <a:r>
              <a:rPr lang="en-US" sz="3600" b="1" dirty="0" smtClean="0">
                <a:solidFill>
                  <a:srgbClr val="0033CC"/>
                </a:solidFill>
              </a:rPr>
              <a:t>Omar</a:t>
            </a:r>
            <a:endParaRPr lang="en-US" b="1" dirty="0">
              <a:solidFill>
                <a:srgbClr val="0033CC"/>
              </a:solidFill>
            </a:endParaRPr>
          </a:p>
        </p:txBody>
      </p:sp>
      <p:sp>
        <p:nvSpPr>
          <p:cNvPr id="8" name="Tekstvak 7"/>
          <p:cNvSpPr txBox="1"/>
          <p:nvPr/>
        </p:nvSpPr>
        <p:spPr>
          <a:xfrm>
            <a:off x="2985889" y="1628800"/>
            <a:ext cx="4500078" cy="1200329"/>
          </a:xfrm>
          <a:prstGeom prst="rect">
            <a:avLst/>
          </a:prstGeom>
          <a:noFill/>
        </p:spPr>
        <p:txBody>
          <a:bodyPr wrap="none" rtlCol="0">
            <a:spAutoFit/>
          </a:bodyPr>
          <a:lstStyle/>
          <a:p>
            <a:r>
              <a:rPr lang="en-US" sz="2400" b="1" dirty="0" smtClean="0">
                <a:solidFill>
                  <a:srgbClr val="0033CC"/>
                </a:solidFill>
              </a:rPr>
              <a:t>1 </a:t>
            </a:r>
            <a:r>
              <a:rPr lang="en-US" sz="2400" b="1" dirty="0" smtClean="0">
                <a:solidFill>
                  <a:srgbClr val="0033CC"/>
                </a:solidFill>
              </a:rPr>
              <a:t>discussions, insulting, </a:t>
            </a:r>
          </a:p>
          <a:p>
            <a:pPr>
              <a:tabLst>
                <a:tab pos="284163" algn="l"/>
              </a:tabLst>
            </a:pPr>
            <a:r>
              <a:rPr lang="en-US" sz="2400" b="1" dirty="0" smtClean="0">
                <a:solidFill>
                  <a:srgbClr val="0033CC"/>
                </a:solidFill>
              </a:rPr>
              <a:t>	beating, physical violence, </a:t>
            </a:r>
          </a:p>
          <a:p>
            <a:pPr marL="284163" indent="-284163">
              <a:tabLst>
                <a:tab pos="536575" algn="l"/>
              </a:tabLst>
            </a:pPr>
            <a:r>
              <a:rPr lang="en-US" sz="2400" b="1" dirty="0" smtClean="0">
                <a:solidFill>
                  <a:srgbClr val="0033CC"/>
                </a:solidFill>
              </a:rPr>
              <a:t>	between boys of two neighbors</a:t>
            </a:r>
            <a:endParaRPr lang="en-US" sz="2400" b="1" dirty="0">
              <a:solidFill>
                <a:srgbClr val="0033CC"/>
              </a:solidFill>
            </a:endParaRPr>
          </a:p>
        </p:txBody>
      </p:sp>
      <p:sp>
        <p:nvSpPr>
          <p:cNvPr id="9" name="Tekstvak 8"/>
          <p:cNvSpPr txBox="1"/>
          <p:nvPr/>
        </p:nvSpPr>
        <p:spPr>
          <a:xfrm>
            <a:off x="3491880" y="3102059"/>
            <a:ext cx="3241144" cy="830997"/>
          </a:xfrm>
          <a:prstGeom prst="rect">
            <a:avLst/>
          </a:prstGeom>
          <a:noFill/>
        </p:spPr>
        <p:txBody>
          <a:bodyPr wrap="none" rtlCol="0">
            <a:spAutoFit/>
          </a:bodyPr>
          <a:lstStyle/>
          <a:p>
            <a:r>
              <a:rPr lang="en-US" sz="2400" b="1" dirty="0" smtClean="0">
                <a:solidFill>
                  <a:srgbClr val="0033CC"/>
                </a:solidFill>
              </a:rPr>
              <a:t>2 Omar put on Twitter </a:t>
            </a:r>
          </a:p>
          <a:p>
            <a:pPr>
              <a:tabLst>
                <a:tab pos="188913" algn="l"/>
              </a:tabLst>
            </a:pPr>
            <a:r>
              <a:rPr lang="en-US" sz="2400" b="1" dirty="0" smtClean="0">
                <a:solidFill>
                  <a:srgbClr val="0033CC"/>
                </a:solidFill>
              </a:rPr>
              <a:t>	‘</a:t>
            </a:r>
            <a:r>
              <a:rPr lang="en-US" sz="2400" b="1" dirty="0" smtClean="0">
                <a:solidFill>
                  <a:srgbClr val="0033CC"/>
                </a:solidFill>
              </a:rPr>
              <a:t>Ali’s sister is a whore’ </a:t>
            </a:r>
            <a:endParaRPr lang="en-US" sz="2400" b="1" dirty="0">
              <a:solidFill>
                <a:srgbClr val="0033CC"/>
              </a:solidFill>
            </a:endParaRPr>
          </a:p>
        </p:txBody>
      </p:sp>
      <p:sp>
        <p:nvSpPr>
          <p:cNvPr id="10" name="Tekstvak 9"/>
          <p:cNvSpPr txBox="1"/>
          <p:nvPr/>
        </p:nvSpPr>
        <p:spPr>
          <a:xfrm>
            <a:off x="2699792" y="620688"/>
            <a:ext cx="5163850" cy="830997"/>
          </a:xfrm>
          <a:prstGeom prst="rect">
            <a:avLst/>
          </a:prstGeom>
          <a:noFill/>
        </p:spPr>
        <p:txBody>
          <a:bodyPr wrap="none" rtlCol="0">
            <a:spAutoFit/>
          </a:bodyPr>
          <a:lstStyle/>
          <a:p>
            <a:r>
              <a:rPr lang="en-US" sz="2400" b="1" dirty="0" smtClean="0">
                <a:solidFill>
                  <a:srgbClr val="0033CC"/>
                </a:solidFill>
              </a:rPr>
              <a:t>0</a:t>
            </a:r>
            <a:r>
              <a:rPr lang="en-US" sz="2400" b="1" dirty="0" smtClean="0">
                <a:solidFill>
                  <a:srgbClr val="0033CC"/>
                </a:solidFill>
              </a:rPr>
              <a:t> many divorced couples, joblessness, </a:t>
            </a:r>
          </a:p>
          <a:p>
            <a:pPr>
              <a:tabLst>
                <a:tab pos="188913" algn="l"/>
              </a:tabLst>
            </a:pPr>
            <a:r>
              <a:rPr lang="en-US" sz="2400" b="1" dirty="0" smtClean="0">
                <a:solidFill>
                  <a:srgbClr val="0033CC"/>
                </a:solidFill>
              </a:rPr>
              <a:t>	</a:t>
            </a:r>
            <a:r>
              <a:rPr lang="en-US" sz="2400" b="1" dirty="0" smtClean="0">
                <a:solidFill>
                  <a:srgbClr val="0033CC"/>
                </a:solidFill>
              </a:rPr>
              <a:t>from villages all over Palestine</a:t>
            </a:r>
            <a:endParaRPr lang="en-US" sz="24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500" fill="hold"/>
                                        <p:tgtEl>
                                          <p:spTgt spid="73730"/>
                                        </p:tgtEl>
                                        <p:attrNameLst>
                                          <p:attrName>ppt_x</p:attrName>
                                        </p:attrNameLst>
                                      </p:cBhvr>
                                      <p:tavLst>
                                        <p:tav tm="0">
                                          <p:val>
                                            <p:strVal val="0-#ppt_w/2"/>
                                          </p:val>
                                        </p:tav>
                                        <p:tav tm="100000">
                                          <p:val>
                                            <p:strVal val="#ppt_x"/>
                                          </p:val>
                                        </p:tav>
                                      </p:tavLst>
                                    </p:anim>
                                    <p:anim calcmode="lin" valueType="num">
                                      <p:cBhvr additive="base">
                                        <p:cTn id="8" dur="500" fill="hold"/>
                                        <p:tgtEl>
                                          <p:spTgt spid="737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3732"/>
                                        </p:tgtEl>
                                        <p:attrNameLst>
                                          <p:attrName>style.visibility</p:attrName>
                                        </p:attrNameLst>
                                      </p:cBhvr>
                                      <p:to>
                                        <p:strVal val="visible"/>
                                      </p:to>
                                    </p:set>
                                    <p:anim calcmode="lin" valueType="num">
                                      <p:cBhvr additive="base">
                                        <p:cTn id="19" dur="500" fill="hold"/>
                                        <p:tgtEl>
                                          <p:spTgt spid="73732"/>
                                        </p:tgtEl>
                                        <p:attrNameLst>
                                          <p:attrName>ppt_x</p:attrName>
                                        </p:attrNameLst>
                                      </p:cBhvr>
                                      <p:tavLst>
                                        <p:tav tm="0">
                                          <p:val>
                                            <p:strVal val="0-#ppt_w/2"/>
                                          </p:val>
                                        </p:tav>
                                        <p:tav tm="100000">
                                          <p:val>
                                            <p:strVal val="#ppt_x"/>
                                          </p:val>
                                        </p:tav>
                                      </p:tavLst>
                                    </p:anim>
                                    <p:anim calcmode="lin" valueType="num">
                                      <p:cBhvr additive="base">
                                        <p:cTn id="20" dur="500" fill="hold"/>
                                        <p:tgtEl>
                                          <p:spTgt spid="737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2484438" y="274638"/>
            <a:ext cx="3600450" cy="1143000"/>
          </a:xfrm>
        </p:spPr>
        <p:txBody>
          <a:bodyPr/>
          <a:lstStyle/>
          <a:p>
            <a:r>
              <a:rPr lang="en-US" dirty="0" smtClean="0">
                <a:solidFill>
                  <a:srgbClr val="0000FF"/>
                </a:solidFill>
              </a:rPr>
              <a:t>Good and New</a:t>
            </a:r>
            <a:endParaRPr lang="nl-NL" dirty="0" smtClean="0">
              <a:solidFill>
                <a:srgbClr val="0000FF"/>
              </a:solidFill>
            </a:endParaRPr>
          </a:p>
        </p:txBody>
      </p:sp>
      <p:sp>
        <p:nvSpPr>
          <p:cNvPr id="3" name="Tijdelijke aanduiding voor inhoud 2"/>
          <p:cNvSpPr>
            <a:spLocks noGrp="1"/>
          </p:cNvSpPr>
          <p:nvPr>
            <p:ph idx="1"/>
          </p:nvPr>
        </p:nvSpPr>
        <p:spPr>
          <a:xfrm>
            <a:off x="468313" y="3068638"/>
            <a:ext cx="8229600" cy="3744912"/>
          </a:xfrm>
        </p:spPr>
        <p:txBody>
          <a:bodyPr/>
          <a:lstStyle/>
          <a:p>
            <a:pPr>
              <a:buFont typeface="Arial" charset="0"/>
              <a:buNone/>
              <a:defRPr/>
            </a:pPr>
            <a:r>
              <a:rPr lang="en-US" dirty="0" smtClean="0">
                <a:solidFill>
                  <a:srgbClr val="0000FF"/>
                </a:solidFill>
              </a:rPr>
              <a:t>In pairs 2 minutes each.</a:t>
            </a:r>
          </a:p>
          <a:p>
            <a:pPr marL="0" indent="0">
              <a:buFont typeface="Arial" charset="0"/>
              <a:buNone/>
              <a:defRPr/>
            </a:pPr>
            <a:r>
              <a:rPr lang="en-US" dirty="0" smtClean="0">
                <a:solidFill>
                  <a:srgbClr val="0000FF"/>
                </a:solidFill>
              </a:rPr>
              <a:t>Focus at a recent situation which has given you a good/or new feeling. In which you felt energy, happiness or joy.</a:t>
            </a:r>
          </a:p>
          <a:p>
            <a:pPr marL="0" indent="0">
              <a:buFont typeface="Arial" charset="0"/>
              <a:buNone/>
              <a:defRPr/>
            </a:pPr>
            <a:r>
              <a:rPr lang="en-US" dirty="0" smtClean="0">
                <a:solidFill>
                  <a:srgbClr val="0000FF"/>
                </a:solidFill>
              </a:rPr>
              <a:t>Share in the whole group the title of your experience and show your feelings at your face.</a:t>
            </a:r>
            <a:endParaRPr lang="nl-NL" dirty="0">
              <a:solidFill>
                <a:srgbClr val="0000FF"/>
              </a:solidFill>
            </a:endParaRPr>
          </a:p>
        </p:txBody>
      </p:sp>
      <p:pic>
        <p:nvPicPr>
          <p:cNvPr id="4" name="Picture 2" descr="http://www.smacinternationals.com/images/new.gif"/>
          <p:cNvPicPr>
            <a:picLocks noChangeAspect="1" noChangeArrowheads="1"/>
          </p:cNvPicPr>
          <p:nvPr/>
        </p:nvPicPr>
        <p:blipFill>
          <a:blip r:embed="rId2" cstate="print"/>
          <a:srcRect/>
          <a:stretch>
            <a:fillRect/>
          </a:stretch>
        </p:blipFill>
        <p:spPr bwMode="auto">
          <a:xfrm>
            <a:off x="5364163" y="549275"/>
            <a:ext cx="3779837" cy="2374900"/>
          </a:xfrm>
          <a:prstGeom prst="rect">
            <a:avLst/>
          </a:prstGeom>
          <a:noFill/>
          <a:ln w="9525">
            <a:noFill/>
            <a:miter lim="800000"/>
            <a:headEnd/>
            <a:tailEnd/>
          </a:ln>
        </p:spPr>
      </p:pic>
      <p:pic>
        <p:nvPicPr>
          <p:cNvPr id="5" name="Picture 4" descr="http://knowledgeoverflow.com/wp-content/uploads/2012/06/happy-smiley-4.jpg?b867bc"/>
          <p:cNvPicPr>
            <a:picLocks noChangeAspect="1" noChangeArrowheads="1"/>
          </p:cNvPicPr>
          <p:nvPr/>
        </p:nvPicPr>
        <p:blipFill>
          <a:blip r:embed="rId3" cstate="print"/>
          <a:srcRect/>
          <a:stretch>
            <a:fillRect/>
          </a:stretch>
        </p:blipFill>
        <p:spPr bwMode="auto">
          <a:xfrm>
            <a:off x="34925" y="260350"/>
            <a:ext cx="2390775" cy="237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 0" descr="OUT THE BOX.jpg"/>
          <p:cNvPicPr>
            <a:picLocks noChangeAspect="1" noChangeArrowheads="1"/>
          </p:cNvPicPr>
          <p:nvPr/>
        </p:nvPicPr>
        <p:blipFill>
          <a:blip r:embed="rId2" cstate="print"/>
          <a:srcRect/>
          <a:stretch>
            <a:fillRect/>
          </a:stretch>
        </p:blipFill>
        <p:spPr bwMode="auto">
          <a:xfrm>
            <a:off x="6228184" y="476672"/>
            <a:ext cx="2592288" cy="5794679"/>
          </a:xfrm>
          <a:prstGeom prst="rect">
            <a:avLst/>
          </a:prstGeom>
          <a:noFill/>
          <a:ln w="9525">
            <a:noFill/>
            <a:miter lim="800000"/>
            <a:headEnd/>
            <a:tailEnd/>
          </a:ln>
        </p:spPr>
      </p:pic>
      <p:pic>
        <p:nvPicPr>
          <p:cNvPr id="1027" name="Afbeelding 0" descr="indeboxuitdebox.jpg"/>
          <p:cNvPicPr>
            <a:picLocks noChangeAspect="1" noChangeArrowheads="1"/>
          </p:cNvPicPr>
          <p:nvPr/>
        </p:nvPicPr>
        <p:blipFill>
          <a:blip r:embed="rId3" cstate="print">
            <a:lum bright="-20000" contrast="30000"/>
          </a:blip>
          <a:srcRect r="62506" b="28995"/>
          <a:stretch>
            <a:fillRect/>
          </a:stretch>
        </p:blipFill>
        <p:spPr bwMode="auto">
          <a:xfrm>
            <a:off x="-36512" y="505246"/>
            <a:ext cx="2880320" cy="5732065"/>
          </a:xfrm>
          <a:prstGeom prst="rect">
            <a:avLst/>
          </a:prstGeom>
          <a:noFill/>
          <a:ln w="9525">
            <a:noFill/>
            <a:miter lim="800000"/>
            <a:headEnd/>
            <a:tailEnd/>
          </a:ln>
        </p:spPr>
      </p:pic>
      <p:sp>
        <p:nvSpPr>
          <p:cNvPr id="1033" name="Text Box 1753"/>
          <p:cNvSpPr txBox="1">
            <a:spLocks noChangeArrowheads="1"/>
          </p:cNvSpPr>
          <p:nvPr/>
        </p:nvSpPr>
        <p:spPr bwMode="auto">
          <a:xfrm>
            <a:off x="-36512" y="764704"/>
            <a:ext cx="409575" cy="3765723"/>
          </a:xfrm>
          <a:prstGeom prst="rect">
            <a:avLst/>
          </a:prstGeom>
          <a:solidFill>
            <a:schemeClr val="bg1">
              <a:lumMod val="95000"/>
            </a:schemeClr>
          </a:solid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000" b="1" i="0" u="none" strike="noStrike" cap="none" normalizeH="0" baseline="0" dirty="0" err="1" smtClean="0">
                <a:ln>
                  <a:noFill/>
                </a:ln>
                <a:solidFill>
                  <a:srgbClr val="FF0000"/>
                </a:solidFill>
                <a:effectLst/>
                <a:latin typeface="Calibri" pitchFamily="34" charset="0"/>
                <a:ea typeface="Arial" pitchFamily="34" charset="0"/>
                <a:cs typeface="Arial" pitchFamily="34" charset="0"/>
              </a:rPr>
              <a:t>Intensity</a:t>
            </a:r>
            <a:r>
              <a:rPr lang="nl-NL" sz="2000" b="1" dirty="0" smtClean="0">
                <a:solidFill>
                  <a:srgbClr val="FF0000"/>
                </a:solidFill>
                <a:latin typeface="Calibri" pitchFamily="34" charset="0"/>
                <a:ea typeface="Arial" pitchFamily="34" charset="0"/>
                <a:cs typeface="Arial" pitchFamily="34" charset="0"/>
              </a:rPr>
              <a:t> </a:t>
            </a:r>
            <a:r>
              <a:rPr kumimoji="0" lang="nl-NL" sz="20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of the </a:t>
            </a:r>
            <a:r>
              <a:rPr kumimoji="0" lang="nl-NL" sz="2000" b="1" i="0" u="none" strike="noStrike" cap="none" normalizeH="0" baseline="0" dirty="0" err="1" smtClean="0">
                <a:ln>
                  <a:noFill/>
                </a:ln>
                <a:solidFill>
                  <a:srgbClr val="FF0000"/>
                </a:solidFill>
                <a:effectLst/>
                <a:latin typeface="Calibri" pitchFamily="34" charset="0"/>
                <a:ea typeface="Arial" pitchFamily="34" charset="0"/>
                <a:cs typeface="Arial" pitchFamily="34" charset="0"/>
              </a:rPr>
              <a:t>emotion</a:t>
            </a:r>
            <a:endParaRPr kumimoji="0" lang="nl-NL" sz="2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21" name="Afbeelding 3" descr="jackal.jpg"/>
          <p:cNvPicPr>
            <a:picLocks noChangeAspect="1" noChangeArrowheads="1"/>
          </p:cNvPicPr>
          <p:nvPr/>
        </p:nvPicPr>
        <p:blipFill>
          <a:blip r:embed="rId4" cstate="print">
            <a:clrChange>
              <a:clrFrom>
                <a:srgbClr val="F6F6F6"/>
              </a:clrFrom>
              <a:clrTo>
                <a:srgbClr val="F6F6F6">
                  <a:alpha val="0"/>
                </a:srgbClr>
              </a:clrTo>
            </a:clrChange>
            <a:lum contrast="10000"/>
          </a:blip>
          <a:srcRect l="9462" t="6400" r="12396" b="8595"/>
          <a:stretch>
            <a:fillRect/>
          </a:stretch>
        </p:blipFill>
        <p:spPr bwMode="auto">
          <a:xfrm>
            <a:off x="3563888" y="2132856"/>
            <a:ext cx="2578764" cy="1668896"/>
          </a:xfrm>
          <a:prstGeom prst="rect">
            <a:avLst/>
          </a:prstGeom>
          <a:noFill/>
        </p:spPr>
      </p:pic>
      <p:sp>
        <p:nvSpPr>
          <p:cNvPr id="23" name="AutoShape 12"/>
          <p:cNvSpPr>
            <a:spLocks noChangeArrowheads="1"/>
          </p:cNvSpPr>
          <p:nvPr/>
        </p:nvSpPr>
        <p:spPr bwMode="auto">
          <a:xfrm flipH="1">
            <a:off x="3131840" y="4005064"/>
            <a:ext cx="3048192" cy="1656184"/>
          </a:xfrm>
          <a:prstGeom prst="rightArrow">
            <a:avLst>
              <a:gd name="adj1" fmla="val 50000"/>
              <a:gd name="adj2" fmla="val 106836"/>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4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Jackal</a:t>
            </a:r>
            <a:r>
              <a:rPr kumimoji="0" lang="nl-NL"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nl-NL" sz="24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language</a:t>
            </a:r>
            <a:endParaRPr kumimoji="0" lang="nl-NL" sz="2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6488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additive="base">
                                        <p:cTn id="7" dur="500" fill="hold"/>
                                        <p:tgtEl>
                                          <p:spTgt spid="1033"/>
                                        </p:tgtEl>
                                        <p:attrNameLst>
                                          <p:attrName>ppt_x</p:attrName>
                                        </p:attrNameLst>
                                      </p:cBhvr>
                                      <p:tavLst>
                                        <p:tav tm="0">
                                          <p:val>
                                            <p:strVal val="0-#ppt_w/2"/>
                                          </p:val>
                                        </p:tav>
                                        <p:tav tm="100000">
                                          <p:val>
                                            <p:strVal val="#ppt_x"/>
                                          </p:val>
                                        </p:tav>
                                      </p:tavLst>
                                    </p:anim>
                                    <p:anim calcmode="lin" valueType="num">
                                      <p:cBhvr additive="base">
                                        <p:cTn id="8" dur="5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0-#ppt_w/2"/>
                                          </p:val>
                                        </p:tav>
                                        <p:tav tm="100000">
                                          <p:val>
                                            <p:strVal val="#ppt_x"/>
                                          </p:val>
                                        </p:tav>
                                      </p:tavLst>
                                    </p:anim>
                                    <p:anim calcmode="lin" valueType="num">
                                      <p:cBhvr additive="base">
                                        <p:cTn id="14"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0-#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936104"/>
          </a:xfrm>
        </p:spPr>
        <p:txBody>
          <a:bodyPr>
            <a:normAutofit/>
          </a:bodyPr>
          <a:lstStyle/>
          <a:p>
            <a:r>
              <a:rPr lang="en-US" sz="4800" b="1" dirty="0" smtClean="0">
                <a:solidFill>
                  <a:srgbClr val="0033CC"/>
                </a:solidFill>
              </a:rPr>
              <a:t>A story of violence</a:t>
            </a:r>
            <a:endParaRPr lang="en-US" b="1" dirty="0">
              <a:solidFill>
                <a:srgbClr val="0033CC"/>
              </a:solidFill>
            </a:endParaRPr>
          </a:p>
        </p:txBody>
      </p:sp>
      <p:pic>
        <p:nvPicPr>
          <p:cNvPr id="73730" name="Picture 2" descr="Afbeeldingsresultaat voor boy face drawing"/>
          <p:cNvPicPr>
            <a:picLocks noChangeAspect="1" noChangeArrowheads="1"/>
          </p:cNvPicPr>
          <p:nvPr/>
        </p:nvPicPr>
        <p:blipFill>
          <a:blip r:embed="rId2" cstate="print"/>
          <a:srcRect/>
          <a:stretch>
            <a:fillRect/>
          </a:stretch>
        </p:blipFill>
        <p:spPr bwMode="auto">
          <a:xfrm>
            <a:off x="35496" y="1489248"/>
            <a:ext cx="3266794" cy="4388024"/>
          </a:xfrm>
          <a:prstGeom prst="rect">
            <a:avLst/>
          </a:prstGeom>
          <a:noFill/>
        </p:spPr>
      </p:pic>
      <p:pic>
        <p:nvPicPr>
          <p:cNvPr id="73732" name="Picture 4" descr="Afbeeldingsresultaat voor boy face drawing"/>
          <p:cNvPicPr>
            <a:picLocks noChangeAspect="1" noChangeArrowheads="1"/>
          </p:cNvPicPr>
          <p:nvPr/>
        </p:nvPicPr>
        <p:blipFill>
          <a:blip r:embed="rId3" cstate="print"/>
          <a:srcRect/>
          <a:stretch>
            <a:fillRect/>
          </a:stretch>
        </p:blipFill>
        <p:spPr bwMode="auto">
          <a:xfrm>
            <a:off x="6876256" y="1772816"/>
            <a:ext cx="2232248" cy="3531514"/>
          </a:xfrm>
          <a:prstGeom prst="rect">
            <a:avLst/>
          </a:prstGeom>
          <a:noFill/>
        </p:spPr>
      </p:pic>
      <p:sp>
        <p:nvSpPr>
          <p:cNvPr id="6" name="Tekstvak 5"/>
          <p:cNvSpPr txBox="1"/>
          <p:nvPr/>
        </p:nvSpPr>
        <p:spPr>
          <a:xfrm>
            <a:off x="1115616" y="5879013"/>
            <a:ext cx="1440160" cy="646331"/>
          </a:xfrm>
          <a:prstGeom prst="rect">
            <a:avLst/>
          </a:prstGeom>
          <a:noFill/>
        </p:spPr>
        <p:txBody>
          <a:bodyPr wrap="square" rtlCol="0">
            <a:spAutoFit/>
          </a:bodyPr>
          <a:lstStyle/>
          <a:p>
            <a:pPr algn="ctr"/>
            <a:r>
              <a:rPr lang="en-US" sz="3600" b="1" dirty="0" smtClean="0">
                <a:solidFill>
                  <a:srgbClr val="0033CC"/>
                </a:solidFill>
              </a:rPr>
              <a:t>Ali</a:t>
            </a:r>
            <a:endParaRPr lang="en-US" b="1" dirty="0">
              <a:solidFill>
                <a:srgbClr val="0033CC"/>
              </a:solidFill>
            </a:endParaRPr>
          </a:p>
        </p:txBody>
      </p:sp>
      <p:sp>
        <p:nvSpPr>
          <p:cNvPr id="7" name="Tekstvak 6"/>
          <p:cNvSpPr txBox="1"/>
          <p:nvPr/>
        </p:nvSpPr>
        <p:spPr>
          <a:xfrm>
            <a:off x="6948264" y="5805264"/>
            <a:ext cx="2160240" cy="646331"/>
          </a:xfrm>
          <a:prstGeom prst="rect">
            <a:avLst/>
          </a:prstGeom>
          <a:noFill/>
        </p:spPr>
        <p:txBody>
          <a:bodyPr wrap="square" rtlCol="0">
            <a:spAutoFit/>
          </a:bodyPr>
          <a:lstStyle/>
          <a:p>
            <a:pPr algn="ctr"/>
            <a:r>
              <a:rPr lang="en-US" sz="3600" b="1" dirty="0" smtClean="0">
                <a:solidFill>
                  <a:srgbClr val="0033CC"/>
                </a:solidFill>
              </a:rPr>
              <a:t>Omar</a:t>
            </a:r>
            <a:endParaRPr lang="en-US" b="1" dirty="0">
              <a:solidFill>
                <a:srgbClr val="0033CC"/>
              </a:solidFill>
            </a:endParaRPr>
          </a:p>
        </p:txBody>
      </p:sp>
      <p:sp>
        <p:nvSpPr>
          <p:cNvPr id="9" name="Tekstvak 8"/>
          <p:cNvSpPr txBox="1"/>
          <p:nvPr/>
        </p:nvSpPr>
        <p:spPr>
          <a:xfrm>
            <a:off x="3635896" y="2958043"/>
            <a:ext cx="3161763" cy="830997"/>
          </a:xfrm>
          <a:prstGeom prst="rect">
            <a:avLst/>
          </a:prstGeom>
          <a:noFill/>
        </p:spPr>
        <p:txBody>
          <a:bodyPr wrap="none" rtlCol="0">
            <a:spAutoFit/>
          </a:bodyPr>
          <a:lstStyle/>
          <a:p>
            <a:r>
              <a:rPr lang="en-US" sz="2400" b="1" dirty="0" smtClean="0">
                <a:solidFill>
                  <a:srgbClr val="0033CC"/>
                </a:solidFill>
              </a:rPr>
              <a:t>2 Omar put ‘on Twitter </a:t>
            </a:r>
          </a:p>
          <a:p>
            <a:r>
              <a:rPr lang="en-US" sz="2400" b="1" dirty="0" smtClean="0">
                <a:solidFill>
                  <a:srgbClr val="0033CC"/>
                </a:solidFill>
              </a:rPr>
              <a:t>Ali’s sister is a whore’ </a:t>
            </a:r>
            <a:endParaRPr lang="en-US" sz="2400" b="1" dirty="0">
              <a:solidFill>
                <a:srgbClr val="0033CC"/>
              </a:solidFill>
            </a:endParaRPr>
          </a:p>
        </p:txBody>
      </p:sp>
      <p:sp>
        <p:nvSpPr>
          <p:cNvPr id="10" name="Tekstvak 9"/>
          <p:cNvSpPr txBox="1"/>
          <p:nvPr/>
        </p:nvSpPr>
        <p:spPr>
          <a:xfrm>
            <a:off x="3004592" y="4038163"/>
            <a:ext cx="2662588" cy="830997"/>
          </a:xfrm>
          <a:prstGeom prst="rect">
            <a:avLst/>
          </a:prstGeom>
          <a:noFill/>
        </p:spPr>
        <p:txBody>
          <a:bodyPr wrap="none" rtlCol="0">
            <a:spAutoFit/>
          </a:bodyPr>
          <a:lstStyle/>
          <a:p>
            <a:r>
              <a:rPr lang="en-US" sz="2400" b="1" dirty="0" smtClean="0">
                <a:solidFill>
                  <a:srgbClr val="0033CC"/>
                </a:solidFill>
              </a:rPr>
              <a:t>3 Ali went to Omar </a:t>
            </a:r>
          </a:p>
          <a:p>
            <a:r>
              <a:rPr lang="en-US" sz="2400" b="1" dirty="0" smtClean="0">
                <a:solidFill>
                  <a:srgbClr val="0033CC"/>
                </a:solidFill>
              </a:rPr>
              <a:t>   and stabbed him</a:t>
            </a:r>
            <a:endParaRPr lang="en-US" sz="2400" b="1" dirty="0">
              <a:solidFill>
                <a:srgbClr val="0033CC"/>
              </a:solidFill>
            </a:endParaRPr>
          </a:p>
        </p:txBody>
      </p:sp>
      <p:sp>
        <p:nvSpPr>
          <p:cNvPr id="12" name="PIJL-RECHTS 11"/>
          <p:cNvSpPr/>
          <p:nvPr/>
        </p:nvSpPr>
        <p:spPr>
          <a:xfrm rot="19875506">
            <a:off x="3598511" y="4068416"/>
            <a:ext cx="2263420" cy="7920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kstvak 12"/>
          <p:cNvSpPr txBox="1"/>
          <p:nvPr/>
        </p:nvSpPr>
        <p:spPr>
          <a:xfrm>
            <a:off x="3275856" y="5288340"/>
            <a:ext cx="3744416" cy="1077218"/>
          </a:xfrm>
          <a:prstGeom prst="rect">
            <a:avLst/>
          </a:prstGeom>
          <a:noFill/>
        </p:spPr>
        <p:txBody>
          <a:bodyPr wrap="square" rtlCol="0">
            <a:spAutoFit/>
          </a:bodyPr>
          <a:lstStyle/>
          <a:p>
            <a:r>
              <a:rPr lang="en-US" sz="3200" b="1" dirty="0" smtClean="0">
                <a:solidFill>
                  <a:srgbClr val="0033CC"/>
                </a:solidFill>
              </a:rPr>
              <a:t>What could you do to stop the violence?</a:t>
            </a:r>
            <a:endParaRPr lang="en-US" b="1" dirty="0">
              <a:solidFill>
                <a:srgbClr val="0033CC"/>
              </a:solidFill>
            </a:endParaRPr>
          </a:p>
        </p:txBody>
      </p:sp>
      <p:sp>
        <p:nvSpPr>
          <p:cNvPr id="14" name="Tekstvak 13"/>
          <p:cNvSpPr txBox="1"/>
          <p:nvPr/>
        </p:nvSpPr>
        <p:spPr>
          <a:xfrm>
            <a:off x="2555776" y="1772816"/>
            <a:ext cx="4500078" cy="1200329"/>
          </a:xfrm>
          <a:prstGeom prst="rect">
            <a:avLst/>
          </a:prstGeom>
          <a:noFill/>
        </p:spPr>
        <p:txBody>
          <a:bodyPr wrap="none" rtlCol="0">
            <a:spAutoFit/>
          </a:bodyPr>
          <a:lstStyle/>
          <a:p>
            <a:r>
              <a:rPr lang="en-US" sz="2400" b="1" dirty="0" smtClean="0">
                <a:solidFill>
                  <a:srgbClr val="0033CC"/>
                </a:solidFill>
              </a:rPr>
              <a:t>1 </a:t>
            </a:r>
            <a:r>
              <a:rPr lang="en-US" sz="2400" b="1" dirty="0" smtClean="0">
                <a:solidFill>
                  <a:srgbClr val="0033CC"/>
                </a:solidFill>
              </a:rPr>
              <a:t>discussions, insulting, </a:t>
            </a:r>
          </a:p>
          <a:p>
            <a:pPr>
              <a:tabLst>
                <a:tab pos="284163" algn="l"/>
              </a:tabLst>
            </a:pPr>
            <a:r>
              <a:rPr lang="en-US" sz="2400" b="1" dirty="0" smtClean="0">
                <a:solidFill>
                  <a:srgbClr val="0033CC"/>
                </a:solidFill>
              </a:rPr>
              <a:t>	beating, physical violence, </a:t>
            </a:r>
          </a:p>
          <a:p>
            <a:pPr marL="284163" indent="-284163">
              <a:tabLst>
                <a:tab pos="536575" algn="l"/>
              </a:tabLst>
            </a:pPr>
            <a:r>
              <a:rPr lang="en-US" sz="2400" b="1" dirty="0" smtClean="0">
                <a:solidFill>
                  <a:srgbClr val="0033CC"/>
                </a:solidFill>
              </a:rPr>
              <a:t>	between boys of two neighbors</a:t>
            </a:r>
            <a:endParaRPr lang="en-US" sz="2400" b="1" dirty="0">
              <a:solidFill>
                <a:srgbClr val="0033CC"/>
              </a:solidFill>
            </a:endParaRPr>
          </a:p>
        </p:txBody>
      </p:sp>
      <p:sp>
        <p:nvSpPr>
          <p:cNvPr id="15" name="Tekstvak 14"/>
          <p:cNvSpPr txBox="1"/>
          <p:nvPr/>
        </p:nvSpPr>
        <p:spPr>
          <a:xfrm>
            <a:off x="2267744" y="1052736"/>
            <a:ext cx="5163850" cy="830997"/>
          </a:xfrm>
          <a:prstGeom prst="rect">
            <a:avLst/>
          </a:prstGeom>
          <a:noFill/>
        </p:spPr>
        <p:txBody>
          <a:bodyPr wrap="none" rtlCol="0">
            <a:spAutoFit/>
          </a:bodyPr>
          <a:lstStyle/>
          <a:p>
            <a:r>
              <a:rPr lang="en-US" sz="2400" b="1" dirty="0" smtClean="0">
                <a:solidFill>
                  <a:srgbClr val="0033CC"/>
                </a:solidFill>
              </a:rPr>
              <a:t>0</a:t>
            </a:r>
            <a:r>
              <a:rPr lang="en-US" sz="2400" b="1" dirty="0" smtClean="0">
                <a:solidFill>
                  <a:srgbClr val="0033CC"/>
                </a:solidFill>
              </a:rPr>
              <a:t> many divorced couples, joblessness, </a:t>
            </a:r>
          </a:p>
          <a:p>
            <a:pPr>
              <a:tabLst>
                <a:tab pos="188913" algn="l"/>
              </a:tabLst>
            </a:pPr>
            <a:r>
              <a:rPr lang="en-US" sz="2400" b="1" dirty="0" smtClean="0">
                <a:solidFill>
                  <a:srgbClr val="0033CC"/>
                </a:solidFill>
              </a:rPr>
              <a:t>	</a:t>
            </a:r>
            <a:r>
              <a:rPr lang="en-US" sz="2400" b="1" dirty="0" smtClean="0">
                <a:solidFill>
                  <a:srgbClr val="0033CC"/>
                </a:solidFill>
              </a:rPr>
              <a:t>from villages all over Palestine</a:t>
            </a:r>
            <a:endParaRPr lang="en-US" sz="24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500" fill="hold"/>
                                        <p:tgtEl>
                                          <p:spTgt spid="73730"/>
                                        </p:tgtEl>
                                        <p:attrNameLst>
                                          <p:attrName>ppt_x</p:attrName>
                                        </p:attrNameLst>
                                      </p:cBhvr>
                                      <p:tavLst>
                                        <p:tav tm="0">
                                          <p:val>
                                            <p:strVal val="0-#ppt_w/2"/>
                                          </p:val>
                                        </p:tav>
                                        <p:tav tm="100000">
                                          <p:val>
                                            <p:strVal val="#ppt_x"/>
                                          </p:val>
                                        </p:tav>
                                      </p:tavLst>
                                    </p:anim>
                                    <p:anim calcmode="lin" valueType="num">
                                      <p:cBhvr additive="base">
                                        <p:cTn id="8" dur="500" fill="hold"/>
                                        <p:tgtEl>
                                          <p:spTgt spid="737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3732"/>
                                        </p:tgtEl>
                                        <p:attrNameLst>
                                          <p:attrName>style.visibility</p:attrName>
                                        </p:attrNameLst>
                                      </p:cBhvr>
                                      <p:to>
                                        <p:strVal val="visible"/>
                                      </p:to>
                                    </p:set>
                                    <p:anim calcmode="lin" valueType="num">
                                      <p:cBhvr additive="base">
                                        <p:cTn id="19" dur="500" fill="hold"/>
                                        <p:tgtEl>
                                          <p:spTgt spid="73732"/>
                                        </p:tgtEl>
                                        <p:attrNameLst>
                                          <p:attrName>ppt_x</p:attrName>
                                        </p:attrNameLst>
                                      </p:cBhvr>
                                      <p:tavLst>
                                        <p:tav tm="0">
                                          <p:val>
                                            <p:strVal val="0-#ppt_w/2"/>
                                          </p:val>
                                        </p:tav>
                                        <p:tav tm="100000">
                                          <p:val>
                                            <p:strVal val="#ppt_x"/>
                                          </p:val>
                                        </p:tav>
                                      </p:tavLst>
                                    </p:anim>
                                    <p:anim calcmode="lin" valueType="num">
                                      <p:cBhvr additive="base">
                                        <p:cTn id="20" dur="500" fill="hold"/>
                                        <p:tgtEl>
                                          <p:spTgt spid="737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animBg="1"/>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 0" descr="OUT THE BOX.jpg"/>
          <p:cNvPicPr>
            <a:picLocks noChangeAspect="1" noChangeArrowheads="1"/>
          </p:cNvPicPr>
          <p:nvPr/>
        </p:nvPicPr>
        <p:blipFill>
          <a:blip r:embed="rId2" cstate="print"/>
          <a:srcRect/>
          <a:stretch>
            <a:fillRect/>
          </a:stretch>
        </p:blipFill>
        <p:spPr bwMode="auto">
          <a:xfrm>
            <a:off x="6228184" y="476672"/>
            <a:ext cx="2592288" cy="5794679"/>
          </a:xfrm>
          <a:prstGeom prst="rect">
            <a:avLst/>
          </a:prstGeom>
          <a:noFill/>
          <a:ln w="9525">
            <a:noFill/>
            <a:miter lim="800000"/>
            <a:headEnd/>
            <a:tailEnd/>
          </a:ln>
        </p:spPr>
      </p:pic>
      <p:pic>
        <p:nvPicPr>
          <p:cNvPr id="1027" name="Afbeelding 0" descr="indeboxuitdebox.jpg"/>
          <p:cNvPicPr>
            <a:picLocks noChangeAspect="1" noChangeArrowheads="1"/>
          </p:cNvPicPr>
          <p:nvPr/>
        </p:nvPicPr>
        <p:blipFill>
          <a:blip r:embed="rId3" cstate="print">
            <a:lum bright="-20000" contrast="30000"/>
          </a:blip>
          <a:srcRect r="62506" b="28995"/>
          <a:stretch>
            <a:fillRect/>
          </a:stretch>
        </p:blipFill>
        <p:spPr bwMode="auto">
          <a:xfrm>
            <a:off x="-36512" y="505246"/>
            <a:ext cx="2880320" cy="5732065"/>
          </a:xfrm>
          <a:prstGeom prst="rect">
            <a:avLst/>
          </a:prstGeom>
          <a:noFill/>
          <a:ln w="9525">
            <a:noFill/>
            <a:miter lim="800000"/>
            <a:headEnd/>
            <a:tailEnd/>
          </a:ln>
        </p:spPr>
      </p:pic>
      <p:sp>
        <p:nvSpPr>
          <p:cNvPr id="1030" name="AutoShape 6"/>
          <p:cNvSpPr>
            <a:spLocks noChangeArrowheads="1"/>
          </p:cNvSpPr>
          <p:nvPr/>
        </p:nvSpPr>
        <p:spPr bwMode="auto">
          <a:xfrm>
            <a:off x="2987824" y="1628800"/>
            <a:ext cx="3024336" cy="4176464"/>
          </a:xfrm>
          <a:prstGeom prst="rightArrow">
            <a:avLst>
              <a:gd name="adj1" fmla="val 65141"/>
              <a:gd name="adj2" fmla="val 25000"/>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b="1" i="0" u="none" strike="noStrike" cap="none" normalizeH="0" baseline="0" dirty="0" smtClean="0">
                <a:ln>
                  <a:noFill/>
                </a:ln>
                <a:solidFill>
                  <a:srgbClr val="0000FF"/>
                </a:solidFill>
                <a:effectLst/>
                <a:latin typeface="Calibri" pitchFamily="34" charset="0"/>
                <a:ea typeface="Arial" pitchFamily="34" charset="0"/>
                <a:cs typeface="Arial" pitchFamily="34" charset="0"/>
              </a:rPr>
              <a:t>T</a:t>
            </a:r>
            <a:r>
              <a:rPr kumimoji="0" lang="en-US" sz="1600" b="1" i="0" u="none" strike="noStrike" cap="none" normalizeH="0" baseline="0" dirty="0" smtClean="0">
                <a:ln>
                  <a:noFill/>
                </a:ln>
                <a:solidFill>
                  <a:srgbClr val="0000FF"/>
                </a:solidFill>
                <a:effectLst/>
                <a:latin typeface="Calibri" pitchFamily="34" charset="0"/>
                <a:ea typeface="Arial" pitchFamily="34" charset="0"/>
                <a:cs typeface="Arial" pitchFamily="34" charset="0"/>
              </a:rPr>
              <a:t>ime</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rgbClr val="0000FF"/>
                </a:solidFill>
                <a:effectLst/>
                <a:latin typeface="Calibri" pitchFamily="34" charset="0"/>
                <a:ea typeface="Arial" pitchFamily="34" charset="0"/>
                <a:cs typeface="Arial" pitchFamily="34" charset="0"/>
              </a:rPr>
              <a:t>Discharge</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rgbClr val="0000FF"/>
                </a:solidFill>
                <a:effectLst/>
                <a:latin typeface="Calibri" pitchFamily="34" charset="0"/>
                <a:ea typeface="Arial" pitchFamily="34" charset="0"/>
                <a:cs typeface="Arial" pitchFamily="34" charset="0"/>
              </a:rPr>
              <a:t>Speaking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rgbClr val="0000FF"/>
                </a:solidFill>
                <a:effectLst/>
                <a:latin typeface="Calibri" pitchFamily="34" charset="0"/>
                <a:ea typeface="Arial" pitchFamily="34" charset="0"/>
                <a:cs typeface="Arial" pitchFamily="34" charset="0"/>
              </a:rPr>
              <a:t>Therapy</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rgbClr val="0000FF"/>
                </a:solidFill>
                <a:effectLst/>
                <a:latin typeface="Calibri" pitchFamily="34" charset="0"/>
                <a:ea typeface="Arial" pitchFamily="34" charset="0"/>
                <a:cs typeface="Arial" pitchFamily="34" charset="0"/>
              </a:rPr>
              <a:t>Praying</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rgbClr val="0000FF"/>
                </a:solidFill>
                <a:effectLst/>
                <a:latin typeface="Calibri" pitchFamily="34" charset="0"/>
                <a:ea typeface="Arial" pitchFamily="34" charset="0"/>
                <a:cs typeface="Arial" pitchFamily="34" charset="0"/>
              </a:rPr>
              <a:t>Reframing</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rgbClr val="0000FF"/>
                </a:solidFill>
                <a:effectLst/>
                <a:latin typeface="Calibri" pitchFamily="34" charset="0"/>
                <a:ea typeface="Arial" pitchFamily="34" charset="0"/>
                <a:cs typeface="Arial" pitchFamily="34" charset="0"/>
              </a:rPr>
              <a:t>Meditating</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smtClean="0">
                <a:ln>
                  <a:noFill/>
                </a:ln>
                <a:solidFill>
                  <a:srgbClr val="0000FF"/>
                </a:solidFill>
                <a:effectLst/>
                <a:latin typeface="Calibri" pitchFamily="34" charset="0"/>
                <a:ea typeface="Arial" pitchFamily="34" charset="0"/>
                <a:cs typeface="Arial" pitchFamily="34" charset="0"/>
              </a:rPr>
              <a:t>Sleeping</a:t>
            </a:r>
          </a:p>
        </p:txBody>
      </p:sp>
      <p:sp>
        <p:nvSpPr>
          <p:cNvPr id="11" name="Tekstvak 10"/>
          <p:cNvSpPr txBox="1"/>
          <p:nvPr/>
        </p:nvSpPr>
        <p:spPr>
          <a:xfrm>
            <a:off x="179512" y="1"/>
            <a:ext cx="2376264" cy="646331"/>
          </a:xfrm>
          <a:prstGeom prst="rect">
            <a:avLst/>
          </a:prstGeom>
          <a:noFill/>
        </p:spPr>
        <p:txBody>
          <a:bodyPr wrap="square" rtlCol="0">
            <a:spAutoFit/>
          </a:bodyPr>
          <a:lstStyle/>
          <a:p>
            <a:r>
              <a:rPr lang="nl-NL" sz="3600" b="1" dirty="0" smtClean="0">
                <a:solidFill>
                  <a:srgbClr val="0000FF"/>
                </a:solidFill>
              </a:rPr>
              <a:t>In the box</a:t>
            </a:r>
            <a:endParaRPr lang="nl-NL" sz="3600" b="1" dirty="0">
              <a:solidFill>
                <a:srgbClr val="0000FF"/>
              </a:solidFill>
            </a:endParaRPr>
          </a:p>
        </p:txBody>
      </p:sp>
      <p:sp>
        <p:nvSpPr>
          <p:cNvPr id="1033" name="Text Box 1753"/>
          <p:cNvSpPr txBox="1">
            <a:spLocks noChangeArrowheads="1"/>
          </p:cNvSpPr>
          <p:nvPr/>
        </p:nvSpPr>
        <p:spPr bwMode="auto">
          <a:xfrm>
            <a:off x="-36512" y="764704"/>
            <a:ext cx="409575" cy="3765723"/>
          </a:xfrm>
          <a:prstGeom prst="rect">
            <a:avLst/>
          </a:prstGeom>
          <a:solidFill>
            <a:schemeClr val="bg1">
              <a:lumMod val="95000"/>
            </a:schemeClr>
          </a:solid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000" b="1" i="0" u="none" strike="noStrike" cap="none" normalizeH="0" baseline="0" dirty="0" err="1" smtClean="0">
                <a:ln>
                  <a:noFill/>
                </a:ln>
                <a:solidFill>
                  <a:srgbClr val="FF0000"/>
                </a:solidFill>
                <a:effectLst/>
                <a:latin typeface="Calibri" pitchFamily="34" charset="0"/>
                <a:ea typeface="Arial" pitchFamily="34" charset="0"/>
                <a:cs typeface="Arial" pitchFamily="34" charset="0"/>
              </a:rPr>
              <a:t>Intensity</a:t>
            </a:r>
            <a:r>
              <a:rPr lang="nl-NL" sz="2000" b="1" dirty="0" smtClean="0">
                <a:solidFill>
                  <a:srgbClr val="FF0000"/>
                </a:solidFill>
                <a:latin typeface="Calibri" pitchFamily="34" charset="0"/>
                <a:ea typeface="Arial" pitchFamily="34" charset="0"/>
                <a:cs typeface="Arial" pitchFamily="34" charset="0"/>
              </a:rPr>
              <a:t> </a:t>
            </a:r>
            <a:r>
              <a:rPr kumimoji="0" lang="nl-NL" sz="20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of the </a:t>
            </a:r>
            <a:r>
              <a:rPr kumimoji="0" lang="nl-NL" sz="2000" b="1" i="0" u="none" strike="noStrike" cap="none" normalizeH="0" baseline="0" dirty="0" err="1" smtClean="0">
                <a:ln>
                  <a:noFill/>
                </a:ln>
                <a:solidFill>
                  <a:srgbClr val="FF0000"/>
                </a:solidFill>
                <a:effectLst/>
                <a:latin typeface="Calibri" pitchFamily="34" charset="0"/>
                <a:ea typeface="Arial" pitchFamily="34" charset="0"/>
                <a:cs typeface="Arial" pitchFamily="34" charset="0"/>
              </a:rPr>
              <a:t>emotion</a:t>
            </a:r>
            <a:endParaRPr kumimoji="0" lang="nl-NL"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 name="Tekstvak 11"/>
          <p:cNvSpPr txBox="1"/>
          <p:nvPr/>
        </p:nvSpPr>
        <p:spPr>
          <a:xfrm>
            <a:off x="4211960" y="2370366"/>
            <a:ext cx="1224136" cy="338554"/>
          </a:xfrm>
          <a:prstGeom prst="rect">
            <a:avLst/>
          </a:prstGeom>
          <a:noFill/>
        </p:spPr>
        <p:txBody>
          <a:bodyPr wrap="square" rtlCol="0">
            <a:spAutoFit/>
          </a:bodyPr>
          <a:lstStyle/>
          <a:p>
            <a:r>
              <a:rPr lang="en-US" sz="1600" b="1" dirty="0" smtClean="0">
                <a:solidFill>
                  <a:srgbClr val="0000FF"/>
                </a:solidFill>
              </a:rPr>
              <a:t>Forgiving</a:t>
            </a:r>
            <a:endParaRPr lang="en-US" sz="1600" b="1" dirty="0">
              <a:solidFill>
                <a:srgbClr val="0000FF"/>
              </a:solidFill>
            </a:endParaRPr>
          </a:p>
        </p:txBody>
      </p:sp>
      <p:sp>
        <p:nvSpPr>
          <p:cNvPr id="13" name="Tekstvak 12"/>
          <p:cNvSpPr txBox="1"/>
          <p:nvPr/>
        </p:nvSpPr>
        <p:spPr>
          <a:xfrm>
            <a:off x="4211960" y="2730406"/>
            <a:ext cx="1512168" cy="338554"/>
          </a:xfrm>
          <a:prstGeom prst="rect">
            <a:avLst/>
          </a:prstGeom>
          <a:noFill/>
        </p:spPr>
        <p:txBody>
          <a:bodyPr wrap="square" rtlCol="0">
            <a:spAutoFit/>
          </a:bodyPr>
          <a:lstStyle/>
          <a:p>
            <a:r>
              <a:rPr lang="en-US" sz="1600" b="1" dirty="0" smtClean="0">
                <a:solidFill>
                  <a:srgbClr val="0000FF"/>
                </a:solidFill>
              </a:rPr>
              <a:t>Understanding</a:t>
            </a:r>
            <a:endParaRPr lang="en-US" sz="1600" b="1" dirty="0">
              <a:solidFill>
                <a:srgbClr val="0000FF"/>
              </a:solidFill>
            </a:endParaRPr>
          </a:p>
        </p:txBody>
      </p:sp>
      <p:sp>
        <p:nvSpPr>
          <p:cNvPr id="14" name="Tekstvak 13"/>
          <p:cNvSpPr txBox="1"/>
          <p:nvPr/>
        </p:nvSpPr>
        <p:spPr>
          <a:xfrm>
            <a:off x="4211960" y="3090446"/>
            <a:ext cx="1512168" cy="338554"/>
          </a:xfrm>
          <a:prstGeom prst="rect">
            <a:avLst/>
          </a:prstGeom>
          <a:noFill/>
        </p:spPr>
        <p:txBody>
          <a:bodyPr wrap="square" rtlCol="0">
            <a:spAutoFit/>
          </a:bodyPr>
          <a:lstStyle/>
          <a:p>
            <a:r>
              <a:rPr lang="en-US" sz="1600" b="1" dirty="0" smtClean="0">
                <a:solidFill>
                  <a:srgbClr val="0000FF"/>
                </a:solidFill>
              </a:rPr>
              <a:t>Walking</a:t>
            </a:r>
            <a:endParaRPr lang="en-US" sz="1600" b="1" dirty="0">
              <a:solidFill>
                <a:srgbClr val="0000FF"/>
              </a:solidFill>
            </a:endParaRPr>
          </a:p>
        </p:txBody>
      </p:sp>
      <p:sp>
        <p:nvSpPr>
          <p:cNvPr id="15" name="Tekstvak 14"/>
          <p:cNvSpPr txBox="1"/>
          <p:nvPr/>
        </p:nvSpPr>
        <p:spPr>
          <a:xfrm>
            <a:off x="4211960" y="3717032"/>
            <a:ext cx="1512168" cy="584775"/>
          </a:xfrm>
          <a:prstGeom prst="rect">
            <a:avLst/>
          </a:prstGeom>
          <a:noFill/>
        </p:spPr>
        <p:txBody>
          <a:bodyPr wrap="square" rtlCol="0">
            <a:spAutoFit/>
          </a:bodyPr>
          <a:lstStyle/>
          <a:p>
            <a:r>
              <a:rPr lang="en-US" sz="1600" b="1" dirty="0" smtClean="0">
                <a:solidFill>
                  <a:srgbClr val="0000FF"/>
                </a:solidFill>
              </a:rPr>
              <a:t>Focusing on positive things</a:t>
            </a:r>
            <a:endParaRPr lang="en-US" sz="1600" b="1" dirty="0">
              <a:solidFill>
                <a:srgbClr val="0000FF"/>
              </a:solidFill>
            </a:endParaRPr>
          </a:p>
        </p:txBody>
      </p:sp>
      <p:sp>
        <p:nvSpPr>
          <p:cNvPr id="16" name="Tekstvak 15"/>
          <p:cNvSpPr txBox="1"/>
          <p:nvPr/>
        </p:nvSpPr>
        <p:spPr>
          <a:xfrm>
            <a:off x="4211960" y="4356393"/>
            <a:ext cx="1512168" cy="584775"/>
          </a:xfrm>
          <a:prstGeom prst="rect">
            <a:avLst/>
          </a:prstGeom>
          <a:noFill/>
        </p:spPr>
        <p:txBody>
          <a:bodyPr wrap="square" rtlCol="0">
            <a:spAutoFit/>
          </a:bodyPr>
          <a:lstStyle/>
          <a:p>
            <a:r>
              <a:rPr lang="en-US" sz="1600" b="1" dirty="0" smtClean="0">
                <a:solidFill>
                  <a:srgbClr val="0000FF"/>
                </a:solidFill>
              </a:rPr>
              <a:t>Going in 2</a:t>
            </a:r>
            <a:r>
              <a:rPr lang="en-US" sz="1600" b="1" baseline="30000" dirty="0" smtClean="0">
                <a:solidFill>
                  <a:srgbClr val="0000FF"/>
                </a:solidFill>
              </a:rPr>
              <a:t>nd</a:t>
            </a:r>
            <a:r>
              <a:rPr lang="en-US" sz="1600" b="1" dirty="0" smtClean="0">
                <a:solidFill>
                  <a:srgbClr val="0000FF"/>
                </a:solidFill>
              </a:rPr>
              <a:t> position</a:t>
            </a:r>
            <a:endParaRPr lang="en-US" sz="1600" b="1" dirty="0">
              <a:solidFill>
                <a:srgbClr val="0000FF"/>
              </a:solidFill>
            </a:endParaRPr>
          </a:p>
        </p:txBody>
      </p:sp>
      <p:sp>
        <p:nvSpPr>
          <p:cNvPr id="18" name="PIJL-RECHTS 17"/>
          <p:cNvSpPr/>
          <p:nvPr/>
        </p:nvSpPr>
        <p:spPr>
          <a:xfrm>
            <a:off x="2771800" y="188640"/>
            <a:ext cx="3384376" cy="288032"/>
          </a:xfrm>
          <a:prstGeom prst="rightArrow">
            <a:avLst/>
          </a:prstGeom>
          <a:solidFill>
            <a:srgbClr val="0033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p:cNvSpPr txBox="1"/>
          <p:nvPr/>
        </p:nvSpPr>
        <p:spPr>
          <a:xfrm>
            <a:off x="6372200" y="1"/>
            <a:ext cx="2771800" cy="646331"/>
          </a:xfrm>
          <a:prstGeom prst="rect">
            <a:avLst/>
          </a:prstGeom>
          <a:noFill/>
        </p:spPr>
        <p:txBody>
          <a:bodyPr wrap="square" rtlCol="0">
            <a:spAutoFit/>
          </a:bodyPr>
          <a:lstStyle/>
          <a:p>
            <a:r>
              <a:rPr lang="nl-NL" sz="3600" b="1" dirty="0" smtClean="0">
                <a:solidFill>
                  <a:srgbClr val="0000FF"/>
                </a:solidFill>
                <a:sym typeface="Wingdings" pitchFamily="2" charset="2"/>
              </a:rPr>
              <a:t>Out the box</a:t>
            </a:r>
            <a:endParaRPr lang="nl-NL" sz="3600" b="1" dirty="0">
              <a:solidFill>
                <a:srgbClr val="0000FF"/>
              </a:solidFill>
            </a:endParaRPr>
          </a:p>
        </p:txBody>
      </p:sp>
      <p:sp>
        <p:nvSpPr>
          <p:cNvPr id="22" name="AutoShape 11"/>
          <p:cNvSpPr>
            <a:spLocks noChangeArrowheads="1"/>
          </p:cNvSpPr>
          <p:nvPr/>
        </p:nvSpPr>
        <p:spPr bwMode="auto">
          <a:xfrm>
            <a:off x="2867870" y="1412776"/>
            <a:ext cx="3576338" cy="576064"/>
          </a:xfrm>
          <a:prstGeom prst="rightArrow">
            <a:avLst>
              <a:gd name="adj1" fmla="val 50000"/>
              <a:gd name="adj2" fmla="val 105462"/>
            </a:avLst>
          </a:prstGeom>
          <a:solidFill>
            <a:srgbClr val="FF0000">
              <a:alpha val="86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400" b="1" i="0" u="none" strike="noStrike" cap="none" normalizeH="0" baseline="0" dirty="0" smtClean="0">
                <a:ln>
                  <a:noFill/>
                </a:ln>
                <a:solidFill>
                  <a:schemeClr val="tx1"/>
                </a:solidFill>
                <a:effectLst/>
                <a:latin typeface="Arial" pitchFamily="34" charset="0"/>
                <a:ea typeface="Arial" pitchFamily="34" charset="0"/>
                <a:cs typeface="Arial" pitchFamily="34" charset="0"/>
              </a:rPr>
              <a:t>Giraffe - </a:t>
            </a:r>
            <a:r>
              <a:rPr kumimoji="0" lang="nl-NL" sz="14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language</a:t>
            </a:r>
            <a:endParaRPr kumimoji="0" lang="nl-NL" sz="14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kstvak 23"/>
          <p:cNvSpPr txBox="1"/>
          <p:nvPr/>
        </p:nvSpPr>
        <p:spPr>
          <a:xfrm>
            <a:off x="4211960" y="3378478"/>
            <a:ext cx="1512168" cy="338554"/>
          </a:xfrm>
          <a:prstGeom prst="rect">
            <a:avLst/>
          </a:prstGeom>
          <a:noFill/>
        </p:spPr>
        <p:txBody>
          <a:bodyPr wrap="square" rtlCol="0">
            <a:spAutoFit/>
          </a:bodyPr>
          <a:lstStyle/>
          <a:p>
            <a:r>
              <a:rPr lang="en-US" sz="1600" b="1" dirty="0" smtClean="0">
                <a:solidFill>
                  <a:srgbClr val="0000FF"/>
                </a:solidFill>
              </a:rPr>
              <a:t>Washing hands</a:t>
            </a:r>
            <a:endParaRPr lang="en-US" sz="1600" b="1" dirty="0">
              <a:solidFill>
                <a:srgbClr val="0000FF"/>
              </a:solidFill>
            </a:endParaRPr>
          </a:p>
        </p:txBody>
      </p:sp>
      <p:pic>
        <p:nvPicPr>
          <p:cNvPr id="20" name="Afbeelding 2" descr="giraffe1.jpg"/>
          <p:cNvPicPr>
            <a:picLocks noChangeAspect="1" noChangeArrowheads="1"/>
          </p:cNvPicPr>
          <p:nvPr/>
        </p:nvPicPr>
        <p:blipFill>
          <a:blip r:embed="rId4" cstate="print">
            <a:clrChange>
              <a:clrFrom>
                <a:srgbClr val="FFFFFF"/>
              </a:clrFrom>
              <a:clrTo>
                <a:srgbClr val="FFFFFF">
                  <a:alpha val="0"/>
                </a:srgbClr>
              </a:clrTo>
            </a:clrChange>
          </a:blip>
          <a:srcRect l="16290" r="13455"/>
          <a:stretch>
            <a:fillRect/>
          </a:stretch>
        </p:blipFill>
        <p:spPr bwMode="auto">
          <a:xfrm>
            <a:off x="2958533" y="280721"/>
            <a:ext cx="1469451" cy="1996151"/>
          </a:xfrm>
          <a:prstGeom prst="rect">
            <a:avLst/>
          </a:prstGeom>
          <a:noFill/>
        </p:spPr>
      </p:pic>
    </p:spTree>
    <p:extLst>
      <p:ext uri="{BB962C8B-B14F-4D97-AF65-F5344CB8AC3E}">
        <p14:creationId xmlns="" xmlns:p14="http://schemas.microsoft.com/office/powerpoint/2010/main" val="36488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33"/>
                                        </p:tgtEl>
                                        <p:attrNameLst>
                                          <p:attrName>style.visibility</p:attrName>
                                        </p:attrNameLst>
                                      </p:cBhvr>
                                      <p:to>
                                        <p:strVal val="visible"/>
                                      </p:to>
                                    </p:set>
                                    <p:anim calcmode="lin" valueType="num">
                                      <p:cBhvr additive="base">
                                        <p:cTn id="19" dur="500" fill="hold"/>
                                        <p:tgtEl>
                                          <p:spTgt spid="1033"/>
                                        </p:tgtEl>
                                        <p:attrNameLst>
                                          <p:attrName>ppt_x</p:attrName>
                                        </p:attrNameLst>
                                      </p:cBhvr>
                                      <p:tavLst>
                                        <p:tav tm="0">
                                          <p:val>
                                            <p:strVal val="0-#ppt_w/2"/>
                                          </p:val>
                                        </p:tav>
                                        <p:tav tm="100000">
                                          <p:val>
                                            <p:strVal val="#ppt_x"/>
                                          </p:val>
                                        </p:tav>
                                      </p:tavLst>
                                    </p:anim>
                                    <p:anim calcmode="lin" valueType="num">
                                      <p:cBhvr additive="base">
                                        <p:cTn id="20" dur="5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0-#ppt_w/2"/>
                                          </p:val>
                                        </p:tav>
                                        <p:tav tm="100000">
                                          <p:val>
                                            <p:strVal val="#ppt_x"/>
                                          </p:val>
                                        </p:tav>
                                      </p:tavLst>
                                    </p:anim>
                                    <p:anim calcmode="lin" valueType="num">
                                      <p:cBhvr additive="base">
                                        <p:cTn id="26"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0-#ppt_w/2"/>
                                          </p:val>
                                        </p:tav>
                                        <p:tav tm="100000">
                                          <p:val>
                                            <p:strVal val="#ppt_x"/>
                                          </p:val>
                                        </p:tav>
                                      </p:tavLst>
                                    </p:anim>
                                    <p:anim calcmode="lin" valueType="num">
                                      <p:cBhvr additive="base">
                                        <p:cTn id="3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30">
                                            <p:bg/>
                                          </p:spTgt>
                                        </p:tgtEl>
                                        <p:attrNameLst>
                                          <p:attrName>style.visibility</p:attrName>
                                        </p:attrNameLst>
                                      </p:cBhvr>
                                      <p:to>
                                        <p:strVal val="visible"/>
                                      </p:to>
                                    </p:set>
                                    <p:anim calcmode="lin" valueType="num">
                                      <p:cBhvr additive="base">
                                        <p:cTn id="37" dur="500" fill="hold"/>
                                        <p:tgtEl>
                                          <p:spTgt spid="1030">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30">
                                            <p:bg/>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30">
                                            <p:txEl>
                                              <p:pRg st="0" end="0"/>
                                            </p:txEl>
                                          </p:spTgt>
                                        </p:tgtEl>
                                        <p:attrNameLst>
                                          <p:attrName>style.visibility</p:attrName>
                                        </p:attrNameLst>
                                      </p:cBhvr>
                                      <p:to>
                                        <p:strVal val="visible"/>
                                      </p:to>
                                    </p:set>
                                    <p:anim calcmode="lin" valueType="num">
                                      <p:cBhvr additive="base">
                                        <p:cTn id="43" dur="500" fill="hold"/>
                                        <p:tgtEl>
                                          <p:spTgt spid="1030">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30">
                                            <p:txEl>
                                              <p:pRg st="1" end="1"/>
                                            </p:txEl>
                                          </p:spTgt>
                                        </p:tgtEl>
                                        <p:attrNameLst>
                                          <p:attrName>style.visibility</p:attrName>
                                        </p:attrNameLst>
                                      </p:cBhvr>
                                      <p:to>
                                        <p:strVal val="visible"/>
                                      </p:to>
                                    </p:set>
                                    <p:anim calcmode="lin" valueType="num">
                                      <p:cBhvr additive="base">
                                        <p:cTn id="49" dur="500" fill="hold"/>
                                        <p:tgtEl>
                                          <p:spTgt spid="1030">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30">
                                            <p:txEl>
                                              <p:pRg st="2" end="2"/>
                                            </p:txEl>
                                          </p:spTgt>
                                        </p:tgtEl>
                                        <p:attrNameLst>
                                          <p:attrName>style.visibility</p:attrName>
                                        </p:attrNameLst>
                                      </p:cBhvr>
                                      <p:to>
                                        <p:strVal val="visible"/>
                                      </p:to>
                                    </p:set>
                                    <p:anim calcmode="lin" valueType="num">
                                      <p:cBhvr additive="base">
                                        <p:cTn id="55" dur="500" fill="hold"/>
                                        <p:tgtEl>
                                          <p:spTgt spid="1030">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30">
                                            <p:txEl>
                                              <p:pRg st="3" end="3"/>
                                            </p:txEl>
                                          </p:spTgt>
                                        </p:tgtEl>
                                        <p:attrNameLst>
                                          <p:attrName>style.visibility</p:attrName>
                                        </p:attrNameLst>
                                      </p:cBhvr>
                                      <p:to>
                                        <p:strVal val="visible"/>
                                      </p:to>
                                    </p:set>
                                    <p:anim calcmode="lin" valueType="num">
                                      <p:cBhvr additive="base">
                                        <p:cTn id="61" dur="500" fill="hold"/>
                                        <p:tgtEl>
                                          <p:spTgt spid="1030">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30">
                                            <p:txEl>
                                              <p:pRg st="4" end="4"/>
                                            </p:txEl>
                                          </p:spTgt>
                                        </p:tgtEl>
                                        <p:attrNameLst>
                                          <p:attrName>style.visibility</p:attrName>
                                        </p:attrNameLst>
                                      </p:cBhvr>
                                      <p:to>
                                        <p:strVal val="visible"/>
                                      </p:to>
                                    </p:set>
                                    <p:anim calcmode="lin" valueType="num">
                                      <p:cBhvr additive="base">
                                        <p:cTn id="67" dur="500" fill="hold"/>
                                        <p:tgtEl>
                                          <p:spTgt spid="1030">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03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30">
                                            <p:txEl>
                                              <p:pRg st="5" end="5"/>
                                            </p:txEl>
                                          </p:spTgt>
                                        </p:tgtEl>
                                        <p:attrNameLst>
                                          <p:attrName>style.visibility</p:attrName>
                                        </p:attrNameLst>
                                      </p:cBhvr>
                                      <p:to>
                                        <p:strVal val="visible"/>
                                      </p:to>
                                    </p:set>
                                    <p:anim calcmode="lin" valueType="num">
                                      <p:cBhvr additive="base">
                                        <p:cTn id="73" dur="500" fill="hold"/>
                                        <p:tgtEl>
                                          <p:spTgt spid="1030">
                                            <p:txEl>
                                              <p:pRg st="5" end="5"/>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3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30">
                                            <p:txEl>
                                              <p:pRg st="6" end="6"/>
                                            </p:txEl>
                                          </p:spTgt>
                                        </p:tgtEl>
                                        <p:attrNameLst>
                                          <p:attrName>style.visibility</p:attrName>
                                        </p:attrNameLst>
                                      </p:cBhvr>
                                      <p:to>
                                        <p:strVal val="visible"/>
                                      </p:to>
                                    </p:set>
                                    <p:anim calcmode="lin" valueType="num">
                                      <p:cBhvr additive="base">
                                        <p:cTn id="79" dur="500" fill="hold"/>
                                        <p:tgtEl>
                                          <p:spTgt spid="1030">
                                            <p:txEl>
                                              <p:pRg st="6" end="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03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030">
                                            <p:txEl>
                                              <p:pRg st="7" end="7"/>
                                            </p:txEl>
                                          </p:spTgt>
                                        </p:tgtEl>
                                        <p:attrNameLst>
                                          <p:attrName>style.visibility</p:attrName>
                                        </p:attrNameLst>
                                      </p:cBhvr>
                                      <p:to>
                                        <p:strVal val="visible"/>
                                      </p:to>
                                    </p:set>
                                    <p:anim calcmode="lin" valueType="num">
                                      <p:cBhvr additive="base">
                                        <p:cTn id="85" dur="500" fill="hold"/>
                                        <p:tgtEl>
                                          <p:spTgt spid="1030">
                                            <p:txEl>
                                              <p:pRg st="7" end="7"/>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03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0-#ppt_w/2"/>
                                          </p:val>
                                        </p:tav>
                                        <p:tav tm="100000">
                                          <p:val>
                                            <p:strVal val="#ppt_x"/>
                                          </p:val>
                                        </p:tav>
                                      </p:tavLst>
                                    </p:anim>
                                    <p:anim calcmode="lin" valueType="num">
                                      <p:cBhvr additive="base">
                                        <p:cTn id="9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0-#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0-#ppt_w/2"/>
                                          </p:val>
                                        </p:tav>
                                        <p:tav tm="100000">
                                          <p:val>
                                            <p:strVal val="#ppt_x"/>
                                          </p:val>
                                        </p:tav>
                                      </p:tavLst>
                                    </p:anim>
                                    <p:anim calcmode="lin" valueType="num">
                                      <p:cBhvr additive="base">
                                        <p:cTn id="10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0-#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additive="base">
                                        <p:cTn id="115" dur="500" fill="hold"/>
                                        <p:tgtEl>
                                          <p:spTgt spid="15"/>
                                        </p:tgtEl>
                                        <p:attrNameLst>
                                          <p:attrName>ppt_x</p:attrName>
                                        </p:attrNameLst>
                                      </p:cBhvr>
                                      <p:tavLst>
                                        <p:tav tm="0">
                                          <p:val>
                                            <p:strVal val="0-#ppt_w/2"/>
                                          </p:val>
                                        </p:tav>
                                        <p:tav tm="100000">
                                          <p:val>
                                            <p:strVal val="#ppt_x"/>
                                          </p:val>
                                        </p:tav>
                                      </p:tavLst>
                                    </p:anim>
                                    <p:anim calcmode="lin" valueType="num">
                                      <p:cBhvr additive="base">
                                        <p:cTn id="1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additive="base">
                                        <p:cTn id="121" dur="500" fill="hold"/>
                                        <p:tgtEl>
                                          <p:spTgt spid="16"/>
                                        </p:tgtEl>
                                        <p:attrNameLst>
                                          <p:attrName>ppt_x</p:attrName>
                                        </p:attrNameLst>
                                      </p:cBhvr>
                                      <p:tavLst>
                                        <p:tav tm="0">
                                          <p:val>
                                            <p:strVal val="0-#ppt_w/2"/>
                                          </p:val>
                                        </p:tav>
                                        <p:tav tm="100000">
                                          <p:val>
                                            <p:strVal val="#ppt_x"/>
                                          </p:val>
                                        </p:tav>
                                      </p:tavLst>
                                    </p:anim>
                                    <p:anim calcmode="lin" valueType="num">
                                      <p:cBhvr additive="base">
                                        <p:cTn id="1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0-#ppt_w/2"/>
                                          </p:val>
                                        </p:tav>
                                        <p:tav tm="100000">
                                          <p:val>
                                            <p:strVal val="#ppt_x"/>
                                          </p:val>
                                        </p:tav>
                                      </p:tavLst>
                                    </p:anim>
                                    <p:anim calcmode="lin" valueType="num">
                                      <p:cBhvr additive="base">
                                        <p:cTn id="12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additive="base">
                                        <p:cTn id="133" dur="500" fill="hold"/>
                                        <p:tgtEl>
                                          <p:spTgt spid="22"/>
                                        </p:tgtEl>
                                        <p:attrNameLst>
                                          <p:attrName>ppt_x</p:attrName>
                                        </p:attrNameLst>
                                      </p:cBhvr>
                                      <p:tavLst>
                                        <p:tav tm="0">
                                          <p:val>
                                            <p:strVal val="0-#ppt_w/2"/>
                                          </p:val>
                                        </p:tav>
                                        <p:tav tm="100000">
                                          <p:val>
                                            <p:strVal val="#ppt_x"/>
                                          </p:val>
                                        </p:tav>
                                      </p:tavLst>
                                    </p:anim>
                                    <p:anim calcmode="lin" valueType="num">
                                      <p:cBhvr additive="base">
                                        <p:cTn id="13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uiExpand="1" build="p" animBg="1"/>
      <p:bldP spid="12" grpId="0"/>
      <p:bldP spid="13" grpId="0"/>
      <p:bldP spid="14" grpId="0"/>
      <p:bldP spid="15" grpId="0"/>
      <p:bldP spid="16" grpId="0"/>
      <p:bldP spid="18" grpId="0" animBg="1"/>
      <p:bldP spid="22" grpId="0" animBg="1"/>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332656"/>
            <a:ext cx="3995936" cy="1470025"/>
          </a:xfrm>
        </p:spPr>
        <p:txBody>
          <a:bodyPr/>
          <a:lstStyle/>
          <a:p>
            <a:r>
              <a:rPr lang="en-US" dirty="0" smtClean="0">
                <a:solidFill>
                  <a:srgbClr val="0000FF"/>
                </a:solidFill>
              </a:rPr>
              <a:t>Street with </a:t>
            </a:r>
            <a:br>
              <a:rPr lang="en-US" dirty="0" smtClean="0">
                <a:solidFill>
                  <a:srgbClr val="0000FF"/>
                </a:solidFill>
              </a:rPr>
            </a:br>
            <a:r>
              <a:rPr lang="en-US" dirty="0" smtClean="0">
                <a:solidFill>
                  <a:srgbClr val="0000FF"/>
                </a:solidFill>
              </a:rPr>
              <a:t>dead end</a:t>
            </a:r>
            <a:endParaRPr lang="nl-NL" dirty="0">
              <a:solidFill>
                <a:srgbClr val="0000FF"/>
              </a:solidFill>
            </a:endParaRPr>
          </a:p>
        </p:txBody>
      </p:sp>
      <p:sp>
        <p:nvSpPr>
          <p:cNvPr id="3" name="Ondertitel 2"/>
          <p:cNvSpPr>
            <a:spLocks noGrp="1"/>
          </p:cNvSpPr>
          <p:nvPr>
            <p:ph type="subTitle" idx="1"/>
          </p:nvPr>
        </p:nvSpPr>
        <p:spPr>
          <a:xfrm>
            <a:off x="395536" y="4725144"/>
            <a:ext cx="2984376" cy="1752600"/>
          </a:xfrm>
        </p:spPr>
        <p:txBody>
          <a:bodyPr>
            <a:noAutofit/>
          </a:bodyPr>
          <a:lstStyle/>
          <a:p>
            <a:r>
              <a:rPr lang="en-US" sz="4000" b="1" i="1" dirty="0" smtClean="0">
                <a:solidFill>
                  <a:srgbClr val="FF0000"/>
                </a:solidFill>
              </a:rPr>
              <a:t>Separate behavior and intention</a:t>
            </a:r>
            <a:endParaRPr lang="nl-NL" sz="4000" b="1" i="1" dirty="0">
              <a:solidFill>
                <a:srgbClr val="FF0000"/>
              </a:solidFill>
            </a:endParaRPr>
          </a:p>
        </p:txBody>
      </p:sp>
      <p:pic>
        <p:nvPicPr>
          <p:cNvPr id="7" name="Afbeelding 6" descr="CIMG0903.JPG"/>
          <p:cNvPicPr>
            <a:picLocks noChangeAspect="1"/>
          </p:cNvPicPr>
          <p:nvPr/>
        </p:nvPicPr>
        <p:blipFill>
          <a:blip r:embed="rId2" cstate="print"/>
          <a:stretch>
            <a:fillRect/>
          </a:stretch>
        </p:blipFill>
        <p:spPr>
          <a:xfrm>
            <a:off x="4000500" y="0"/>
            <a:ext cx="51435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4624"/>
            <a:ext cx="3491880" cy="1656184"/>
          </a:xfrm>
        </p:spPr>
        <p:txBody>
          <a:bodyPr>
            <a:noAutofit/>
          </a:bodyPr>
          <a:lstStyle/>
          <a:p>
            <a:r>
              <a:rPr lang="nl-NL" sz="3200" b="1" dirty="0" err="1" smtClean="0">
                <a:solidFill>
                  <a:srgbClr val="0033CC"/>
                </a:solidFill>
              </a:rPr>
              <a:t>Dead-end</a:t>
            </a:r>
            <a:r>
              <a:rPr lang="nl-NL" sz="3200" b="1" dirty="0" smtClean="0">
                <a:solidFill>
                  <a:srgbClr val="0033CC"/>
                </a:solidFill>
              </a:rPr>
              <a:t> </a:t>
            </a:r>
            <a:r>
              <a:rPr lang="nl-NL" sz="3200" b="1" dirty="0" err="1" smtClean="0">
                <a:solidFill>
                  <a:srgbClr val="0033CC"/>
                </a:solidFill>
              </a:rPr>
              <a:t>street</a:t>
            </a:r>
            <a:r>
              <a:rPr lang="nl-NL" sz="3200" b="1" dirty="0" smtClean="0">
                <a:solidFill>
                  <a:srgbClr val="0033CC"/>
                </a:solidFill>
              </a:rPr>
              <a:t> </a:t>
            </a:r>
            <a:r>
              <a:rPr lang="nl-NL" sz="3200" b="1" dirty="0" err="1" smtClean="0">
                <a:solidFill>
                  <a:srgbClr val="0033CC"/>
                </a:solidFill>
              </a:rPr>
              <a:t>conflict-resolution</a:t>
            </a:r>
            <a:r>
              <a:rPr lang="nl-NL" sz="3200" b="1" dirty="0" smtClean="0">
                <a:solidFill>
                  <a:srgbClr val="0033CC"/>
                </a:solidFill>
              </a:rPr>
              <a:t> </a:t>
            </a:r>
            <a:r>
              <a:rPr lang="nl-NL" sz="3200" b="1" dirty="0" err="1" smtClean="0">
                <a:solidFill>
                  <a:srgbClr val="0033CC"/>
                </a:solidFill>
              </a:rPr>
              <a:t>with</a:t>
            </a:r>
            <a:r>
              <a:rPr lang="nl-NL" sz="3200" b="1" dirty="0" smtClean="0">
                <a:solidFill>
                  <a:srgbClr val="0033CC"/>
                </a:solidFill>
              </a:rPr>
              <a:t> NLP</a:t>
            </a:r>
          </a:p>
        </p:txBody>
      </p:sp>
      <p:pic>
        <p:nvPicPr>
          <p:cNvPr id="6" name="Tijdelijke aanduiding voor inhoud 5" descr="CIMG0900.JPG"/>
          <p:cNvPicPr>
            <a:picLocks noGrp="1" noChangeAspect="1"/>
          </p:cNvPicPr>
          <p:nvPr>
            <p:ph idx="1"/>
          </p:nvPr>
        </p:nvPicPr>
        <p:blipFill>
          <a:blip r:embed="rId2" cstate="print"/>
          <a:stretch>
            <a:fillRect/>
          </a:stretch>
        </p:blipFill>
        <p:spPr>
          <a:xfrm>
            <a:off x="3959424" y="-54769"/>
            <a:ext cx="5184576" cy="6912769"/>
          </a:xfrm>
        </p:spPr>
      </p:pic>
      <p:pic>
        <p:nvPicPr>
          <p:cNvPr id="7" name="Afbeelding 6" descr="CIMG0901.JPG"/>
          <p:cNvPicPr>
            <a:picLocks noChangeAspect="1"/>
          </p:cNvPicPr>
          <p:nvPr/>
        </p:nvPicPr>
        <p:blipFill>
          <a:blip r:embed="rId3" cstate="print"/>
          <a:stretch>
            <a:fillRect/>
          </a:stretch>
        </p:blipFill>
        <p:spPr>
          <a:xfrm>
            <a:off x="4000500" y="0"/>
            <a:ext cx="5143500" cy="6858000"/>
          </a:xfrm>
          <a:prstGeom prst="rect">
            <a:avLst/>
          </a:prstGeom>
        </p:spPr>
      </p:pic>
      <p:sp>
        <p:nvSpPr>
          <p:cNvPr id="13" name="Titel 1"/>
          <p:cNvSpPr txBox="1">
            <a:spLocks/>
          </p:cNvSpPr>
          <p:nvPr/>
        </p:nvSpPr>
        <p:spPr>
          <a:xfrm>
            <a:off x="35496" y="2420888"/>
            <a:ext cx="3491880"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3200" b="1" dirty="0" err="1" smtClean="0">
                <a:solidFill>
                  <a:srgbClr val="FF0000"/>
                </a:solidFill>
                <a:latin typeface="+mj-lt"/>
                <a:ea typeface="+mj-ea"/>
                <a:cs typeface="+mj-cs"/>
              </a:rPr>
              <a:t>Walking</a:t>
            </a:r>
            <a:r>
              <a:rPr lang="nl-NL" sz="3200" b="1" dirty="0" smtClean="0">
                <a:solidFill>
                  <a:srgbClr val="FF0000"/>
                </a:solidFill>
                <a:latin typeface="+mj-lt"/>
                <a:ea typeface="+mj-ea"/>
                <a:cs typeface="+mj-cs"/>
              </a:rPr>
              <a:t> to the d</a:t>
            </a:r>
            <a:r>
              <a:rPr kumimoji="0" lang="nl-NL" sz="3200" b="1" i="0" u="none" strike="noStrike" kern="1200" cap="none" spc="0" normalizeH="0" baseline="0" noProof="0" dirty="0" err="1" smtClean="0">
                <a:ln>
                  <a:noFill/>
                </a:ln>
                <a:solidFill>
                  <a:srgbClr val="FF0000"/>
                </a:solidFill>
                <a:effectLst/>
                <a:uLnTx/>
                <a:uFillTx/>
                <a:latin typeface="+mj-lt"/>
                <a:ea typeface="+mj-ea"/>
                <a:cs typeface="+mj-cs"/>
              </a:rPr>
              <a:t>ead-end</a:t>
            </a:r>
            <a:endParaRPr kumimoji="0" lang="nl-NL"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14" name="Titel 1"/>
          <p:cNvSpPr txBox="1">
            <a:spLocks/>
          </p:cNvSpPr>
          <p:nvPr/>
        </p:nvSpPr>
        <p:spPr>
          <a:xfrm>
            <a:off x="144016" y="4365104"/>
            <a:ext cx="3851920" cy="136815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err="1" smtClean="0">
                <a:solidFill>
                  <a:srgbClr val="FF0000"/>
                </a:solidFill>
                <a:latin typeface="+mj-lt"/>
                <a:ea typeface="+mj-ea"/>
                <a:cs typeface="+mj-cs"/>
              </a:rPr>
              <a:t>Escalating</a:t>
            </a:r>
            <a:r>
              <a:rPr lang="nl-NL" sz="3200" b="1" dirty="0" smtClean="0">
                <a:solidFill>
                  <a:srgbClr val="FF0000"/>
                </a:solidFill>
                <a:latin typeface="+mj-lt"/>
                <a:ea typeface="+mj-ea"/>
                <a:cs typeface="+mj-cs"/>
              </a:rPr>
              <a:t>:</a:t>
            </a:r>
          </a:p>
          <a:p>
            <a:pPr lvl="0">
              <a:spcBef>
                <a:spcPct val="0"/>
              </a:spcBef>
            </a:pPr>
            <a:r>
              <a:rPr lang="en-US" sz="3200" b="1" dirty="0" smtClean="0">
                <a:solidFill>
                  <a:srgbClr val="FF0000"/>
                </a:solidFill>
                <a:latin typeface="+mj-lt"/>
                <a:ea typeface="+mj-ea"/>
                <a:cs typeface="+mj-cs"/>
              </a:rPr>
              <a:t>Negative j</a:t>
            </a:r>
            <a:r>
              <a:rPr kumimoji="0" lang="en-US" sz="3200" b="1" i="0" u="none" strike="noStrike" kern="1200" cap="none" spc="0" normalizeH="0" baseline="0" noProof="0" dirty="0" err="1" smtClean="0">
                <a:ln>
                  <a:noFill/>
                </a:ln>
                <a:solidFill>
                  <a:srgbClr val="FF0000"/>
                </a:solidFill>
                <a:effectLst/>
                <a:uLnTx/>
                <a:uFillTx/>
                <a:latin typeface="+mj-lt"/>
                <a:ea typeface="+mj-ea"/>
                <a:cs typeface="+mj-cs"/>
              </a:rPr>
              <a:t>udgments</a:t>
            </a:r>
            <a:endParaRPr kumimoji="0" lang="en-US" sz="3200" b="1" i="0" u="none" strike="noStrike" kern="1200" cap="none" spc="0" normalizeH="0" baseline="0" noProof="0" dirty="0" smtClean="0">
              <a:ln>
                <a:noFill/>
              </a:ln>
              <a:solidFill>
                <a:srgbClr val="FF0000"/>
              </a:solidFill>
              <a:effectLst/>
              <a:uLnTx/>
              <a:uFillTx/>
              <a:latin typeface="+mj-lt"/>
              <a:ea typeface="+mj-ea"/>
              <a:cs typeface="+mj-cs"/>
            </a:endParaRPr>
          </a:p>
          <a:p>
            <a:pPr lvl="0">
              <a:spcBef>
                <a:spcPct val="0"/>
              </a:spcBef>
            </a:pPr>
            <a:r>
              <a:rPr lang="en-US" sz="3200" b="1" dirty="0" smtClean="0">
                <a:solidFill>
                  <a:srgbClr val="FF0000"/>
                </a:solidFill>
                <a:latin typeface="+mj-lt"/>
                <a:ea typeface="+mj-ea"/>
                <a:cs typeface="+mj-cs"/>
              </a:rPr>
              <a:t>attacking</a:t>
            </a:r>
            <a:endParaRPr kumimoji="0" lang="nl-NL" sz="3200" b="1"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CIMG0902.JPG"/>
          <p:cNvPicPr>
            <a:picLocks noChangeAspect="1"/>
          </p:cNvPicPr>
          <p:nvPr/>
        </p:nvPicPr>
        <p:blipFill>
          <a:blip r:embed="rId2" cstate="print"/>
          <a:stretch>
            <a:fillRect/>
          </a:stretch>
        </p:blipFill>
        <p:spPr>
          <a:xfrm>
            <a:off x="4000500" y="0"/>
            <a:ext cx="5143500" cy="6858000"/>
          </a:xfrm>
          <a:prstGeom prst="rect">
            <a:avLst/>
          </a:prstGeom>
        </p:spPr>
      </p:pic>
      <p:sp>
        <p:nvSpPr>
          <p:cNvPr id="13" name="Titel 1"/>
          <p:cNvSpPr txBox="1">
            <a:spLocks/>
          </p:cNvSpPr>
          <p:nvPr/>
        </p:nvSpPr>
        <p:spPr>
          <a:xfrm>
            <a:off x="35496" y="-27384"/>
            <a:ext cx="3491880"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smtClean="0">
                <a:solidFill>
                  <a:srgbClr val="FF0000"/>
                </a:solidFill>
                <a:latin typeface="+mj-lt"/>
                <a:ea typeface="+mj-ea"/>
                <a:cs typeface="+mj-cs"/>
              </a:rPr>
              <a:t>The d</a:t>
            </a:r>
            <a:r>
              <a:rPr kumimoji="0" lang="en-US" sz="3200" b="1" i="0" u="none" strike="noStrike" kern="1200" cap="none" spc="0" normalizeH="0" baseline="0" noProof="0" smtClean="0">
                <a:ln>
                  <a:noFill/>
                </a:ln>
                <a:solidFill>
                  <a:srgbClr val="FF0000"/>
                </a:solidFill>
                <a:effectLst/>
                <a:uLnTx/>
                <a:uFillTx/>
                <a:latin typeface="+mj-lt"/>
                <a:ea typeface="+mj-ea"/>
                <a:cs typeface="+mj-cs"/>
              </a:rPr>
              <a:t>ead-end</a:t>
            </a:r>
            <a:endParaRPr kumimoji="0" lang="en-U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14" name="Titel 1"/>
          <p:cNvSpPr txBox="1">
            <a:spLocks/>
          </p:cNvSpPr>
          <p:nvPr/>
        </p:nvSpPr>
        <p:spPr>
          <a:xfrm>
            <a:off x="144016" y="1484784"/>
            <a:ext cx="3851920" cy="187220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smtClean="0">
                <a:solidFill>
                  <a:srgbClr val="FF0000"/>
                </a:solidFill>
                <a:latin typeface="+mj-lt"/>
                <a:ea typeface="+mj-ea"/>
                <a:cs typeface="+mj-cs"/>
              </a:rPr>
              <a:t>Changing the direction, </a:t>
            </a:r>
            <a:r>
              <a:rPr lang="en-US" sz="3200" b="1" smtClean="0">
                <a:solidFill>
                  <a:srgbClr val="0033CC"/>
                </a:solidFill>
                <a:latin typeface="+mj-lt"/>
                <a:ea typeface="+mj-ea"/>
                <a:cs typeface="+mj-cs"/>
              </a:rPr>
              <a:t>because there is no way to continue.</a:t>
            </a:r>
            <a:endParaRPr kumimoji="0" lang="en-US" sz="3200" b="1" i="0" u="none" strike="noStrike" kern="1200" cap="none" spc="0" normalizeH="0" baseline="0" noProof="0" dirty="0" smtClean="0">
              <a:ln>
                <a:noFill/>
              </a:ln>
              <a:solidFill>
                <a:srgbClr val="0033CC"/>
              </a:solidFill>
              <a:effectLst/>
              <a:uLnTx/>
              <a:uFillTx/>
              <a:latin typeface="+mj-lt"/>
              <a:ea typeface="+mj-ea"/>
              <a:cs typeface="+mj-cs"/>
            </a:endParaRPr>
          </a:p>
        </p:txBody>
      </p:sp>
      <p:sp>
        <p:nvSpPr>
          <p:cNvPr id="16" name="Titel 1"/>
          <p:cNvSpPr txBox="1">
            <a:spLocks/>
          </p:cNvSpPr>
          <p:nvPr/>
        </p:nvSpPr>
        <p:spPr>
          <a:xfrm>
            <a:off x="179512" y="3645024"/>
            <a:ext cx="3851920" cy="28083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smtClean="0">
                <a:solidFill>
                  <a:srgbClr val="0033CC"/>
                </a:solidFill>
                <a:latin typeface="+mj-lt"/>
                <a:ea typeface="+mj-ea"/>
                <a:cs typeface="+mj-cs"/>
              </a:rPr>
              <a:t>A: So if I understand it correctly, you think/say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0033CC"/>
                </a:solidFill>
                <a:effectLst/>
                <a:uLnTx/>
                <a:uFillTx/>
                <a:latin typeface="+mj-lt"/>
                <a:ea typeface="+mj-ea"/>
                <a:cs typeface="+mj-cs"/>
              </a:rPr>
              <a:t>(</a:t>
            </a:r>
            <a:r>
              <a:rPr kumimoji="0" lang="en-US" sz="2800" b="1" i="0" u="none" strike="noStrike" kern="1200" cap="none" spc="0" normalizeH="0" baseline="0" noProof="0" dirty="0" smtClean="0">
                <a:ln>
                  <a:noFill/>
                </a:ln>
                <a:solidFill>
                  <a:srgbClr val="0033CC"/>
                </a:solidFill>
                <a:effectLst/>
                <a:uLnTx/>
                <a:uFillTx/>
                <a:latin typeface="+mj-lt"/>
                <a:ea typeface="+mj-ea"/>
                <a:cs typeface="+mj-cs"/>
              </a:rPr>
              <a:t>using the same words)</a:t>
            </a:r>
            <a:r>
              <a:rPr kumimoji="0" lang="en-US" sz="3200" b="1" i="0" u="none" strike="noStrike" kern="1200" cap="none" spc="0" normalizeH="0" baseline="0" noProof="0" dirty="0" smtClean="0">
                <a:ln>
                  <a:noFill/>
                </a:ln>
                <a:solidFill>
                  <a:srgbClr val="0033CC"/>
                </a:solidFill>
                <a:effectLst/>
                <a:uLnTx/>
                <a:uFillTx/>
                <a:latin typeface="+mj-lt"/>
                <a:ea typeface="+mj-ea"/>
                <a:cs typeface="+mj-cs"/>
              </a:rPr>
              <a:t>,</a:t>
            </a:r>
          </a:p>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0033CC"/>
                </a:solidFill>
                <a:latin typeface="+mj-lt"/>
                <a:ea typeface="+mj-ea"/>
                <a:cs typeface="+mj-cs"/>
              </a:rPr>
              <a:t>B: </a:t>
            </a:r>
            <a:r>
              <a:rPr lang="en-US" sz="3200" b="1" smtClean="0">
                <a:solidFill>
                  <a:srgbClr val="0033CC"/>
                </a:solidFill>
                <a:latin typeface="+mj-lt"/>
                <a:ea typeface="+mj-ea"/>
                <a:cs typeface="+mj-cs"/>
              </a:rPr>
              <a:t>Yes!</a:t>
            </a:r>
            <a:endParaRPr kumimoji="0" lang="en-US" sz="3200" b="1" i="0" u="none" strike="noStrike" kern="1200" cap="none" spc="0" normalizeH="0" baseline="0" noProof="0" dirty="0" smtClean="0">
              <a:ln>
                <a:noFill/>
              </a:ln>
              <a:solidFill>
                <a:srgbClr val="0033CC"/>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CIMG0902.JPG"/>
          <p:cNvPicPr>
            <a:picLocks noChangeAspect="1"/>
          </p:cNvPicPr>
          <p:nvPr/>
        </p:nvPicPr>
        <p:blipFill>
          <a:blip r:embed="rId2" cstate="print"/>
          <a:stretch>
            <a:fillRect/>
          </a:stretch>
        </p:blipFill>
        <p:spPr>
          <a:xfrm>
            <a:off x="4860032" y="0"/>
            <a:ext cx="5143500" cy="6858000"/>
          </a:xfrm>
          <a:prstGeom prst="rect">
            <a:avLst/>
          </a:prstGeom>
        </p:spPr>
      </p:pic>
      <p:pic>
        <p:nvPicPr>
          <p:cNvPr id="10" name="Afbeelding 9" descr="CIMG0904.JPG"/>
          <p:cNvPicPr>
            <a:picLocks noChangeAspect="1"/>
          </p:cNvPicPr>
          <p:nvPr/>
        </p:nvPicPr>
        <p:blipFill>
          <a:blip r:embed="rId3" cstate="print"/>
          <a:stretch>
            <a:fillRect/>
          </a:stretch>
        </p:blipFill>
        <p:spPr>
          <a:xfrm>
            <a:off x="4499992" y="0"/>
            <a:ext cx="5143500" cy="6858000"/>
          </a:xfrm>
          <a:prstGeom prst="rect">
            <a:avLst/>
          </a:prstGeom>
        </p:spPr>
      </p:pic>
      <p:pic>
        <p:nvPicPr>
          <p:cNvPr id="11" name="Afbeelding 10" descr="CIMG0905.JPG"/>
          <p:cNvPicPr>
            <a:picLocks noChangeAspect="1"/>
          </p:cNvPicPr>
          <p:nvPr/>
        </p:nvPicPr>
        <p:blipFill>
          <a:blip r:embed="rId4" cstate="print"/>
          <a:stretch>
            <a:fillRect/>
          </a:stretch>
        </p:blipFill>
        <p:spPr>
          <a:xfrm>
            <a:off x="4644008" y="0"/>
            <a:ext cx="5143500" cy="6858000"/>
          </a:xfrm>
          <a:prstGeom prst="rect">
            <a:avLst/>
          </a:prstGeom>
        </p:spPr>
      </p:pic>
      <p:pic>
        <p:nvPicPr>
          <p:cNvPr id="12" name="Afbeelding 11" descr="CIMG0906.JPG"/>
          <p:cNvPicPr>
            <a:picLocks noChangeAspect="1"/>
          </p:cNvPicPr>
          <p:nvPr/>
        </p:nvPicPr>
        <p:blipFill>
          <a:blip r:embed="rId5" cstate="print"/>
          <a:stretch>
            <a:fillRect/>
          </a:stretch>
        </p:blipFill>
        <p:spPr>
          <a:xfrm>
            <a:off x="4644008" y="0"/>
            <a:ext cx="5143500" cy="6858000"/>
          </a:xfrm>
          <a:prstGeom prst="rect">
            <a:avLst/>
          </a:prstGeom>
        </p:spPr>
      </p:pic>
      <p:sp>
        <p:nvSpPr>
          <p:cNvPr id="13" name="Titel 1"/>
          <p:cNvSpPr txBox="1">
            <a:spLocks/>
          </p:cNvSpPr>
          <p:nvPr/>
        </p:nvSpPr>
        <p:spPr>
          <a:xfrm>
            <a:off x="35496" y="-27384"/>
            <a:ext cx="3491880"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smtClean="0">
                <a:solidFill>
                  <a:srgbClr val="0033CC"/>
                </a:solidFill>
                <a:latin typeface="+mj-lt"/>
                <a:ea typeface="+mj-ea"/>
                <a:cs typeface="+mj-cs"/>
              </a:rPr>
              <a:t>Coming out of the d</a:t>
            </a:r>
            <a:r>
              <a:rPr kumimoji="0" lang="en-US" sz="3200" b="1" i="0" u="none" strike="noStrike" kern="1200" cap="none" spc="0" normalizeH="0" baseline="0" noProof="0" smtClean="0">
                <a:ln>
                  <a:noFill/>
                </a:ln>
                <a:solidFill>
                  <a:srgbClr val="0033CC"/>
                </a:solidFill>
                <a:effectLst/>
                <a:uLnTx/>
                <a:uFillTx/>
                <a:latin typeface="+mj-lt"/>
                <a:ea typeface="+mj-ea"/>
                <a:cs typeface="+mj-cs"/>
              </a:rPr>
              <a:t>ead-end</a:t>
            </a:r>
            <a:endParaRPr kumimoji="0" lang="en-US" sz="3200" b="1" i="0" u="none" strike="noStrike" kern="1200" cap="none" spc="0" normalizeH="0" baseline="0" noProof="0" dirty="0" smtClean="0">
              <a:ln>
                <a:noFill/>
              </a:ln>
              <a:solidFill>
                <a:srgbClr val="0033CC"/>
              </a:solidFill>
              <a:effectLst/>
              <a:uLnTx/>
              <a:uFillTx/>
              <a:latin typeface="+mj-lt"/>
              <a:ea typeface="+mj-ea"/>
              <a:cs typeface="+mj-cs"/>
            </a:endParaRPr>
          </a:p>
        </p:txBody>
      </p:sp>
      <p:sp>
        <p:nvSpPr>
          <p:cNvPr id="14" name="Titel 1"/>
          <p:cNvSpPr txBox="1">
            <a:spLocks/>
          </p:cNvSpPr>
          <p:nvPr/>
        </p:nvSpPr>
        <p:spPr>
          <a:xfrm>
            <a:off x="144016" y="2132856"/>
            <a:ext cx="3779912" cy="15121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smtClean="0">
                <a:solidFill>
                  <a:srgbClr val="0033CC"/>
                </a:solidFill>
                <a:latin typeface="+mj-lt"/>
                <a:ea typeface="+mj-ea"/>
                <a:cs typeface="+mj-cs"/>
              </a:rPr>
              <a:t>Walking the way out: de-escalating</a:t>
            </a:r>
            <a:endParaRPr kumimoji="0" lang="en-US" sz="3200" b="1" i="0" u="none" strike="noStrike" kern="1200" cap="none" spc="0" normalizeH="0" baseline="0" noProof="0" dirty="0" smtClean="0">
              <a:ln>
                <a:noFill/>
              </a:ln>
              <a:solidFill>
                <a:srgbClr val="0033CC"/>
              </a:solidFill>
              <a:effectLst/>
              <a:uLnTx/>
              <a:uFillTx/>
              <a:latin typeface="+mj-lt"/>
              <a:ea typeface="+mj-ea"/>
              <a:cs typeface="+mj-cs"/>
            </a:endParaRPr>
          </a:p>
        </p:txBody>
      </p:sp>
      <p:sp>
        <p:nvSpPr>
          <p:cNvPr id="15" name="Titel 1"/>
          <p:cNvSpPr txBox="1">
            <a:spLocks/>
          </p:cNvSpPr>
          <p:nvPr/>
        </p:nvSpPr>
        <p:spPr>
          <a:xfrm>
            <a:off x="179512" y="3717032"/>
            <a:ext cx="3851920" cy="288032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smtClean="0">
                <a:solidFill>
                  <a:srgbClr val="0033CC"/>
                </a:solidFill>
                <a:latin typeface="+mj-lt"/>
                <a:ea typeface="+mj-ea"/>
                <a:cs typeface="+mj-cs"/>
              </a:rPr>
              <a:t>I know you have a positive intention tell me about it….</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rgbClr val="0033CC"/>
                </a:solidFill>
                <a:effectLst/>
                <a:uLnTx/>
                <a:uFillTx/>
                <a:latin typeface="+mj-lt"/>
                <a:ea typeface="+mj-ea"/>
                <a:cs typeface="+mj-cs"/>
              </a:rPr>
              <a:t>So </a:t>
            </a:r>
            <a:r>
              <a:rPr kumimoji="0" lang="en-US" sz="3200" b="1" i="0" u="none" strike="noStrike" kern="1200" cap="none" spc="0" normalizeH="0" baseline="0" noProof="0" dirty="0" smtClean="0">
                <a:ln>
                  <a:noFill/>
                </a:ln>
                <a:solidFill>
                  <a:srgbClr val="0033CC"/>
                </a:solidFill>
                <a:effectLst/>
                <a:uLnTx/>
                <a:uFillTx/>
                <a:latin typeface="+mj-lt"/>
                <a:ea typeface="+mj-ea"/>
                <a:cs typeface="+mj-cs"/>
              </a:rPr>
              <a:t>this is very important to you….</a:t>
            </a:r>
          </a:p>
          <a:p>
            <a:pPr marL="0" marR="0" lvl="0" indent="0" defTabSz="914400" rtl="0" eaLnBrk="1" fontAlgn="auto" latinLnBrk="0" hangingPunct="1">
              <a:lnSpc>
                <a:spcPct val="100000"/>
              </a:lnSpc>
              <a:spcBef>
                <a:spcPct val="0"/>
              </a:spcBef>
              <a:spcAft>
                <a:spcPts val="0"/>
              </a:spcAft>
              <a:buClrTx/>
              <a:buSzTx/>
              <a:buFontTx/>
              <a:buNone/>
              <a:tabLst/>
              <a:defRPr/>
            </a:pPr>
            <a:r>
              <a:rPr lang="en-US" sz="3200" b="1" smtClean="0">
                <a:solidFill>
                  <a:srgbClr val="0033CC"/>
                </a:solidFill>
                <a:latin typeface="+mj-lt"/>
                <a:ea typeface="+mj-ea"/>
                <a:cs typeface="+mj-cs"/>
              </a:rPr>
              <a:t>Negotiate</a:t>
            </a:r>
            <a:endParaRPr kumimoji="0" lang="en-US" sz="3200" b="1" i="0" u="none" strike="noStrike" kern="1200" cap="none" spc="0" normalizeH="0" baseline="0" noProof="0" dirty="0" smtClean="0">
              <a:ln>
                <a:noFill/>
              </a:ln>
              <a:solidFill>
                <a:srgbClr val="0033CC"/>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6000" b="1" dirty="0" smtClean="0">
                <a:solidFill>
                  <a:srgbClr val="FF0000"/>
                </a:solidFill>
              </a:rPr>
              <a:t>Reflection of the day</a:t>
            </a:r>
            <a:endParaRPr lang="nl-NL" sz="6000" b="1" dirty="0">
              <a:solidFill>
                <a:srgbClr val="FF0000"/>
              </a:solidFill>
            </a:endParaRPr>
          </a:p>
        </p:txBody>
      </p:sp>
      <p:sp>
        <p:nvSpPr>
          <p:cNvPr id="3" name="Tijdelijke aanduiding voor inhoud 2"/>
          <p:cNvSpPr>
            <a:spLocks noGrp="1"/>
          </p:cNvSpPr>
          <p:nvPr>
            <p:ph idx="1"/>
          </p:nvPr>
        </p:nvSpPr>
        <p:spPr>
          <a:xfrm>
            <a:off x="518864" y="2060848"/>
            <a:ext cx="8229600" cy="3312367"/>
          </a:xfrm>
        </p:spPr>
        <p:txBody>
          <a:bodyPr>
            <a:noAutofit/>
          </a:bodyPr>
          <a:lstStyle/>
          <a:p>
            <a:pPr>
              <a:buNone/>
            </a:pPr>
            <a:r>
              <a:rPr lang="en-US" sz="4400" dirty="0" smtClean="0">
                <a:solidFill>
                  <a:srgbClr val="0000FF"/>
                </a:solidFill>
              </a:rPr>
              <a:t>Look back on what we did today.</a:t>
            </a:r>
          </a:p>
          <a:p>
            <a:pPr>
              <a:buNone/>
            </a:pPr>
            <a:r>
              <a:rPr lang="en-US" sz="4400" dirty="0" smtClean="0">
                <a:solidFill>
                  <a:srgbClr val="0000FF"/>
                </a:solidFill>
              </a:rPr>
              <a:t>Where and how can you use the different exercises?</a:t>
            </a:r>
          </a:p>
          <a:p>
            <a:pPr>
              <a:buNone/>
            </a:pPr>
            <a:r>
              <a:rPr lang="en-US" sz="4400" dirty="0" smtClean="0">
                <a:solidFill>
                  <a:srgbClr val="0000FF"/>
                </a:solidFill>
              </a:rPr>
              <a:t>Write it down for yourself.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hitegadget.com/attachments/pc-wallpapers/130338d1358923418-photo-frame-photo-frame-image-1024x768.jpg"/>
          <p:cNvPicPr>
            <a:picLocks noChangeAspect="1" noChangeArrowheads="1"/>
          </p:cNvPicPr>
          <p:nvPr/>
        </p:nvPicPr>
        <p:blipFill>
          <a:blip r:embed="rId2" cstate="print"/>
          <a:srcRect/>
          <a:stretch>
            <a:fillRect/>
          </a:stretch>
        </p:blipFill>
        <p:spPr bwMode="auto">
          <a:xfrm>
            <a:off x="34925" y="-457200"/>
            <a:ext cx="9145588" cy="7315200"/>
          </a:xfrm>
          <a:prstGeom prst="rect">
            <a:avLst/>
          </a:prstGeom>
          <a:noFill/>
          <a:ln w="9525">
            <a:noFill/>
            <a:miter lim="800000"/>
            <a:headEnd/>
            <a:tailEnd/>
          </a:ln>
        </p:spPr>
      </p:pic>
      <p:sp>
        <p:nvSpPr>
          <p:cNvPr id="2" name="Titel 1"/>
          <p:cNvSpPr>
            <a:spLocks noGrp="1"/>
          </p:cNvSpPr>
          <p:nvPr>
            <p:ph type="title"/>
          </p:nvPr>
        </p:nvSpPr>
        <p:spPr>
          <a:xfrm>
            <a:off x="755650" y="620713"/>
            <a:ext cx="7581900" cy="1008087"/>
          </a:xfrm>
        </p:spPr>
        <p:txBody>
          <a:bodyPr>
            <a:normAutofit/>
          </a:bodyPr>
          <a:lstStyle/>
          <a:p>
            <a:r>
              <a:rPr lang="en-US" sz="4800" b="1" dirty="0" smtClean="0">
                <a:solidFill>
                  <a:srgbClr val="0000FF"/>
                </a:solidFill>
              </a:rPr>
              <a:t>Open Frame</a:t>
            </a:r>
            <a:endParaRPr lang="nl-NL" sz="4800" b="1" dirty="0" smtClean="0">
              <a:solidFill>
                <a:srgbClr val="0000FF"/>
              </a:solidFill>
            </a:endParaRPr>
          </a:p>
        </p:txBody>
      </p:sp>
      <p:sp>
        <p:nvSpPr>
          <p:cNvPr id="3" name="Tijdelijke aanduiding voor inhoud 2"/>
          <p:cNvSpPr>
            <a:spLocks noGrp="1"/>
          </p:cNvSpPr>
          <p:nvPr>
            <p:ph idx="1"/>
          </p:nvPr>
        </p:nvSpPr>
        <p:spPr>
          <a:xfrm>
            <a:off x="1116013" y="1412776"/>
            <a:ext cx="7127875" cy="2981325"/>
          </a:xfrm>
        </p:spPr>
        <p:txBody>
          <a:bodyPr/>
          <a:lstStyle/>
          <a:p>
            <a:r>
              <a:rPr lang="en-US" dirty="0" smtClean="0">
                <a:solidFill>
                  <a:srgbClr val="0000FF"/>
                </a:solidFill>
              </a:rPr>
              <a:t>Questions</a:t>
            </a:r>
          </a:p>
          <a:p>
            <a:r>
              <a:rPr lang="en-US" dirty="0" smtClean="0">
                <a:solidFill>
                  <a:srgbClr val="0000FF"/>
                </a:solidFill>
              </a:rPr>
              <a:t>Experiences</a:t>
            </a:r>
          </a:p>
          <a:p>
            <a:r>
              <a:rPr lang="en-US" dirty="0" smtClean="0">
                <a:solidFill>
                  <a:srgbClr val="0000FF"/>
                </a:solidFill>
              </a:rPr>
              <a:t>Short stories</a:t>
            </a:r>
          </a:p>
          <a:p>
            <a:r>
              <a:rPr lang="en-US" dirty="0" smtClean="0">
                <a:solidFill>
                  <a:srgbClr val="0000FF"/>
                </a:solidFill>
              </a:rPr>
              <a:t>Share a real life-experience to reflect on what NLP can mean to it.</a:t>
            </a:r>
            <a:endParaRPr lang="nl-NL" dirty="0" smtClean="0">
              <a:solidFill>
                <a:srgbClr val="0000FF"/>
              </a:solidFill>
            </a:endParaRPr>
          </a:p>
        </p:txBody>
      </p:sp>
      <p:sp>
        <p:nvSpPr>
          <p:cNvPr id="5" name="Tijdelijke aanduiding voor inhoud 2"/>
          <p:cNvSpPr txBox="1">
            <a:spLocks/>
          </p:cNvSpPr>
          <p:nvPr/>
        </p:nvSpPr>
        <p:spPr>
          <a:xfrm>
            <a:off x="900113" y="4213522"/>
            <a:ext cx="7496175" cy="655638"/>
          </a:xfrm>
          <a:prstGeom prst="rect">
            <a:avLst/>
          </a:prstGeom>
        </p:spPr>
        <p:txBody>
          <a:bodyPr>
            <a:normAutofit/>
          </a:bodyPr>
          <a:lstStyle/>
          <a:p>
            <a:pPr fontAlgn="auto">
              <a:spcBef>
                <a:spcPct val="20000"/>
              </a:spcBef>
              <a:spcAft>
                <a:spcPts val="0"/>
              </a:spcAft>
              <a:buFont typeface="Arial" pitchFamily="34" charset="0"/>
              <a:buNone/>
              <a:defRPr/>
            </a:pPr>
            <a:r>
              <a:rPr lang="en-US" sz="3200" b="1" i="1" dirty="0">
                <a:solidFill>
                  <a:srgbClr val="0000FF"/>
                </a:solidFill>
              </a:rPr>
              <a:t>Goal</a:t>
            </a:r>
            <a:r>
              <a:rPr lang="en-US" sz="3200" b="1" i="1" dirty="0">
                <a:solidFill>
                  <a:srgbClr val="0000FF"/>
                </a:solidFill>
                <a:latin typeface="+mn-lt"/>
                <a:cs typeface="+mn-cs"/>
              </a:rPr>
              <a:t>: apply NLP in your own reality.</a:t>
            </a:r>
            <a:endParaRPr lang="nl-NL" sz="3200" b="1" i="1" dirty="0">
              <a:solidFill>
                <a:srgbClr val="0000FF"/>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57200" y="188640"/>
            <a:ext cx="5698976" cy="864096"/>
          </a:xfrm>
        </p:spPr>
        <p:txBody>
          <a:bodyPr>
            <a:normAutofit/>
          </a:bodyPr>
          <a:lstStyle/>
          <a:p>
            <a:r>
              <a:rPr lang="en-US" sz="4800" b="1" dirty="0" smtClean="0">
                <a:solidFill>
                  <a:srgbClr val="0000FF"/>
                </a:solidFill>
              </a:rPr>
              <a:t>Mapping across</a:t>
            </a:r>
            <a:endParaRPr lang="nl-NL" b="1" dirty="0">
              <a:solidFill>
                <a:srgbClr val="0000FF"/>
              </a:solidFill>
            </a:endParaRPr>
          </a:p>
        </p:txBody>
      </p:sp>
      <p:sp>
        <p:nvSpPr>
          <p:cNvPr id="6" name="Text Box 322"/>
          <p:cNvSpPr txBox="1">
            <a:spLocks noChangeArrowheads="1"/>
          </p:cNvSpPr>
          <p:nvPr/>
        </p:nvSpPr>
        <p:spPr bwMode="auto">
          <a:xfrm>
            <a:off x="5004048" y="980729"/>
            <a:ext cx="3240360" cy="57606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3200" b="1" dirty="0" smtClean="0">
                <a:solidFill>
                  <a:srgbClr val="0000FF"/>
                </a:solidFill>
                <a:latin typeface="Calibri" pitchFamily="34" charset="0"/>
                <a:cs typeface="Arial" pitchFamily="34" charset="0"/>
              </a:rPr>
              <a:t>From like to dislike</a:t>
            </a:r>
            <a:endParaRPr kumimoji="0" lang="nl-NL" sz="4800" b="1" i="0" u="none" strike="noStrike" cap="none" normalizeH="0" baseline="0" dirty="0" smtClean="0">
              <a:ln>
                <a:noFill/>
              </a:ln>
              <a:solidFill>
                <a:srgbClr val="0000FF"/>
              </a:solidFill>
              <a:effectLst/>
              <a:latin typeface="Arial" pitchFamily="34" charset="0"/>
              <a:cs typeface="Arial" pitchFamily="34" charset="0"/>
            </a:endParaRPr>
          </a:p>
        </p:txBody>
      </p:sp>
      <p:pic>
        <p:nvPicPr>
          <p:cNvPr id="598" name="Afbeelding 1" descr="lady-eating-chocolate.jpg"/>
          <p:cNvPicPr>
            <a:picLocks noChangeAspect="1" noChangeArrowheads="1"/>
          </p:cNvPicPr>
          <p:nvPr/>
        </p:nvPicPr>
        <p:blipFill>
          <a:blip r:embed="rId2" cstate="print"/>
          <a:srcRect/>
          <a:stretch>
            <a:fillRect/>
          </a:stretch>
        </p:blipFill>
        <p:spPr bwMode="auto">
          <a:xfrm>
            <a:off x="5508104" y="1988840"/>
            <a:ext cx="3275856" cy="3384377"/>
          </a:xfrm>
          <a:prstGeom prst="rect">
            <a:avLst/>
          </a:prstGeom>
          <a:noFill/>
        </p:spPr>
      </p:pic>
      <p:pic>
        <p:nvPicPr>
          <p:cNvPr id="600" name="Afbeelding 2" descr="castor_63104_100_thumb.jpg"/>
          <p:cNvPicPr>
            <a:picLocks noChangeAspect="1" noChangeArrowheads="1"/>
          </p:cNvPicPr>
          <p:nvPr/>
        </p:nvPicPr>
        <p:blipFill>
          <a:blip r:embed="rId3" cstate="print">
            <a:lum bright="20000" contrast="10000"/>
          </a:blip>
          <a:srcRect l="18206"/>
          <a:stretch>
            <a:fillRect/>
          </a:stretch>
        </p:blipFill>
        <p:spPr bwMode="auto">
          <a:xfrm>
            <a:off x="-36512" y="3717032"/>
            <a:ext cx="2100601" cy="2074862"/>
          </a:xfrm>
          <a:prstGeom prst="rect">
            <a:avLst/>
          </a:prstGeom>
          <a:noFill/>
        </p:spPr>
      </p:pic>
      <p:pic>
        <p:nvPicPr>
          <p:cNvPr id="601" name="Picture 12"/>
          <p:cNvPicPr>
            <a:picLocks noChangeAspect="1" noChangeArrowheads="1"/>
          </p:cNvPicPr>
          <p:nvPr/>
        </p:nvPicPr>
        <p:blipFill>
          <a:blip r:embed="rId4" cstate="print"/>
          <a:srcRect/>
          <a:stretch>
            <a:fillRect/>
          </a:stretch>
        </p:blipFill>
        <p:spPr bwMode="auto">
          <a:xfrm>
            <a:off x="251520" y="1484784"/>
            <a:ext cx="1902211" cy="2203576"/>
          </a:xfrm>
          <a:prstGeom prst="rect">
            <a:avLst/>
          </a:prstGeom>
          <a:noFill/>
        </p:spPr>
      </p:pic>
      <p:sp>
        <p:nvSpPr>
          <p:cNvPr id="13" name="AutoShape 320"/>
          <p:cNvSpPr>
            <a:spLocks noChangeArrowheads="1"/>
          </p:cNvSpPr>
          <p:nvPr/>
        </p:nvSpPr>
        <p:spPr bwMode="auto">
          <a:xfrm>
            <a:off x="2267744" y="2132856"/>
            <a:ext cx="2160240" cy="2448272"/>
          </a:xfrm>
          <a:prstGeom prst="rightArrow">
            <a:avLst>
              <a:gd name="adj1" fmla="val 50000"/>
              <a:gd name="adj2" fmla="val 34749"/>
            </a:avLst>
          </a:prstGeom>
          <a:solidFill>
            <a:srgbClr val="FF979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Make this resource available in another context</a:t>
            </a:r>
            <a:endParaRPr kumimoji="0" lang="nl-N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319"/>
          <p:cNvSpPr txBox="1">
            <a:spLocks noChangeArrowheads="1"/>
          </p:cNvSpPr>
          <p:nvPr/>
        </p:nvSpPr>
        <p:spPr bwMode="auto">
          <a:xfrm>
            <a:off x="144016" y="5877272"/>
            <a:ext cx="2627784" cy="7200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rgbClr val="0000FF"/>
                </a:solidFill>
                <a:effectLst/>
                <a:latin typeface="Calibri" pitchFamily="34" charset="0"/>
                <a:cs typeface="Arial" pitchFamily="34" charset="0"/>
              </a:rPr>
              <a:t>Resource: the aversion for dog shit</a:t>
            </a:r>
            <a:endParaRPr kumimoji="0" lang="nl-NL"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15" name="Text Box 322"/>
          <p:cNvSpPr txBox="1">
            <a:spLocks noChangeArrowheads="1"/>
          </p:cNvSpPr>
          <p:nvPr/>
        </p:nvSpPr>
        <p:spPr bwMode="auto">
          <a:xfrm>
            <a:off x="5580112" y="5805265"/>
            <a:ext cx="3312368" cy="93610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rgbClr val="0000FF"/>
                </a:solidFill>
                <a:effectLst/>
                <a:latin typeface="Calibri" pitchFamily="34" charset="0"/>
                <a:cs typeface="Arial" pitchFamily="34" charset="0"/>
              </a:rPr>
              <a:t>Take the resource to another context: getting aversion to chocolate addiction </a:t>
            </a:r>
            <a:endParaRPr kumimoji="0" lang="nl-NL"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16" name="Text Box 322"/>
          <p:cNvSpPr txBox="1">
            <a:spLocks noChangeArrowheads="1"/>
          </p:cNvSpPr>
          <p:nvPr/>
        </p:nvSpPr>
        <p:spPr bwMode="auto">
          <a:xfrm>
            <a:off x="2411760" y="4365104"/>
            <a:ext cx="2880320" cy="1872208"/>
          </a:xfrm>
          <a:prstGeom prst="rect">
            <a:avLst/>
          </a:prstGeom>
          <a:solidFill>
            <a:srgbClr val="FFFF00"/>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800" b="1" dirty="0" smtClean="0">
                <a:solidFill>
                  <a:srgbClr val="FF0000"/>
                </a:solidFill>
                <a:latin typeface="Calibri" pitchFamily="34" charset="0"/>
                <a:cs typeface="Arial" pitchFamily="34" charset="0"/>
              </a:rPr>
              <a:t>M</a:t>
            </a:r>
            <a:r>
              <a:rPr kumimoji="0" lang="en-US" sz="2800" b="1" i="0" u="none" strike="noStrike" cap="none" normalizeH="0" baseline="0" dirty="0" smtClean="0">
                <a:ln>
                  <a:noFill/>
                </a:ln>
                <a:solidFill>
                  <a:srgbClr val="FF0000"/>
                </a:solidFill>
                <a:effectLst/>
                <a:latin typeface="Calibri" pitchFamily="34" charset="0"/>
                <a:cs typeface="Arial" pitchFamily="34" charset="0"/>
              </a:rPr>
              <a:t>ake the picture of chocolate eating smelling, colorful and small </a:t>
            </a:r>
            <a:endParaRPr kumimoji="0" lang="nl-NL" sz="44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1"/>
                                        </p:tgtEl>
                                        <p:attrNameLst>
                                          <p:attrName>style.visibility</p:attrName>
                                        </p:attrNameLst>
                                      </p:cBhvr>
                                      <p:to>
                                        <p:strVal val="visible"/>
                                      </p:to>
                                    </p:set>
                                    <p:anim calcmode="lin" valueType="num">
                                      <p:cBhvr additive="base">
                                        <p:cTn id="13" dur="500" fill="hold"/>
                                        <p:tgtEl>
                                          <p:spTgt spid="601"/>
                                        </p:tgtEl>
                                        <p:attrNameLst>
                                          <p:attrName>ppt_x</p:attrName>
                                        </p:attrNameLst>
                                      </p:cBhvr>
                                      <p:tavLst>
                                        <p:tav tm="0">
                                          <p:val>
                                            <p:strVal val="0-#ppt_w/2"/>
                                          </p:val>
                                        </p:tav>
                                        <p:tav tm="100000">
                                          <p:val>
                                            <p:strVal val="#ppt_x"/>
                                          </p:val>
                                        </p:tav>
                                      </p:tavLst>
                                    </p:anim>
                                    <p:anim calcmode="lin" valueType="num">
                                      <p:cBhvr additive="base">
                                        <p:cTn id="14" dur="500" fill="hold"/>
                                        <p:tgtEl>
                                          <p:spTgt spid="6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0"/>
                                        </p:tgtEl>
                                        <p:attrNameLst>
                                          <p:attrName>style.visibility</p:attrName>
                                        </p:attrNameLst>
                                      </p:cBhvr>
                                      <p:to>
                                        <p:strVal val="visible"/>
                                      </p:to>
                                    </p:set>
                                    <p:anim calcmode="lin" valueType="num">
                                      <p:cBhvr additive="base">
                                        <p:cTn id="19" dur="500" fill="hold"/>
                                        <p:tgtEl>
                                          <p:spTgt spid="600"/>
                                        </p:tgtEl>
                                        <p:attrNameLst>
                                          <p:attrName>ppt_x</p:attrName>
                                        </p:attrNameLst>
                                      </p:cBhvr>
                                      <p:tavLst>
                                        <p:tav tm="0">
                                          <p:val>
                                            <p:strVal val="0-#ppt_w/2"/>
                                          </p:val>
                                        </p:tav>
                                        <p:tav tm="100000">
                                          <p:val>
                                            <p:strVal val="#ppt_x"/>
                                          </p:val>
                                        </p:tav>
                                      </p:tavLst>
                                    </p:anim>
                                    <p:anim calcmode="lin" valueType="num">
                                      <p:cBhvr additive="base">
                                        <p:cTn id="20" dur="500" fill="hold"/>
                                        <p:tgtEl>
                                          <p:spTgt spid="60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98"/>
                                        </p:tgtEl>
                                        <p:attrNameLst>
                                          <p:attrName>style.visibility</p:attrName>
                                        </p:attrNameLst>
                                      </p:cBhvr>
                                      <p:to>
                                        <p:strVal val="visible"/>
                                      </p:to>
                                    </p:set>
                                    <p:anim calcmode="lin" valueType="num">
                                      <p:cBhvr additive="base">
                                        <p:cTn id="43" dur="500" fill="hold"/>
                                        <p:tgtEl>
                                          <p:spTgt spid="598"/>
                                        </p:tgtEl>
                                        <p:attrNameLst>
                                          <p:attrName>ppt_x</p:attrName>
                                        </p:attrNameLst>
                                      </p:cBhvr>
                                      <p:tavLst>
                                        <p:tav tm="0">
                                          <p:val>
                                            <p:strVal val="0-#ppt_w/2"/>
                                          </p:val>
                                        </p:tav>
                                        <p:tav tm="100000">
                                          <p:val>
                                            <p:strVal val="#ppt_x"/>
                                          </p:val>
                                        </p:tav>
                                      </p:tavLst>
                                    </p:anim>
                                    <p:anim calcmode="lin" valueType="num">
                                      <p:cBhvr additive="base">
                                        <p:cTn id="44" dur="500" fill="hold"/>
                                        <p:tgtEl>
                                          <p:spTgt spid="59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5400" b="1" dirty="0" smtClean="0">
                <a:solidFill>
                  <a:srgbClr val="0000FF"/>
                </a:solidFill>
              </a:rPr>
              <a:t>From dislike to liking (1)</a:t>
            </a:r>
            <a:endParaRPr lang="en-US" b="1" dirty="0">
              <a:solidFill>
                <a:srgbClr val="0000FF"/>
              </a:solidFill>
            </a:endParaRPr>
          </a:p>
        </p:txBody>
      </p:sp>
      <p:grpSp>
        <p:nvGrpSpPr>
          <p:cNvPr id="50178" name="Group 2"/>
          <p:cNvGrpSpPr>
            <a:grpSpLocks/>
          </p:cNvGrpSpPr>
          <p:nvPr/>
        </p:nvGrpSpPr>
        <p:grpSpPr bwMode="auto">
          <a:xfrm>
            <a:off x="971600" y="1556792"/>
            <a:ext cx="7272808" cy="4302125"/>
            <a:chOff x="1440" y="1064"/>
            <a:chExt cx="10001" cy="6775"/>
          </a:xfrm>
        </p:grpSpPr>
        <p:grpSp>
          <p:nvGrpSpPr>
            <p:cNvPr id="50179" name="Group 3"/>
            <p:cNvGrpSpPr>
              <a:grpSpLocks/>
            </p:cNvGrpSpPr>
            <p:nvPr/>
          </p:nvGrpSpPr>
          <p:grpSpPr bwMode="auto">
            <a:xfrm>
              <a:off x="1447" y="1064"/>
              <a:ext cx="9994" cy="6775"/>
              <a:chOff x="1447" y="1417"/>
              <a:chExt cx="9994" cy="6775"/>
            </a:xfrm>
          </p:grpSpPr>
          <p:sp>
            <p:nvSpPr>
              <p:cNvPr id="594" name="Text Box 43"/>
              <p:cNvSpPr txBox="1">
                <a:spLocks noChangeArrowheads="1"/>
              </p:cNvSpPr>
              <p:nvPr/>
            </p:nvSpPr>
            <p:spPr bwMode="auto">
              <a:xfrm>
                <a:off x="8312" y="1417"/>
                <a:ext cx="2726" cy="7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Transfer aversion to chocolate addiction</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sp>
            <p:nvSpPr>
              <p:cNvPr id="587" name="Text Box 36"/>
              <p:cNvSpPr txBox="1">
                <a:spLocks noChangeArrowheads="1"/>
              </p:cNvSpPr>
              <p:nvPr/>
            </p:nvSpPr>
            <p:spPr bwMode="auto">
              <a:xfrm>
                <a:off x="7651" y="7102"/>
                <a:ext cx="1549" cy="98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Large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Colour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Moving</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sp>
            <p:nvSpPr>
              <p:cNvPr id="592" name="Text Box 41"/>
              <p:cNvSpPr txBox="1">
                <a:spLocks noChangeArrowheads="1"/>
              </p:cNvSpPr>
              <p:nvPr/>
            </p:nvSpPr>
            <p:spPr bwMode="auto">
              <a:xfrm>
                <a:off x="1680" y="7140"/>
                <a:ext cx="2199" cy="10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Small</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Black-and-white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Stationary </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grpSp>
            <p:nvGrpSpPr>
              <p:cNvPr id="50183" name="Group 7"/>
              <p:cNvGrpSpPr>
                <a:grpSpLocks/>
              </p:cNvGrpSpPr>
              <p:nvPr/>
            </p:nvGrpSpPr>
            <p:grpSpPr bwMode="auto">
              <a:xfrm>
                <a:off x="1447" y="2181"/>
                <a:ext cx="9994" cy="4922"/>
                <a:chOff x="1447" y="2313"/>
                <a:chExt cx="9994" cy="4922"/>
              </a:xfrm>
            </p:grpSpPr>
            <p:pic>
              <p:nvPicPr>
                <p:cNvPr id="50184" name="Picture 8" descr="pijlcolortoblackandwhite"/>
                <p:cNvPicPr>
                  <a:picLocks noChangeAspect="1" noChangeArrowheads="1"/>
                </p:cNvPicPr>
                <p:nvPr/>
              </p:nvPicPr>
              <p:blipFill>
                <a:blip r:embed="rId2" cstate="print"/>
                <a:srcRect/>
                <a:stretch>
                  <a:fillRect/>
                </a:stretch>
              </p:blipFill>
              <p:spPr bwMode="auto">
                <a:xfrm rot="-829382">
                  <a:off x="3951" y="4869"/>
                  <a:ext cx="2888" cy="703"/>
                </a:xfrm>
                <a:prstGeom prst="rect">
                  <a:avLst/>
                </a:prstGeom>
                <a:noFill/>
              </p:spPr>
            </p:pic>
            <p:pic>
              <p:nvPicPr>
                <p:cNvPr id="50185" name="Picture 9" descr="pijlsparkling"/>
                <p:cNvPicPr>
                  <a:picLocks noChangeAspect="1" noChangeArrowheads="1"/>
                </p:cNvPicPr>
                <p:nvPr/>
              </p:nvPicPr>
              <p:blipFill>
                <a:blip r:embed="rId3" cstate="print"/>
                <a:srcRect/>
                <a:stretch>
                  <a:fillRect/>
                </a:stretch>
              </p:blipFill>
              <p:spPr bwMode="auto">
                <a:xfrm rot="-691243">
                  <a:off x="3742" y="5774"/>
                  <a:ext cx="3081" cy="641"/>
                </a:xfrm>
                <a:prstGeom prst="rect">
                  <a:avLst/>
                </a:prstGeom>
                <a:noFill/>
              </p:spPr>
            </p:pic>
            <p:pic>
              <p:nvPicPr>
                <p:cNvPr id="50186" name="Picture 10" descr="pijlfrombigsizetosmall"/>
                <p:cNvPicPr>
                  <a:picLocks noChangeAspect="1" noChangeArrowheads="1"/>
                </p:cNvPicPr>
                <p:nvPr/>
              </p:nvPicPr>
              <p:blipFill>
                <a:blip r:embed="rId4" cstate="print"/>
                <a:srcRect/>
                <a:stretch>
                  <a:fillRect/>
                </a:stretch>
              </p:blipFill>
              <p:spPr bwMode="auto">
                <a:xfrm rot="-1205371">
                  <a:off x="3731" y="3883"/>
                  <a:ext cx="3239" cy="604"/>
                </a:xfrm>
                <a:prstGeom prst="rect">
                  <a:avLst/>
                </a:prstGeom>
                <a:noFill/>
              </p:spPr>
            </p:pic>
            <p:grpSp>
              <p:nvGrpSpPr>
                <p:cNvPr id="50187" name="Group 11"/>
                <p:cNvGrpSpPr>
                  <a:grpSpLocks/>
                </p:cNvGrpSpPr>
                <p:nvPr/>
              </p:nvGrpSpPr>
              <p:grpSpPr bwMode="auto">
                <a:xfrm>
                  <a:off x="1447" y="3132"/>
                  <a:ext cx="4070" cy="3838"/>
                  <a:chOff x="1447" y="3132"/>
                  <a:chExt cx="4070" cy="3838"/>
                </a:xfrm>
              </p:grpSpPr>
              <p:sp>
                <p:nvSpPr>
                  <p:cNvPr id="588" name="Rectangle 37"/>
                  <p:cNvSpPr>
                    <a:spLocks noChangeArrowheads="1"/>
                  </p:cNvSpPr>
                  <p:nvPr/>
                </p:nvSpPr>
                <p:spPr bwMode="auto">
                  <a:xfrm>
                    <a:off x="1447" y="3132"/>
                    <a:ext cx="4070" cy="3838"/>
                  </a:xfrm>
                  <a:prstGeom prst="rect">
                    <a:avLst/>
                  </a:prstGeom>
                  <a:solidFill>
                    <a:srgbClr val="FFFFFF">
                      <a:alpha val="0"/>
                    </a:srgbClr>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sp>
                <p:nvSpPr>
                  <p:cNvPr id="553" name="Rectangle 18"/>
                  <p:cNvSpPr>
                    <a:spLocks noChangeArrowheads="1"/>
                  </p:cNvSpPr>
                  <p:nvPr/>
                </p:nvSpPr>
                <p:spPr bwMode="auto">
                  <a:xfrm>
                    <a:off x="1447" y="5892"/>
                    <a:ext cx="1712" cy="1066"/>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smtClean="0">
                        <a:ln>
                          <a:noFill/>
                        </a:ln>
                        <a:solidFill>
                          <a:srgbClr val="0000FF"/>
                        </a:solidFill>
                        <a:effectLst/>
                        <a:latin typeface="Calibri" pitchFamily="34" charset="0"/>
                        <a:cs typeface="Arial" pitchFamily="34" charset="0"/>
                      </a:rPr>
                      <a:t>1</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grpSp>
            <p:grpSp>
              <p:nvGrpSpPr>
                <p:cNvPr id="50190" name="Group 14"/>
                <p:cNvGrpSpPr>
                  <a:grpSpLocks/>
                </p:cNvGrpSpPr>
                <p:nvPr/>
              </p:nvGrpSpPr>
              <p:grpSpPr bwMode="auto">
                <a:xfrm>
                  <a:off x="5720" y="2313"/>
                  <a:ext cx="5721" cy="4922"/>
                  <a:chOff x="5720" y="2313"/>
                  <a:chExt cx="5721" cy="4922"/>
                </a:xfrm>
              </p:grpSpPr>
              <p:sp>
                <p:nvSpPr>
                  <p:cNvPr id="571" name="Freeform 24"/>
                  <p:cNvSpPr>
                    <a:spLocks/>
                  </p:cNvSpPr>
                  <p:nvPr/>
                </p:nvSpPr>
                <p:spPr bwMode="auto">
                  <a:xfrm>
                    <a:off x="9077" y="5675"/>
                    <a:ext cx="350" cy="1512"/>
                  </a:xfrm>
                  <a:custGeom>
                    <a:avLst/>
                    <a:gdLst>
                      <a:gd name="T0" fmla="*/ 339 w 350"/>
                      <a:gd name="T1" fmla="*/ 0 h 959"/>
                      <a:gd name="T2" fmla="*/ 285 w 350"/>
                      <a:gd name="T3" fmla="*/ 81 h 959"/>
                      <a:gd name="T4" fmla="*/ 204 w 350"/>
                      <a:gd name="T5" fmla="*/ 190 h 959"/>
                      <a:gd name="T6" fmla="*/ 122 w 350"/>
                      <a:gd name="T7" fmla="*/ 380 h 959"/>
                      <a:gd name="T8" fmla="*/ 136 w 350"/>
                      <a:gd name="T9" fmla="*/ 516 h 959"/>
                      <a:gd name="T10" fmla="*/ 217 w 350"/>
                      <a:gd name="T11" fmla="*/ 625 h 959"/>
                      <a:gd name="T12" fmla="*/ 299 w 350"/>
                      <a:gd name="T13" fmla="*/ 747 h 959"/>
                      <a:gd name="T14" fmla="*/ 258 w 350"/>
                      <a:gd name="T15" fmla="*/ 910 h 959"/>
                      <a:gd name="T16" fmla="*/ 0 w 350"/>
                      <a:gd name="T17" fmla="*/ 951 h 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959">
                        <a:moveTo>
                          <a:pt x="339" y="0"/>
                        </a:moveTo>
                        <a:cubicBezTo>
                          <a:pt x="313" y="110"/>
                          <a:pt x="350" y="9"/>
                          <a:pt x="285" y="81"/>
                        </a:cubicBezTo>
                        <a:cubicBezTo>
                          <a:pt x="255" y="115"/>
                          <a:pt x="204" y="190"/>
                          <a:pt x="204" y="190"/>
                        </a:cubicBezTo>
                        <a:cubicBezTo>
                          <a:pt x="182" y="255"/>
                          <a:pt x="153" y="319"/>
                          <a:pt x="122" y="380"/>
                        </a:cubicBezTo>
                        <a:cubicBezTo>
                          <a:pt x="127" y="425"/>
                          <a:pt x="122" y="473"/>
                          <a:pt x="136" y="516"/>
                        </a:cubicBezTo>
                        <a:cubicBezTo>
                          <a:pt x="171" y="628"/>
                          <a:pt x="178" y="566"/>
                          <a:pt x="217" y="625"/>
                        </a:cubicBezTo>
                        <a:cubicBezTo>
                          <a:pt x="247" y="670"/>
                          <a:pt x="260" y="709"/>
                          <a:pt x="299" y="747"/>
                        </a:cubicBezTo>
                        <a:cubicBezTo>
                          <a:pt x="319" y="809"/>
                          <a:pt x="318" y="870"/>
                          <a:pt x="258" y="910"/>
                        </a:cubicBezTo>
                        <a:cubicBezTo>
                          <a:pt x="186" y="959"/>
                          <a:pt x="0" y="951"/>
                          <a:pt x="0" y="951"/>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5" name="Freeform 28"/>
                  <p:cNvSpPr>
                    <a:spLocks/>
                  </p:cNvSpPr>
                  <p:nvPr/>
                </p:nvSpPr>
                <p:spPr bwMode="auto">
                  <a:xfrm>
                    <a:off x="7623" y="5675"/>
                    <a:ext cx="554" cy="1560"/>
                  </a:xfrm>
                  <a:custGeom>
                    <a:avLst/>
                    <a:gdLst>
                      <a:gd name="T0" fmla="*/ 340 w 554"/>
                      <a:gd name="T1" fmla="*/ 0 h 1041"/>
                      <a:gd name="T2" fmla="*/ 353 w 554"/>
                      <a:gd name="T3" fmla="*/ 95 h 1041"/>
                      <a:gd name="T4" fmla="*/ 448 w 554"/>
                      <a:gd name="T5" fmla="*/ 340 h 1041"/>
                      <a:gd name="T6" fmla="*/ 462 w 554"/>
                      <a:gd name="T7" fmla="*/ 394 h 1041"/>
                      <a:gd name="T8" fmla="*/ 530 w 554"/>
                      <a:gd name="T9" fmla="*/ 489 h 1041"/>
                      <a:gd name="T10" fmla="*/ 313 w 554"/>
                      <a:gd name="T11" fmla="*/ 611 h 1041"/>
                      <a:gd name="T12" fmla="*/ 136 w 554"/>
                      <a:gd name="T13" fmla="*/ 734 h 1041"/>
                      <a:gd name="T14" fmla="*/ 109 w 554"/>
                      <a:gd name="T15" fmla="*/ 774 h 1041"/>
                      <a:gd name="T16" fmla="*/ 41 w 554"/>
                      <a:gd name="T17" fmla="*/ 842 h 1041"/>
                      <a:gd name="T18" fmla="*/ 14 w 554"/>
                      <a:gd name="T19" fmla="*/ 924 h 1041"/>
                      <a:gd name="T20" fmla="*/ 0 w 554"/>
                      <a:gd name="T21" fmla="*/ 965 h 1041"/>
                      <a:gd name="T22" fmla="*/ 55 w 554"/>
                      <a:gd name="T23" fmla="*/ 1032 h 10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4" h="1041">
                        <a:moveTo>
                          <a:pt x="340" y="0"/>
                        </a:moveTo>
                        <a:cubicBezTo>
                          <a:pt x="314" y="76"/>
                          <a:pt x="327" y="6"/>
                          <a:pt x="353" y="95"/>
                        </a:cubicBezTo>
                        <a:cubicBezTo>
                          <a:pt x="384" y="203"/>
                          <a:pt x="373" y="262"/>
                          <a:pt x="448" y="340"/>
                        </a:cubicBezTo>
                        <a:cubicBezTo>
                          <a:pt x="453" y="358"/>
                          <a:pt x="452" y="378"/>
                          <a:pt x="462" y="394"/>
                        </a:cubicBezTo>
                        <a:cubicBezTo>
                          <a:pt x="554" y="541"/>
                          <a:pt x="492" y="377"/>
                          <a:pt x="530" y="489"/>
                        </a:cubicBezTo>
                        <a:cubicBezTo>
                          <a:pt x="474" y="601"/>
                          <a:pt x="440" y="596"/>
                          <a:pt x="313" y="611"/>
                        </a:cubicBezTo>
                        <a:cubicBezTo>
                          <a:pt x="239" y="636"/>
                          <a:pt x="199" y="691"/>
                          <a:pt x="136" y="734"/>
                        </a:cubicBezTo>
                        <a:cubicBezTo>
                          <a:pt x="127" y="747"/>
                          <a:pt x="120" y="762"/>
                          <a:pt x="109" y="774"/>
                        </a:cubicBezTo>
                        <a:cubicBezTo>
                          <a:pt x="88" y="798"/>
                          <a:pt x="41" y="842"/>
                          <a:pt x="41" y="842"/>
                        </a:cubicBezTo>
                        <a:cubicBezTo>
                          <a:pt x="32" y="869"/>
                          <a:pt x="23" y="897"/>
                          <a:pt x="14" y="924"/>
                        </a:cubicBezTo>
                        <a:cubicBezTo>
                          <a:pt x="9" y="938"/>
                          <a:pt x="0" y="965"/>
                          <a:pt x="0" y="965"/>
                        </a:cubicBezTo>
                        <a:cubicBezTo>
                          <a:pt x="30" y="1041"/>
                          <a:pt x="3" y="1032"/>
                          <a:pt x="55" y="1032"/>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grpSp>
                <p:nvGrpSpPr>
                  <p:cNvPr id="50193" name="Group 17"/>
                  <p:cNvGrpSpPr>
                    <a:grpSpLocks/>
                  </p:cNvGrpSpPr>
                  <p:nvPr/>
                </p:nvGrpSpPr>
                <p:grpSpPr bwMode="auto">
                  <a:xfrm>
                    <a:off x="5720" y="2313"/>
                    <a:ext cx="5721" cy="4747"/>
                    <a:chOff x="5720" y="2289"/>
                    <a:chExt cx="5721" cy="4747"/>
                  </a:xfrm>
                </p:grpSpPr>
                <p:sp>
                  <p:nvSpPr>
                    <p:cNvPr id="586" name="Rectangle 35"/>
                    <p:cNvSpPr>
                      <a:spLocks noChangeArrowheads="1"/>
                    </p:cNvSpPr>
                    <p:nvPr/>
                  </p:nvSpPr>
                  <p:spPr bwMode="auto">
                    <a:xfrm>
                      <a:off x="7061" y="3120"/>
                      <a:ext cx="4213" cy="3838"/>
                    </a:xfrm>
                    <a:prstGeom prst="rect">
                      <a:avLst/>
                    </a:prstGeom>
                    <a:solidFill>
                      <a:srgbClr val="FFFFFF">
                        <a:alpha val="0"/>
                      </a:srgbClr>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57" name="Freeform 22"/>
                    <p:cNvSpPr>
                      <a:spLocks/>
                    </p:cNvSpPr>
                    <p:nvPr/>
                  </p:nvSpPr>
                  <p:spPr bwMode="auto">
                    <a:xfrm>
                      <a:off x="10449" y="2416"/>
                      <a:ext cx="570" cy="693"/>
                    </a:xfrm>
                    <a:custGeom>
                      <a:avLst/>
                      <a:gdLst>
                        <a:gd name="T0" fmla="*/ 570 w 570"/>
                        <a:gd name="T1" fmla="*/ 0 h 597"/>
                        <a:gd name="T2" fmla="*/ 394 w 570"/>
                        <a:gd name="T3" fmla="*/ 68 h 597"/>
                        <a:gd name="T4" fmla="*/ 312 w 570"/>
                        <a:gd name="T5" fmla="*/ 122 h 597"/>
                        <a:gd name="T6" fmla="*/ 231 w 570"/>
                        <a:gd name="T7" fmla="*/ 258 h 597"/>
                        <a:gd name="T8" fmla="*/ 244 w 570"/>
                        <a:gd name="T9" fmla="*/ 394 h 597"/>
                        <a:gd name="T10" fmla="*/ 258 w 570"/>
                        <a:gd name="T11" fmla="*/ 462 h 597"/>
                        <a:gd name="T12" fmla="*/ 217 w 570"/>
                        <a:gd name="T13" fmla="*/ 530 h 597"/>
                        <a:gd name="T14" fmla="*/ 0 w 570"/>
                        <a:gd name="T15" fmla="*/ 597 h 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597">
                          <a:moveTo>
                            <a:pt x="570" y="0"/>
                          </a:moveTo>
                          <a:cubicBezTo>
                            <a:pt x="513" y="19"/>
                            <a:pt x="447" y="39"/>
                            <a:pt x="394" y="68"/>
                          </a:cubicBezTo>
                          <a:cubicBezTo>
                            <a:pt x="365" y="84"/>
                            <a:pt x="312" y="122"/>
                            <a:pt x="312" y="122"/>
                          </a:cubicBezTo>
                          <a:cubicBezTo>
                            <a:pt x="247" y="221"/>
                            <a:pt x="273" y="175"/>
                            <a:pt x="231" y="258"/>
                          </a:cubicBezTo>
                          <a:cubicBezTo>
                            <a:pt x="235" y="303"/>
                            <a:pt x="238" y="349"/>
                            <a:pt x="244" y="394"/>
                          </a:cubicBezTo>
                          <a:cubicBezTo>
                            <a:pt x="247" y="417"/>
                            <a:pt x="258" y="439"/>
                            <a:pt x="258" y="462"/>
                          </a:cubicBezTo>
                          <a:cubicBezTo>
                            <a:pt x="258" y="489"/>
                            <a:pt x="237" y="515"/>
                            <a:pt x="217" y="530"/>
                          </a:cubicBezTo>
                          <a:cubicBezTo>
                            <a:pt x="138" y="590"/>
                            <a:pt x="103" y="597"/>
                            <a:pt x="0" y="597"/>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60" name="Freeform 23"/>
                    <p:cNvSpPr>
                      <a:spLocks/>
                    </p:cNvSpPr>
                    <p:nvPr/>
                  </p:nvSpPr>
                  <p:spPr bwMode="auto">
                    <a:xfrm>
                      <a:off x="10109" y="5790"/>
                      <a:ext cx="720" cy="1246"/>
                    </a:xfrm>
                    <a:custGeom>
                      <a:avLst/>
                      <a:gdLst>
                        <a:gd name="T0" fmla="*/ 0 w 720"/>
                        <a:gd name="T1" fmla="*/ 0 h 1073"/>
                        <a:gd name="T2" fmla="*/ 95 w 720"/>
                        <a:gd name="T3" fmla="*/ 177 h 1073"/>
                        <a:gd name="T4" fmla="*/ 421 w 720"/>
                        <a:gd name="T5" fmla="*/ 299 h 1073"/>
                        <a:gd name="T6" fmla="*/ 489 w 720"/>
                        <a:gd name="T7" fmla="*/ 367 h 1073"/>
                        <a:gd name="T8" fmla="*/ 530 w 720"/>
                        <a:gd name="T9" fmla="*/ 448 h 1073"/>
                        <a:gd name="T10" fmla="*/ 652 w 720"/>
                        <a:gd name="T11" fmla="*/ 910 h 1073"/>
                        <a:gd name="T12" fmla="*/ 679 w 720"/>
                        <a:gd name="T13" fmla="*/ 964 h 1073"/>
                        <a:gd name="T14" fmla="*/ 720 w 720"/>
                        <a:gd name="T15" fmla="*/ 1073 h 10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0" h="1073">
                          <a:moveTo>
                            <a:pt x="0" y="0"/>
                          </a:moveTo>
                          <a:cubicBezTo>
                            <a:pt x="32" y="48"/>
                            <a:pt x="60" y="142"/>
                            <a:pt x="95" y="177"/>
                          </a:cubicBezTo>
                          <a:cubicBezTo>
                            <a:pt x="189" y="271"/>
                            <a:pt x="295" y="277"/>
                            <a:pt x="421" y="299"/>
                          </a:cubicBezTo>
                          <a:cubicBezTo>
                            <a:pt x="490" y="432"/>
                            <a:pt x="406" y="300"/>
                            <a:pt x="489" y="367"/>
                          </a:cubicBezTo>
                          <a:cubicBezTo>
                            <a:pt x="513" y="386"/>
                            <a:pt x="521" y="421"/>
                            <a:pt x="530" y="448"/>
                          </a:cubicBezTo>
                          <a:cubicBezTo>
                            <a:pt x="542" y="788"/>
                            <a:pt x="446" y="807"/>
                            <a:pt x="652" y="910"/>
                          </a:cubicBezTo>
                          <a:cubicBezTo>
                            <a:pt x="661" y="928"/>
                            <a:pt x="672" y="945"/>
                            <a:pt x="679" y="964"/>
                          </a:cubicBezTo>
                          <a:cubicBezTo>
                            <a:pt x="693" y="1002"/>
                            <a:pt x="690" y="1043"/>
                            <a:pt x="720" y="1073"/>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2" name="Freeform 25"/>
                    <p:cNvSpPr>
                      <a:spLocks/>
                    </p:cNvSpPr>
                    <p:nvPr/>
                  </p:nvSpPr>
                  <p:spPr bwMode="auto">
                    <a:xfrm>
                      <a:off x="10544" y="3771"/>
                      <a:ext cx="897" cy="280"/>
                    </a:xfrm>
                    <a:custGeom>
                      <a:avLst/>
                      <a:gdLst>
                        <a:gd name="T0" fmla="*/ 0 w 897"/>
                        <a:gd name="T1" fmla="*/ 0 h 241"/>
                        <a:gd name="T2" fmla="*/ 340 w 897"/>
                        <a:gd name="T3" fmla="*/ 14 h 241"/>
                        <a:gd name="T4" fmla="*/ 543 w 897"/>
                        <a:gd name="T5" fmla="*/ 27 h 241"/>
                        <a:gd name="T6" fmla="*/ 638 w 897"/>
                        <a:gd name="T7" fmla="*/ 122 h 241"/>
                        <a:gd name="T8" fmla="*/ 897 w 897"/>
                        <a:gd name="T9" fmla="*/ 217 h 2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7" h="241">
                          <a:moveTo>
                            <a:pt x="0" y="0"/>
                          </a:moveTo>
                          <a:cubicBezTo>
                            <a:pt x="113" y="5"/>
                            <a:pt x="227" y="8"/>
                            <a:pt x="340" y="14"/>
                          </a:cubicBezTo>
                          <a:cubicBezTo>
                            <a:pt x="408" y="17"/>
                            <a:pt x="479" y="4"/>
                            <a:pt x="543" y="27"/>
                          </a:cubicBezTo>
                          <a:cubicBezTo>
                            <a:pt x="585" y="42"/>
                            <a:pt x="638" y="122"/>
                            <a:pt x="638" y="122"/>
                          </a:cubicBezTo>
                          <a:cubicBezTo>
                            <a:pt x="679" y="241"/>
                            <a:pt x="789" y="217"/>
                            <a:pt x="897" y="217"/>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3" name="Freeform 26"/>
                    <p:cNvSpPr>
                      <a:spLocks/>
                    </p:cNvSpPr>
                    <p:nvPr/>
                  </p:nvSpPr>
                  <p:spPr bwMode="auto">
                    <a:xfrm>
                      <a:off x="10503" y="5096"/>
                      <a:ext cx="925" cy="584"/>
                    </a:xfrm>
                    <a:custGeom>
                      <a:avLst/>
                      <a:gdLst>
                        <a:gd name="T0" fmla="*/ 0 w 925"/>
                        <a:gd name="T1" fmla="*/ 0 h 503"/>
                        <a:gd name="T2" fmla="*/ 136 w 925"/>
                        <a:gd name="T3" fmla="*/ 177 h 503"/>
                        <a:gd name="T4" fmla="*/ 285 w 925"/>
                        <a:gd name="T5" fmla="*/ 190 h 503"/>
                        <a:gd name="T6" fmla="*/ 625 w 925"/>
                        <a:gd name="T7" fmla="*/ 204 h 503"/>
                        <a:gd name="T8" fmla="*/ 829 w 925"/>
                        <a:gd name="T9" fmla="*/ 218 h 503"/>
                        <a:gd name="T10" fmla="*/ 897 w 925"/>
                        <a:gd name="T11" fmla="*/ 326 h 503"/>
                        <a:gd name="T12" fmla="*/ 910 w 925"/>
                        <a:gd name="T13" fmla="*/ 367 h 503"/>
                        <a:gd name="T14" fmla="*/ 924 w 925"/>
                        <a:gd name="T15" fmla="*/ 503 h 5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5" h="503">
                          <a:moveTo>
                            <a:pt x="0" y="0"/>
                          </a:moveTo>
                          <a:cubicBezTo>
                            <a:pt x="32" y="94"/>
                            <a:pt x="29" y="157"/>
                            <a:pt x="136" y="177"/>
                          </a:cubicBezTo>
                          <a:cubicBezTo>
                            <a:pt x="185" y="186"/>
                            <a:pt x="235" y="187"/>
                            <a:pt x="285" y="190"/>
                          </a:cubicBezTo>
                          <a:cubicBezTo>
                            <a:pt x="398" y="196"/>
                            <a:pt x="512" y="198"/>
                            <a:pt x="625" y="204"/>
                          </a:cubicBezTo>
                          <a:cubicBezTo>
                            <a:pt x="693" y="208"/>
                            <a:pt x="761" y="213"/>
                            <a:pt x="829" y="218"/>
                          </a:cubicBezTo>
                          <a:cubicBezTo>
                            <a:pt x="893" y="260"/>
                            <a:pt x="865" y="230"/>
                            <a:pt x="897" y="326"/>
                          </a:cubicBezTo>
                          <a:cubicBezTo>
                            <a:pt x="901" y="340"/>
                            <a:pt x="910" y="367"/>
                            <a:pt x="910" y="367"/>
                          </a:cubicBezTo>
                          <a:cubicBezTo>
                            <a:pt x="925" y="485"/>
                            <a:pt x="924" y="439"/>
                            <a:pt x="924" y="503"/>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4" name="Freeform 27"/>
                    <p:cNvSpPr>
                      <a:spLocks/>
                    </p:cNvSpPr>
                    <p:nvPr/>
                  </p:nvSpPr>
                  <p:spPr bwMode="auto">
                    <a:xfrm>
                      <a:off x="9225" y="2289"/>
                      <a:ext cx="545" cy="726"/>
                    </a:xfrm>
                    <a:custGeom>
                      <a:avLst/>
                      <a:gdLst>
                        <a:gd name="T0" fmla="*/ 504 w 545"/>
                        <a:gd name="T1" fmla="*/ 625 h 625"/>
                        <a:gd name="T2" fmla="*/ 232 w 545"/>
                        <a:gd name="T3" fmla="*/ 557 h 625"/>
                        <a:gd name="T4" fmla="*/ 28 w 545"/>
                        <a:gd name="T5" fmla="*/ 408 h 625"/>
                        <a:gd name="T6" fmla="*/ 28 w 545"/>
                        <a:gd name="T7" fmla="*/ 313 h 625"/>
                        <a:gd name="T8" fmla="*/ 232 w 545"/>
                        <a:gd name="T9" fmla="*/ 217 h 625"/>
                        <a:gd name="T10" fmla="*/ 327 w 545"/>
                        <a:gd name="T11" fmla="*/ 177 h 625"/>
                        <a:gd name="T12" fmla="*/ 436 w 545"/>
                        <a:gd name="T13" fmla="*/ 163 h 625"/>
                        <a:gd name="T14" fmla="*/ 545 w 545"/>
                        <a:gd name="T15" fmla="*/ 68 h 625"/>
                        <a:gd name="T16" fmla="*/ 449 w 545"/>
                        <a:gd name="T17" fmla="*/ 0 h 6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5" h="625">
                          <a:moveTo>
                            <a:pt x="504" y="625"/>
                          </a:moveTo>
                          <a:cubicBezTo>
                            <a:pt x="411" y="609"/>
                            <a:pt x="322" y="588"/>
                            <a:pt x="232" y="557"/>
                          </a:cubicBezTo>
                          <a:cubicBezTo>
                            <a:pt x="173" y="498"/>
                            <a:pt x="94" y="461"/>
                            <a:pt x="28" y="408"/>
                          </a:cubicBezTo>
                          <a:cubicBezTo>
                            <a:pt x="18" y="377"/>
                            <a:pt x="0" y="345"/>
                            <a:pt x="28" y="313"/>
                          </a:cubicBezTo>
                          <a:cubicBezTo>
                            <a:pt x="76" y="258"/>
                            <a:pt x="169" y="238"/>
                            <a:pt x="232" y="217"/>
                          </a:cubicBezTo>
                          <a:cubicBezTo>
                            <a:pt x="265" y="206"/>
                            <a:pt x="294" y="185"/>
                            <a:pt x="327" y="177"/>
                          </a:cubicBezTo>
                          <a:cubicBezTo>
                            <a:pt x="363" y="168"/>
                            <a:pt x="400" y="168"/>
                            <a:pt x="436" y="163"/>
                          </a:cubicBezTo>
                          <a:cubicBezTo>
                            <a:pt x="506" y="128"/>
                            <a:pt x="494" y="117"/>
                            <a:pt x="545" y="68"/>
                          </a:cubicBezTo>
                          <a:cubicBezTo>
                            <a:pt x="520" y="43"/>
                            <a:pt x="488" y="0"/>
                            <a:pt x="449" y="0"/>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8" name="Freeform 29"/>
                    <p:cNvSpPr>
                      <a:spLocks/>
                    </p:cNvSpPr>
                    <p:nvPr/>
                  </p:nvSpPr>
                  <p:spPr bwMode="auto">
                    <a:xfrm>
                      <a:off x="7979" y="2384"/>
                      <a:ext cx="269" cy="697"/>
                    </a:xfrm>
                    <a:custGeom>
                      <a:avLst/>
                      <a:gdLst>
                        <a:gd name="T0" fmla="*/ 269 w 269"/>
                        <a:gd name="T1" fmla="*/ 0 h 600"/>
                        <a:gd name="T2" fmla="*/ 38 w 269"/>
                        <a:gd name="T3" fmla="*/ 149 h 600"/>
                        <a:gd name="T4" fmla="*/ 133 w 269"/>
                        <a:gd name="T5" fmla="*/ 448 h 600"/>
                        <a:gd name="T6" fmla="*/ 188 w 269"/>
                        <a:gd name="T7" fmla="*/ 584 h 600"/>
                        <a:gd name="T8" fmla="*/ 52 w 269"/>
                        <a:gd name="T9" fmla="*/ 597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 h="600">
                          <a:moveTo>
                            <a:pt x="269" y="0"/>
                          </a:moveTo>
                          <a:cubicBezTo>
                            <a:pt x="154" y="38"/>
                            <a:pt x="129" y="80"/>
                            <a:pt x="38" y="149"/>
                          </a:cubicBezTo>
                          <a:cubicBezTo>
                            <a:pt x="8" y="272"/>
                            <a:pt x="0" y="403"/>
                            <a:pt x="133" y="448"/>
                          </a:cubicBezTo>
                          <a:cubicBezTo>
                            <a:pt x="155" y="470"/>
                            <a:pt x="246" y="542"/>
                            <a:pt x="188" y="584"/>
                          </a:cubicBezTo>
                          <a:cubicBezTo>
                            <a:pt x="166" y="600"/>
                            <a:pt x="83" y="597"/>
                            <a:pt x="52" y="597"/>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9" name="Freeform 30"/>
                    <p:cNvSpPr>
                      <a:spLocks/>
                    </p:cNvSpPr>
                    <p:nvPr/>
                  </p:nvSpPr>
                  <p:spPr bwMode="auto">
                    <a:xfrm>
                      <a:off x="6699" y="2494"/>
                      <a:ext cx="924" cy="662"/>
                    </a:xfrm>
                    <a:custGeom>
                      <a:avLst/>
                      <a:gdLst>
                        <a:gd name="T0" fmla="*/ 0 w 924"/>
                        <a:gd name="T1" fmla="*/ 0 h 570"/>
                        <a:gd name="T2" fmla="*/ 95 w 924"/>
                        <a:gd name="T3" fmla="*/ 203 h 570"/>
                        <a:gd name="T4" fmla="*/ 584 w 924"/>
                        <a:gd name="T5" fmla="*/ 244 h 570"/>
                        <a:gd name="T6" fmla="*/ 747 w 924"/>
                        <a:gd name="T7" fmla="*/ 271 h 570"/>
                        <a:gd name="T8" fmla="*/ 883 w 924"/>
                        <a:gd name="T9" fmla="*/ 380 h 570"/>
                        <a:gd name="T10" fmla="*/ 924 w 924"/>
                        <a:gd name="T11" fmla="*/ 570 h 5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4" h="570">
                          <a:moveTo>
                            <a:pt x="0" y="0"/>
                          </a:moveTo>
                          <a:cubicBezTo>
                            <a:pt x="17" y="87"/>
                            <a:pt x="5" y="174"/>
                            <a:pt x="95" y="203"/>
                          </a:cubicBezTo>
                          <a:cubicBezTo>
                            <a:pt x="230" y="343"/>
                            <a:pt x="98" y="219"/>
                            <a:pt x="584" y="244"/>
                          </a:cubicBezTo>
                          <a:cubicBezTo>
                            <a:pt x="639" y="247"/>
                            <a:pt x="692" y="264"/>
                            <a:pt x="747" y="271"/>
                          </a:cubicBezTo>
                          <a:cubicBezTo>
                            <a:pt x="858" y="350"/>
                            <a:pt x="814" y="311"/>
                            <a:pt x="883" y="380"/>
                          </a:cubicBezTo>
                          <a:cubicBezTo>
                            <a:pt x="892" y="447"/>
                            <a:pt x="893" y="510"/>
                            <a:pt x="924" y="570"/>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82" name="Freeform 33"/>
                    <p:cNvSpPr>
                      <a:spLocks/>
                    </p:cNvSpPr>
                    <p:nvPr/>
                  </p:nvSpPr>
                  <p:spPr bwMode="auto">
                    <a:xfrm>
                      <a:off x="6591" y="5711"/>
                      <a:ext cx="923" cy="805"/>
                    </a:xfrm>
                    <a:custGeom>
                      <a:avLst/>
                      <a:gdLst>
                        <a:gd name="T0" fmla="*/ 0 w 923"/>
                        <a:gd name="T1" fmla="*/ 693 h 693"/>
                        <a:gd name="T2" fmla="*/ 54 w 923"/>
                        <a:gd name="T3" fmla="*/ 611 h 693"/>
                        <a:gd name="T4" fmla="*/ 122 w 923"/>
                        <a:gd name="T5" fmla="*/ 543 h 693"/>
                        <a:gd name="T6" fmla="*/ 557 w 923"/>
                        <a:gd name="T7" fmla="*/ 557 h 693"/>
                        <a:gd name="T8" fmla="*/ 679 w 923"/>
                        <a:gd name="T9" fmla="*/ 543 h 693"/>
                        <a:gd name="T10" fmla="*/ 720 w 923"/>
                        <a:gd name="T11" fmla="*/ 462 h 693"/>
                        <a:gd name="T12" fmla="*/ 720 w 923"/>
                        <a:gd name="T13" fmla="*/ 109 h 693"/>
                        <a:gd name="T14" fmla="*/ 760 w 923"/>
                        <a:gd name="T15" fmla="*/ 95 h 693"/>
                        <a:gd name="T16" fmla="*/ 828 w 923"/>
                        <a:gd name="T17" fmla="*/ 68 h 693"/>
                        <a:gd name="T18" fmla="*/ 910 w 923"/>
                        <a:gd name="T19" fmla="*/ 41 h 693"/>
                        <a:gd name="T20" fmla="*/ 923 w 923"/>
                        <a:gd name="T21" fmla="*/ 0 h 6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3" h="693">
                          <a:moveTo>
                            <a:pt x="0" y="693"/>
                          </a:moveTo>
                          <a:cubicBezTo>
                            <a:pt x="18" y="666"/>
                            <a:pt x="36" y="638"/>
                            <a:pt x="54" y="611"/>
                          </a:cubicBezTo>
                          <a:cubicBezTo>
                            <a:pt x="72" y="584"/>
                            <a:pt x="122" y="543"/>
                            <a:pt x="122" y="543"/>
                          </a:cubicBezTo>
                          <a:cubicBezTo>
                            <a:pt x="267" y="548"/>
                            <a:pt x="412" y="557"/>
                            <a:pt x="557" y="557"/>
                          </a:cubicBezTo>
                          <a:cubicBezTo>
                            <a:pt x="598" y="557"/>
                            <a:pt x="641" y="557"/>
                            <a:pt x="679" y="543"/>
                          </a:cubicBezTo>
                          <a:cubicBezTo>
                            <a:pt x="699" y="536"/>
                            <a:pt x="715" y="478"/>
                            <a:pt x="720" y="462"/>
                          </a:cubicBezTo>
                          <a:cubicBezTo>
                            <a:pt x="719" y="448"/>
                            <a:pt x="689" y="180"/>
                            <a:pt x="720" y="109"/>
                          </a:cubicBezTo>
                          <a:cubicBezTo>
                            <a:pt x="726" y="96"/>
                            <a:pt x="747" y="100"/>
                            <a:pt x="760" y="95"/>
                          </a:cubicBezTo>
                          <a:cubicBezTo>
                            <a:pt x="783" y="86"/>
                            <a:pt x="805" y="76"/>
                            <a:pt x="828" y="68"/>
                          </a:cubicBezTo>
                          <a:cubicBezTo>
                            <a:pt x="855" y="58"/>
                            <a:pt x="910" y="41"/>
                            <a:pt x="910" y="41"/>
                          </a:cubicBezTo>
                          <a:cubicBezTo>
                            <a:pt x="914" y="27"/>
                            <a:pt x="923" y="0"/>
                            <a:pt x="923" y="0"/>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81" name="Freeform 32"/>
                    <p:cNvSpPr>
                      <a:spLocks/>
                    </p:cNvSpPr>
                    <p:nvPr/>
                  </p:nvSpPr>
                  <p:spPr bwMode="auto">
                    <a:xfrm>
                      <a:off x="5735" y="5037"/>
                      <a:ext cx="1554" cy="265"/>
                    </a:xfrm>
                    <a:custGeom>
                      <a:avLst/>
                      <a:gdLst>
                        <a:gd name="T0" fmla="*/ 0 w 1554"/>
                        <a:gd name="T1" fmla="*/ 146 h 228"/>
                        <a:gd name="T2" fmla="*/ 638 w 1554"/>
                        <a:gd name="T3" fmla="*/ 187 h 228"/>
                        <a:gd name="T4" fmla="*/ 856 w 1554"/>
                        <a:gd name="T5" fmla="*/ 173 h 228"/>
                        <a:gd name="T6" fmla="*/ 1073 w 1554"/>
                        <a:gd name="T7" fmla="*/ 10 h 228"/>
                        <a:gd name="T8" fmla="*/ 1195 w 1554"/>
                        <a:gd name="T9" fmla="*/ 78 h 228"/>
                        <a:gd name="T10" fmla="*/ 1263 w 1554"/>
                        <a:gd name="T11" fmla="*/ 146 h 228"/>
                        <a:gd name="T12" fmla="*/ 1549 w 1554"/>
                        <a:gd name="T13" fmla="*/ 119 h 2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4" h="228">
                          <a:moveTo>
                            <a:pt x="0" y="146"/>
                          </a:moveTo>
                          <a:cubicBezTo>
                            <a:pt x="217" y="134"/>
                            <a:pt x="430" y="114"/>
                            <a:pt x="638" y="187"/>
                          </a:cubicBezTo>
                          <a:cubicBezTo>
                            <a:pt x="711" y="182"/>
                            <a:pt x="786" y="193"/>
                            <a:pt x="856" y="173"/>
                          </a:cubicBezTo>
                          <a:cubicBezTo>
                            <a:pt x="880" y="166"/>
                            <a:pt x="1043" y="41"/>
                            <a:pt x="1073" y="10"/>
                          </a:cubicBezTo>
                          <a:cubicBezTo>
                            <a:pt x="1193" y="31"/>
                            <a:pt x="1126" y="0"/>
                            <a:pt x="1195" y="78"/>
                          </a:cubicBezTo>
                          <a:cubicBezTo>
                            <a:pt x="1216" y="102"/>
                            <a:pt x="1263" y="146"/>
                            <a:pt x="1263" y="146"/>
                          </a:cubicBezTo>
                          <a:cubicBezTo>
                            <a:pt x="1554" y="133"/>
                            <a:pt x="1549" y="228"/>
                            <a:pt x="1549" y="119"/>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80" name="Freeform 31"/>
                    <p:cNvSpPr>
                      <a:spLocks/>
                    </p:cNvSpPr>
                    <p:nvPr/>
                  </p:nvSpPr>
                  <p:spPr bwMode="auto">
                    <a:xfrm>
                      <a:off x="5720" y="3306"/>
                      <a:ext cx="1358" cy="252"/>
                    </a:xfrm>
                    <a:custGeom>
                      <a:avLst/>
                      <a:gdLst>
                        <a:gd name="T0" fmla="*/ 0 w 1358"/>
                        <a:gd name="T1" fmla="*/ 128 h 217"/>
                        <a:gd name="T2" fmla="*/ 67 w 1358"/>
                        <a:gd name="T3" fmla="*/ 46 h 217"/>
                        <a:gd name="T4" fmla="*/ 149 w 1358"/>
                        <a:gd name="T5" fmla="*/ 19 h 217"/>
                        <a:gd name="T6" fmla="*/ 394 w 1358"/>
                        <a:gd name="T7" fmla="*/ 114 h 217"/>
                        <a:gd name="T8" fmla="*/ 489 w 1358"/>
                        <a:gd name="T9" fmla="*/ 196 h 217"/>
                        <a:gd name="T10" fmla="*/ 747 w 1358"/>
                        <a:gd name="T11" fmla="*/ 169 h 217"/>
                        <a:gd name="T12" fmla="*/ 842 w 1358"/>
                        <a:gd name="T13" fmla="*/ 101 h 217"/>
                        <a:gd name="T14" fmla="*/ 978 w 1358"/>
                        <a:gd name="T15" fmla="*/ 74 h 217"/>
                        <a:gd name="T16" fmla="*/ 1018 w 1358"/>
                        <a:gd name="T17" fmla="*/ 60 h 217"/>
                        <a:gd name="T18" fmla="*/ 1141 w 1358"/>
                        <a:gd name="T19" fmla="*/ 74 h 217"/>
                        <a:gd name="T20" fmla="*/ 1181 w 1358"/>
                        <a:gd name="T21" fmla="*/ 114 h 217"/>
                        <a:gd name="T22" fmla="*/ 1263 w 1358"/>
                        <a:gd name="T23" fmla="*/ 142 h 217"/>
                        <a:gd name="T24" fmla="*/ 1358 w 1358"/>
                        <a:gd name="T25" fmla="*/ 128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8" h="217">
                          <a:moveTo>
                            <a:pt x="0" y="128"/>
                          </a:moveTo>
                          <a:cubicBezTo>
                            <a:pt x="16" y="78"/>
                            <a:pt x="8" y="76"/>
                            <a:pt x="67" y="46"/>
                          </a:cubicBezTo>
                          <a:cubicBezTo>
                            <a:pt x="93" y="33"/>
                            <a:pt x="149" y="19"/>
                            <a:pt x="149" y="19"/>
                          </a:cubicBezTo>
                          <a:cubicBezTo>
                            <a:pt x="392" y="38"/>
                            <a:pt x="277" y="0"/>
                            <a:pt x="394" y="114"/>
                          </a:cubicBezTo>
                          <a:cubicBezTo>
                            <a:pt x="414" y="176"/>
                            <a:pt x="430" y="176"/>
                            <a:pt x="489" y="196"/>
                          </a:cubicBezTo>
                          <a:cubicBezTo>
                            <a:pt x="575" y="190"/>
                            <a:pt x="675" y="217"/>
                            <a:pt x="747" y="169"/>
                          </a:cubicBezTo>
                          <a:cubicBezTo>
                            <a:pt x="815" y="123"/>
                            <a:pt x="755" y="126"/>
                            <a:pt x="842" y="101"/>
                          </a:cubicBezTo>
                          <a:cubicBezTo>
                            <a:pt x="886" y="88"/>
                            <a:pt x="934" y="89"/>
                            <a:pt x="978" y="74"/>
                          </a:cubicBezTo>
                          <a:cubicBezTo>
                            <a:pt x="991" y="69"/>
                            <a:pt x="1005" y="65"/>
                            <a:pt x="1018" y="60"/>
                          </a:cubicBezTo>
                          <a:cubicBezTo>
                            <a:pt x="1059" y="65"/>
                            <a:pt x="1102" y="61"/>
                            <a:pt x="1141" y="74"/>
                          </a:cubicBezTo>
                          <a:cubicBezTo>
                            <a:pt x="1159" y="80"/>
                            <a:pt x="1165" y="105"/>
                            <a:pt x="1181" y="114"/>
                          </a:cubicBezTo>
                          <a:cubicBezTo>
                            <a:pt x="1206" y="128"/>
                            <a:pt x="1263" y="142"/>
                            <a:pt x="1263" y="142"/>
                          </a:cubicBezTo>
                          <a:cubicBezTo>
                            <a:pt x="1295" y="137"/>
                            <a:pt x="1358" y="128"/>
                            <a:pt x="1358" y="128"/>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54" name="Rectangle 19"/>
                    <p:cNvSpPr>
                      <a:spLocks noChangeArrowheads="1"/>
                    </p:cNvSpPr>
                    <p:nvPr/>
                  </p:nvSpPr>
                  <p:spPr bwMode="auto">
                    <a:xfrm>
                      <a:off x="7148" y="3186"/>
                      <a:ext cx="2840" cy="2658"/>
                    </a:xfrm>
                    <a:prstGeom prst="rect">
                      <a:avLst/>
                    </a:prstGeom>
                    <a:solidFill>
                      <a:srgbClr val="FF000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nl-NL" sz="1600" b="0" i="0" u="none" strike="noStrike" cap="none" normalizeH="0" baseline="0" smtClean="0">
                        <a:ln>
                          <a:noFill/>
                        </a:ln>
                        <a:solidFill>
                          <a:srgbClr val="0000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smtClean="0">
                          <a:ln>
                            <a:noFill/>
                          </a:ln>
                          <a:solidFill>
                            <a:srgbClr val="0000FF"/>
                          </a:solidFill>
                          <a:effectLst/>
                          <a:latin typeface="Calibri" pitchFamily="34" charset="0"/>
                          <a:cs typeface="Arial" pitchFamily="34" charset="0"/>
                        </a:rPr>
                        <a:t>2</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grpSp>
            </p:grpSp>
          </p:grpSp>
        </p:grpSp>
        <p:sp>
          <p:nvSpPr>
            <p:cNvPr id="50206" name="Text Box 30"/>
            <p:cNvSpPr txBox="1">
              <a:spLocks noChangeArrowheads="1"/>
            </p:cNvSpPr>
            <p:nvPr/>
          </p:nvSpPr>
          <p:spPr bwMode="auto">
            <a:xfrm>
              <a:off x="1440" y="1136"/>
              <a:ext cx="2515" cy="4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Aversion to dog shit</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6000" b="1" dirty="0" smtClean="0">
                <a:solidFill>
                  <a:srgbClr val="0000FF"/>
                </a:solidFill>
              </a:rPr>
              <a:t>From dislike to like</a:t>
            </a:r>
            <a:endParaRPr lang="en-US" b="1" dirty="0">
              <a:solidFill>
                <a:srgbClr val="0000FF"/>
              </a:solidFill>
            </a:endParaRPr>
          </a:p>
        </p:txBody>
      </p:sp>
      <p:pic>
        <p:nvPicPr>
          <p:cNvPr id="604" name="Picture 318" descr="bron: het plezier dat je in dansen hebt"/>
          <p:cNvPicPr>
            <a:picLocks noChangeAspect="1" noChangeArrowheads="1"/>
          </p:cNvPicPr>
          <p:nvPr/>
        </p:nvPicPr>
        <p:blipFill>
          <a:blip r:embed="rId2" cstate="print"/>
          <a:srcRect/>
          <a:stretch>
            <a:fillRect/>
          </a:stretch>
        </p:blipFill>
        <p:spPr bwMode="auto">
          <a:xfrm>
            <a:off x="0" y="1916832"/>
            <a:ext cx="2312184" cy="3006178"/>
          </a:xfrm>
          <a:prstGeom prst="rect">
            <a:avLst/>
          </a:prstGeom>
          <a:noFill/>
        </p:spPr>
      </p:pic>
      <p:sp>
        <p:nvSpPr>
          <p:cNvPr id="605" name="Text Box 319"/>
          <p:cNvSpPr txBox="1">
            <a:spLocks noChangeArrowheads="1"/>
          </p:cNvSpPr>
          <p:nvPr/>
        </p:nvSpPr>
        <p:spPr bwMode="auto">
          <a:xfrm>
            <a:off x="70121" y="5264123"/>
            <a:ext cx="2266917" cy="901181"/>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Resource: the pleasure you have when you are dancing.</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sp>
        <p:nvSpPr>
          <p:cNvPr id="606" name="AutoShape 320"/>
          <p:cNvSpPr>
            <a:spLocks noChangeArrowheads="1"/>
          </p:cNvSpPr>
          <p:nvPr/>
        </p:nvSpPr>
        <p:spPr bwMode="auto">
          <a:xfrm>
            <a:off x="2880246" y="2553855"/>
            <a:ext cx="2954803" cy="3221385"/>
          </a:xfrm>
          <a:prstGeom prst="rightArrow">
            <a:avLst>
              <a:gd name="adj1" fmla="val 50000"/>
              <a:gd name="adj2" fmla="val 34749"/>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cs typeface="Arial" pitchFamily="34" charset="0"/>
              </a:rPr>
              <a:t>Make this resource available in another context</a:t>
            </a:r>
            <a:endParaRPr kumimoji="0" lang="nl-NL" sz="1800" b="1" i="0" u="none" strike="noStrike" cap="none" normalizeH="0" baseline="0" dirty="0" smtClean="0">
              <a:ln>
                <a:noFill/>
              </a:ln>
              <a:solidFill>
                <a:srgbClr val="0000FF"/>
              </a:solidFill>
              <a:effectLst/>
              <a:latin typeface="Arial" pitchFamily="34" charset="0"/>
              <a:cs typeface="Arial" pitchFamily="34" charset="0"/>
            </a:endParaRPr>
          </a:p>
        </p:txBody>
      </p:sp>
      <p:pic>
        <p:nvPicPr>
          <p:cNvPr id="608" name="Picture 321" descr="afwassen"/>
          <p:cNvPicPr>
            <a:picLocks noChangeAspect="1" noChangeArrowheads="1"/>
          </p:cNvPicPr>
          <p:nvPr/>
        </p:nvPicPr>
        <p:blipFill>
          <a:blip r:embed="rId3" cstate="print">
            <a:lum bright="-40000" contrast="60000"/>
          </a:blip>
          <a:srcRect/>
          <a:stretch>
            <a:fillRect/>
          </a:stretch>
        </p:blipFill>
        <p:spPr bwMode="auto">
          <a:xfrm>
            <a:off x="6601042" y="2805379"/>
            <a:ext cx="1879925" cy="2335000"/>
          </a:xfrm>
          <a:prstGeom prst="rect">
            <a:avLst/>
          </a:prstGeom>
          <a:noFill/>
        </p:spPr>
      </p:pic>
      <p:sp>
        <p:nvSpPr>
          <p:cNvPr id="609" name="Text Box 322"/>
          <p:cNvSpPr txBox="1">
            <a:spLocks noChangeArrowheads="1"/>
          </p:cNvSpPr>
          <p:nvPr/>
        </p:nvSpPr>
        <p:spPr bwMode="auto">
          <a:xfrm>
            <a:off x="6127067" y="5264123"/>
            <a:ext cx="3016934" cy="85679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rgbClr val="0000FF"/>
                </a:solidFill>
                <a:effectLst/>
                <a:latin typeface="Calibri" pitchFamily="34" charset="0"/>
                <a:cs typeface="Arial" pitchFamily="34" charset="0"/>
              </a:rPr>
              <a:t>Take the resource to another context: getting pleasure in washing dishes </a:t>
            </a:r>
            <a:endParaRPr kumimoji="0" lang="nl-NL" sz="3200" b="0" i="0" u="none" strike="noStrike" cap="none" normalizeH="0" baseline="0" dirty="0" smtClean="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 calcmode="lin" valueType="num">
                                      <p:cBhvr additive="base">
                                        <p:cTn id="7" dur="500" fill="hold"/>
                                        <p:tgtEl>
                                          <p:spTgt spid="604"/>
                                        </p:tgtEl>
                                        <p:attrNameLst>
                                          <p:attrName>ppt_x</p:attrName>
                                        </p:attrNameLst>
                                      </p:cBhvr>
                                      <p:tavLst>
                                        <p:tav tm="0">
                                          <p:val>
                                            <p:strVal val="0-#ppt_w/2"/>
                                          </p:val>
                                        </p:tav>
                                        <p:tav tm="100000">
                                          <p:val>
                                            <p:strVal val="#ppt_x"/>
                                          </p:val>
                                        </p:tav>
                                      </p:tavLst>
                                    </p:anim>
                                    <p:anim calcmode="lin" valueType="num">
                                      <p:cBhvr additive="base">
                                        <p:cTn id="8" dur="500" fill="hold"/>
                                        <p:tgtEl>
                                          <p:spTgt spid="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5"/>
                                        </p:tgtEl>
                                        <p:attrNameLst>
                                          <p:attrName>style.visibility</p:attrName>
                                        </p:attrNameLst>
                                      </p:cBhvr>
                                      <p:to>
                                        <p:strVal val="visible"/>
                                      </p:to>
                                    </p:set>
                                    <p:anim calcmode="lin" valueType="num">
                                      <p:cBhvr additive="base">
                                        <p:cTn id="13" dur="500" fill="hold"/>
                                        <p:tgtEl>
                                          <p:spTgt spid="605"/>
                                        </p:tgtEl>
                                        <p:attrNameLst>
                                          <p:attrName>ppt_x</p:attrName>
                                        </p:attrNameLst>
                                      </p:cBhvr>
                                      <p:tavLst>
                                        <p:tav tm="0">
                                          <p:val>
                                            <p:strVal val="0-#ppt_w/2"/>
                                          </p:val>
                                        </p:tav>
                                        <p:tav tm="100000">
                                          <p:val>
                                            <p:strVal val="#ppt_x"/>
                                          </p:val>
                                        </p:tav>
                                      </p:tavLst>
                                    </p:anim>
                                    <p:anim calcmode="lin" valueType="num">
                                      <p:cBhvr additive="base">
                                        <p:cTn id="14" dur="500" fill="hold"/>
                                        <p:tgtEl>
                                          <p:spTgt spid="6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6"/>
                                        </p:tgtEl>
                                        <p:attrNameLst>
                                          <p:attrName>style.visibility</p:attrName>
                                        </p:attrNameLst>
                                      </p:cBhvr>
                                      <p:to>
                                        <p:strVal val="visible"/>
                                      </p:to>
                                    </p:set>
                                    <p:anim calcmode="lin" valueType="num">
                                      <p:cBhvr additive="base">
                                        <p:cTn id="19" dur="500" fill="hold"/>
                                        <p:tgtEl>
                                          <p:spTgt spid="606"/>
                                        </p:tgtEl>
                                        <p:attrNameLst>
                                          <p:attrName>ppt_x</p:attrName>
                                        </p:attrNameLst>
                                      </p:cBhvr>
                                      <p:tavLst>
                                        <p:tav tm="0">
                                          <p:val>
                                            <p:strVal val="0-#ppt_w/2"/>
                                          </p:val>
                                        </p:tav>
                                        <p:tav tm="100000">
                                          <p:val>
                                            <p:strVal val="#ppt_x"/>
                                          </p:val>
                                        </p:tav>
                                      </p:tavLst>
                                    </p:anim>
                                    <p:anim calcmode="lin" valueType="num">
                                      <p:cBhvr additive="base">
                                        <p:cTn id="20"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08"/>
                                        </p:tgtEl>
                                        <p:attrNameLst>
                                          <p:attrName>style.visibility</p:attrName>
                                        </p:attrNameLst>
                                      </p:cBhvr>
                                      <p:to>
                                        <p:strVal val="visible"/>
                                      </p:to>
                                    </p:set>
                                    <p:anim calcmode="lin" valueType="num">
                                      <p:cBhvr additive="base">
                                        <p:cTn id="25" dur="500" fill="hold"/>
                                        <p:tgtEl>
                                          <p:spTgt spid="608"/>
                                        </p:tgtEl>
                                        <p:attrNameLst>
                                          <p:attrName>ppt_x</p:attrName>
                                        </p:attrNameLst>
                                      </p:cBhvr>
                                      <p:tavLst>
                                        <p:tav tm="0">
                                          <p:val>
                                            <p:strVal val="0-#ppt_w/2"/>
                                          </p:val>
                                        </p:tav>
                                        <p:tav tm="100000">
                                          <p:val>
                                            <p:strVal val="#ppt_x"/>
                                          </p:val>
                                        </p:tav>
                                      </p:tavLst>
                                    </p:anim>
                                    <p:anim calcmode="lin" valueType="num">
                                      <p:cBhvr additive="base">
                                        <p:cTn id="26" dur="500" fill="hold"/>
                                        <p:tgtEl>
                                          <p:spTgt spid="6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9"/>
                                        </p:tgtEl>
                                        <p:attrNameLst>
                                          <p:attrName>style.visibility</p:attrName>
                                        </p:attrNameLst>
                                      </p:cBhvr>
                                      <p:to>
                                        <p:strVal val="visible"/>
                                      </p:to>
                                    </p:set>
                                    <p:anim calcmode="lin" valueType="num">
                                      <p:cBhvr additive="base">
                                        <p:cTn id="31" dur="500" fill="hold"/>
                                        <p:tgtEl>
                                          <p:spTgt spid="609"/>
                                        </p:tgtEl>
                                        <p:attrNameLst>
                                          <p:attrName>ppt_x</p:attrName>
                                        </p:attrNameLst>
                                      </p:cBhvr>
                                      <p:tavLst>
                                        <p:tav tm="0">
                                          <p:val>
                                            <p:strVal val="0-#ppt_w/2"/>
                                          </p:val>
                                        </p:tav>
                                        <p:tav tm="100000">
                                          <p:val>
                                            <p:strVal val="#ppt_x"/>
                                          </p:val>
                                        </p:tav>
                                      </p:tavLst>
                                    </p:anim>
                                    <p:anim calcmode="lin" valueType="num">
                                      <p:cBhvr additive="base">
                                        <p:cTn id="32" dur="500" fill="hold"/>
                                        <p:tgtEl>
                                          <p:spTgt spid="6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 grpId="0" animBg="1"/>
      <p:bldP spid="606" grpId="0" animBg="1"/>
      <p:bldP spid="6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4624"/>
            <a:ext cx="9144000" cy="1008112"/>
          </a:xfrm>
        </p:spPr>
        <p:txBody>
          <a:bodyPr>
            <a:normAutofit fontScale="90000"/>
          </a:bodyPr>
          <a:lstStyle/>
          <a:p>
            <a:r>
              <a:rPr lang="en-US" sz="5400" b="1" smtClean="0">
                <a:solidFill>
                  <a:srgbClr val="0000FF"/>
                </a:solidFill>
              </a:rPr>
              <a:t>Exercise(26): From dislike to liking</a:t>
            </a:r>
            <a:endParaRPr lang="en-US" b="1">
              <a:solidFill>
                <a:srgbClr val="0000FF"/>
              </a:solidFill>
            </a:endParaRPr>
          </a:p>
        </p:txBody>
      </p:sp>
      <p:sp>
        <p:nvSpPr>
          <p:cNvPr id="32" name="Tekstvak 31"/>
          <p:cNvSpPr txBox="1"/>
          <p:nvPr/>
        </p:nvSpPr>
        <p:spPr>
          <a:xfrm>
            <a:off x="0" y="1052736"/>
            <a:ext cx="9143999" cy="5909310"/>
          </a:xfrm>
          <a:prstGeom prst="rect">
            <a:avLst/>
          </a:prstGeom>
          <a:noFill/>
        </p:spPr>
        <p:txBody>
          <a:bodyPr wrap="square" rtlCol="0">
            <a:spAutoFit/>
          </a:bodyPr>
          <a:lstStyle/>
          <a:p>
            <a:pPr marL="457200" lvl="0" indent="-457200">
              <a:buFont typeface="+mj-lt"/>
              <a:buAutoNum type="arabicPeriod"/>
            </a:pPr>
            <a:r>
              <a:rPr lang="en-GB" sz="2700" dirty="0" smtClean="0">
                <a:solidFill>
                  <a:srgbClr val="0000FF"/>
                </a:solidFill>
              </a:rPr>
              <a:t>Think of something you dislike and that you would like to  change in liking.</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Make an image of the situation you do dislike, look for the submodalities in the image.</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Then look for something you really like very much, it is not necessary that the topic should be connected to the first image. </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Make an image of this situation. Look for the sub-modalities in this image.</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Look for the drivers (the submodalities which are different.</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Then bring the submodalities of the image / situation you like to the situation you don’t like.</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Test:  Think of the task you first disliked. How do you feel about it?</a:t>
            </a:r>
            <a:endParaRPr lang="en-US" sz="27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 calcmode="lin" valueType="num">
                                      <p:cBhvr additive="base">
                                        <p:cTn id="13" dur="500" fill="hold"/>
                                        <p:tgtEl>
                                          <p:spTgt spid="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 calcmode="lin" valueType="num">
                                      <p:cBhvr additive="base">
                                        <p:cTn id="19" dur="500" fill="hold"/>
                                        <p:tgtEl>
                                          <p:spTgt spid="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
                                            <p:txEl>
                                              <p:pRg st="3" end="3"/>
                                            </p:txEl>
                                          </p:spTgt>
                                        </p:tgtEl>
                                        <p:attrNameLst>
                                          <p:attrName>style.visibility</p:attrName>
                                        </p:attrNameLst>
                                      </p:cBhvr>
                                      <p:to>
                                        <p:strVal val="visible"/>
                                      </p:to>
                                    </p:set>
                                    <p:anim calcmode="lin" valueType="num">
                                      <p:cBhvr additive="base">
                                        <p:cTn id="25" dur="500" fill="hold"/>
                                        <p:tgtEl>
                                          <p:spTgt spid="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 calcmode="lin" valueType="num">
                                      <p:cBhvr additive="base">
                                        <p:cTn id="31" dur="500" fill="hold"/>
                                        <p:tgtEl>
                                          <p:spTgt spid="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
                                            <p:txEl>
                                              <p:pRg st="5" end="5"/>
                                            </p:txEl>
                                          </p:spTgt>
                                        </p:tgtEl>
                                        <p:attrNameLst>
                                          <p:attrName>style.visibility</p:attrName>
                                        </p:attrNameLst>
                                      </p:cBhvr>
                                      <p:to>
                                        <p:strVal val="visible"/>
                                      </p:to>
                                    </p:set>
                                    <p:anim calcmode="lin" valueType="num">
                                      <p:cBhvr additive="base">
                                        <p:cTn id="37" dur="500" fill="hold"/>
                                        <p:tgtEl>
                                          <p:spTgt spid="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
                                            <p:txEl>
                                              <p:pRg st="6" end="6"/>
                                            </p:txEl>
                                          </p:spTgt>
                                        </p:tgtEl>
                                        <p:attrNameLst>
                                          <p:attrName>style.visibility</p:attrName>
                                        </p:attrNameLst>
                                      </p:cBhvr>
                                      <p:to>
                                        <p:strVal val="visible"/>
                                      </p:to>
                                    </p:set>
                                    <p:anim calcmode="lin" valueType="num">
                                      <p:cBhvr additive="base">
                                        <p:cTn id="43" dur="500" fill="hold"/>
                                        <p:tgtEl>
                                          <p:spTgt spid="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5400" b="1" dirty="0" smtClean="0">
                <a:solidFill>
                  <a:srgbClr val="0000FF"/>
                </a:solidFill>
              </a:rPr>
              <a:t>Submodalities</a:t>
            </a:r>
            <a:endParaRPr lang="nl-NL" b="1" dirty="0">
              <a:solidFill>
                <a:srgbClr val="0000FF"/>
              </a:solidFill>
            </a:endParaRPr>
          </a:p>
        </p:txBody>
      </p:sp>
      <p:graphicFrame>
        <p:nvGraphicFramePr>
          <p:cNvPr id="4" name="Tijdelijke aanduiding voor inhoud 3"/>
          <p:cNvGraphicFramePr>
            <a:graphicFrameLocks noGrp="1"/>
          </p:cNvGraphicFramePr>
          <p:nvPr>
            <p:ph idx="1"/>
          </p:nvPr>
        </p:nvGraphicFramePr>
        <p:xfrm>
          <a:off x="3059832" y="1556792"/>
          <a:ext cx="2592288" cy="1950720"/>
        </p:xfrm>
        <a:graphic>
          <a:graphicData uri="http://schemas.openxmlformats.org/drawingml/2006/table">
            <a:tbl>
              <a:tblPr/>
              <a:tblGrid>
                <a:gridCol w="2592288"/>
              </a:tblGrid>
              <a:tr h="16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00FF"/>
                          </a:solidFill>
                          <a:latin typeface="+mn-lt"/>
                          <a:ea typeface="+mn-ea"/>
                          <a:cs typeface="+mn-cs"/>
                        </a:rPr>
                        <a:t>A = Auditive</a:t>
                      </a:r>
                      <a:endParaRPr lang="nl-NL" sz="1600" b="1" kern="1200" dirty="0" smtClean="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3478">
                <a:tc>
                  <a:txBody>
                    <a:bodyPr/>
                    <a:lstStyle/>
                    <a:p>
                      <a:pPr>
                        <a:spcAft>
                          <a:spcPts val="0"/>
                        </a:spcAft>
                      </a:pPr>
                      <a:r>
                        <a:rPr lang="en-US" sz="1600" b="1" kern="1200" dirty="0">
                          <a:solidFill>
                            <a:srgbClr val="0000FF"/>
                          </a:solidFill>
                          <a:latin typeface="+mn-lt"/>
                          <a:ea typeface="+mn-ea"/>
                          <a:cs typeface="+mn-cs"/>
                        </a:rPr>
                        <a:t>Is there a sound? </a:t>
                      </a:r>
                      <a:endParaRPr lang="nl-NL" sz="1600" b="1"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Loud or Soft</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marR="0" lvl="0" indent="-342900" algn="l" defTabSz="914400" rtl="0" eaLnBrk="1" fontAlgn="auto" latinLnBrk="0" hangingPunct="1">
                        <a:lnSpc>
                          <a:spcPct val="100000"/>
                        </a:lnSpc>
                        <a:spcBef>
                          <a:spcPts val="0"/>
                        </a:spcBef>
                        <a:spcAft>
                          <a:spcPts val="0"/>
                        </a:spcAft>
                        <a:buClrTx/>
                        <a:buSzTx/>
                        <a:buFontTx/>
                        <a:buNone/>
                        <a:tabLst>
                          <a:tab pos="457200" algn="l"/>
                        </a:tabLst>
                        <a:defRPr/>
                      </a:pPr>
                      <a:r>
                        <a:rPr lang="en-US" sz="1600" kern="1200" dirty="0" smtClean="0">
                          <a:solidFill>
                            <a:srgbClr val="0000FF"/>
                          </a:solidFill>
                          <a:latin typeface="+mn-lt"/>
                          <a:ea typeface="+mn-ea"/>
                          <a:cs typeface="+mn-cs"/>
                        </a:rPr>
                        <a:t>Fast or Slow</a:t>
                      </a:r>
                      <a:endParaRPr lang="nl-NL" sz="1600" kern="1200" dirty="0" smtClean="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marR="0" lvl="0" indent="-342900" algn="l" defTabSz="914400" rtl="0" eaLnBrk="1" fontAlgn="auto" latinLnBrk="0" hangingPunct="1">
                        <a:lnSpc>
                          <a:spcPct val="100000"/>
                        </a:lnSpc>
                        <a:spcBef>
                          <a:spcPts val="0"/>
                        </a:spcBef>
                        <a:spcAft>
                          <a:spcPts val="0"/>
                        </a:spcAft>
                        <a:buClrTx/>
                        <a:buSzTx/>
                        <a:buFontTx/>
                        <a:buNone/>
                        <a:tabLst>
                          <a:tab pos="457200" algn="l"/>
                        </a:tabLst>
                        <a:defRPr/>
                      </a:pPr>
                      <a:r>
                        <a:rPr lang="en-US" sz="1600" kern="1200" dirty="0" smtClean="0">
                          <a:solidFill>
                            <a:srgbClr val="0000FF"/>
                          </a:solidFill>
                          <a:latin typeface="+mn-lt"/>
                          <a:ea typeface="+mn-ea"/>
                          <a:cs typeface="+mn-cs"/>
                        </a:rPr>
                        <a:t>Direction</a:t>
                      </a:r>
                      <a:endParaRPr lang="nl-NL" sz="1600" kern="1200" dirty="0" smtClean="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Internal or External</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Verbal or Tonal</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smtClean="0">
                          <a:solidFill>
                            <a:srgbClr val="0000FF"/>
                          </a:solidFill>
                          <a:latin typeface="+mn-lt"/>
                          <a:ea typeface="+mn-ea"/>
                          <a:cs typeface="+mn-cs"/>
                        </a:rPr>
                        <a:t>Near or Far</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ijdelijke aanduiding voor inhoud 3"/>
          <p:cNvGraphicFramePr>
            <a:graphicFrameLocks/>
          </p:cNvGraphicFramePr>
          <p:nvPr/>
        </p:nvGraphicFramePr>
        <p:xfrm>
          <a:off x="107504" y="1571600"/>
          <a:ext cx="2808312" cy="1957224"/>
        </p:xfrm>
        <a:graphic>
          <a:graphicData uri="http://schemas.openxmlformats.org/drawingml/2006/table">
            <a:tbl>
              <a:tblPr/>
              <a:tblGrid>
                <a:gridCol w="2808312"/>
              </a:tblGrid>
              <a:tr h="192021">
                <a:tc>
                  <a:txBody>
                    <a:bodyPr/>
                    <a:lstStyle/>
                    <a:p>
                      <a:pPr marL="342900" marR="0" lvl="0" indent="-342900" algn="l" defTabSz="914400" rtl="0" eaLnBrk="1" fontAlgn="auto" latinLnBrk="0" hangingPunct="1">
                        <a:lnSpc>
                          <a:spcPct val="100000"/>
                        </a:lnSpc>
                        <a:spcBef>
                          <a:spcPts val="0"/>
                        </a:spcBef>
                        <a:spcAft>
                          <a:spcPts val="0"/>
                        </a:spcAft>
                        <a:buClrTx/>
                        <a:buSzTx/>
                        <a:buFontTx/>
                        <a:buNone/>
                        <a:tabLst>
                          <a:tab pos="457200" algn="l"/>
                        </a:tabLst>
                        <a:defRPr/>
                      </a:pPr>
                      <a:r>
                        <a:rPr lang="en-US" sz="1600" b="1" kern="1200" dirty="0" smtClean="0">
                          <a:solidFill>
                            <a:srgbClr val="0000FF"/>
                          </a:solidFill>
                          <a:latin typeface="+mn-lt"/>
                          <a:ea typeface="+mn-ea"/>
                          <a:cs typeface="+mn-cs"/>
                        </a:rPr>
                        <a:t>V = Visual</a:t>
                      </a:r>
                      <a:endParaRPr lang="nl-NL" sz="1600" b="1" kern="1200" dirty="0" smtClean="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92021">
                <a:tc>
                  <a:txBody>
                    <a:bodyPr/>
                    <a:lstStyle/>
                    <a:p>
                      <a:pPr marL="342900" lvl="0" indent="-342900" algn="l" defTabSz="914400" rtl="0" eaLnBrk="1" latinLnBrk="0" hangingPunct="1">
                        <a:spcAft>
                          <a:spcPts val="0"/>
                        </a:spcAft>
                        <a:tabLst>
                          <a:tab pos="457200" algn="l"/>
                        </a:tabLst>
                      </a:pPr>
                      <a:r>
                        <a:rPr lang="en-US" sz="1600" b="1" kern="1200" dirty="0">
                          <a:solidFill>
                            <a:srgbClr val="0000FF"/>
                          </a:solidFill>
                          <a:latin typeface="+mn-lt"/>
                          <a:ea typeface="+mn-ea"/>
                          <a:cs typeface="+mn-cs"/>
                        </a:rPr>
                        <a:t>Is there an image? </a:t>
                      </a:r>
                      <a:endParaRPr lang="nl-NL" sz="1600" b="1"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Associated / Disassociated</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Black &amp; White or Color</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Bright or Dim</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Size of Picture</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Near or Far</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0344">
                <a:tc>
                  <a:txBody>
                    <a:bodyPr/>
                    <a:lstStyle/>
                    <a:p>
                      <a:pPr marL="342900" lvl="0" indent="-342900">
                        <a:spcAft>
                          <a:spcPts val="0"/>
                        </a:spcAft>
                        <a:tabLst>
                          <a:tab pos="457200" algn="l"/>
                        </a:tabLst>
                      </a:pPr>
                      <a:r>
                        <a:rPr lang="en-US" sz="1600" dirty="0" smtClean="0">
                          <a:solidFill>
                            <a:srgbClr val="0000FF"/>
                          </a:solidFill>
                        </a:rPr>
                        <a:t>Moving or Still</a:t>
                      </a:r>
                      <a:endParaRPr lang="nl-NL" sz="1600" dirty="0">
                        <a:solidFill>
                          <a:srgbClr val="0000FF"/>
                        </a:solidFill>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Tijdelijke aanduiding voor inhoud 3"/>
          <p:cNvGraphicFramePr>
            <a:graphicFrameLocks/>
          </p:cNvGraphicFramePr>
          <p:nvPr/>
        </p:nvGraphicFramePr>
        <p:xfrm>
          <a:off x="5868144" y="1571600"/>
          <a:ext cx="3096344" cy="1463040"/>
        </p:xfrm>
        <a:graphic>
          <a:graphicData uri="http://schemas.openxmlformats.org/drawingml/2006/table">
            <a:tbl>
              <a:tblPr/>
              <a:tblGrid>
                <a:gridCol w="3096344"/>
              </a:tblGrid>
              <a:tr h="179760">
                <a:tc>
                  <a:txBody>
                    <a:bodyPr/>
                    <a:lstStyle/>
                    <a:p>
                      <a:pPr marL="342900" lvl="0" indent="-342900" algn="l" defTabSz="914400" rtl="0" eaLnBrk="1" latinLnBrk="0" hangingPunct="1">
                        <a:spcAft>
                          <a:spcPts val="0"/>
                        </a:spcAft>
                        <a:tabLst>
                          <a:tab pos="457200" algn="l"/>
                        </a:tabLst>
                      </a:pPr>
                      <a:r>
                        <a:rPr lang="en-US" sz="1600" b="1" kern="1200" dirty="0" smtClean="0">
                          <a:solidFill>
                            <a:schemeClr val="bg1"/>
                          </a:solidFill>
                          <a:latin typeface="+mn-lt"/>
                          <a:ea typeface="+mn-ea"/>
                          <a:cs typeface="+mn-cs"/>
                        </a:rPr>
                        <a:t>K = Kinesthetic</a:t>
                      </a:r>
                      <a:endParaRPr lang="nl-NL" sz="1600" b="1" kern="1200" dirty="0">
                        <a:solidFill>
                          <a:schemeClr val="bg1"/>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r>
              <a:tr h="179760">
                <a:tc>
                  <a:txBody>
                    <a:bodyPr/>
                    <a:lstStyle/>
                    <a:p>
                      <a:pPr marL="342900" lvl="0" indent="-342900" algn="l" defTabSz="914400" rtl="0" eaLnBrk="1" latinLnBrk="0" hangingPunct="1">
                        <a:spcAft>
                          <a:spcPts val="0"/>
                        </a:spcAft>
                        <a:tabLst>
                          <a:tab pos="457200" algn="l"/>
                        </a:tabLst>
                      </a:pPr>
                      <a:r>
                        <a:rPr lang="en-US" sz="1600" b="1" kern="1200" dirty="0">
                          <a:solidFill>
                            <a:schemeClr val="bg1"/>
                          </a:solidFill>
                          <a:latin typeface="+mn-lt"/>
                          <a:ea typeface="+mn-ea"/>
                          <a:cs typeface="+mn-cs"/>
                        </a:rPr>
                        <a:t>Is there a feeling? </a:t>
                      </a:r>
                      <a:endParaRPr lang="nl-NL" sz="1600" b="1" kern="1200" dirty="0">
                        <a:solidFill>
                          <a:schemeClr val="bg1"/>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Temperature:  Hot or Cold</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Texture:  Smooth or Rough</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marR="0" lvl="0" indent="-342900" algn="l" defTabSz="914400" rtl="0" eaLnBrk="1" fontAlgn="auto" latinLnBrk="0" hangingPunct="1">
                        <a:lnSpc>
                          <a:spcPct val="100000"/>
                        </a:lnSpc>
                        <a:spcBef>
                          <a:spcPts val="0"/>
                        </a:spcBef>
                        <a:spcAft>
                          <a:spcPts val="0"/>
                        </a:spcAft>
                        <a:buClrTx/>
                        <a:buSzTx/>
                        <a:buFontTx/>
                        <a:buNone/>
                        <a:tabLst>
                          <a:tab pos="457200" algn="l"/>
                        </a:tabLst>
                        <a:defRPr/>
                      </a:pPr>
                      <a:r>
                        <a:rPr lang="en-US" sz="1600" kern="1200" dirty="0" smtClean="0">
                          <a:solidFill>
                            <a:srgbClr val="0000FF"/>
                          </a:solidFill>
                          <a:latin typeface="+mn-lt"/>
                          <a:ea typeface="+mn-ea"/>
                          <a:cs typeface="+mn-cs"/>
                        </a:rPr>
                        <a:t>Intensity, Strong or Weak</a:t>
                      </a:r>
                      <a:endParaRPr lang="nl-NL" sz="1600" kern="1200" dirty="0" smtClean="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marR="0" lvl="0" indent="-342900" algn="l" defTabSz="914400" rtl="0" eaLnBrk="1" fontAlgn="auto" latinLnBrk="0" hangingPunct="1">
                        <a:lnSpc>
                          <a:spcPct val="100000"/>
                        </a:lnSpc>
                        <a:spcBef>
                          <a:spcPts val="0"/>
                        </a:spcBef>
                        <a:spcAft>
                          <a:spcPts val="0"/>
                        </a:spcAft>
                        <a:buClrTx/>
                        <a:buSzTx/>
                        <a:buFontTx/>
                        <a:buNone/>
                        <a:tabLst>
                          <a:tab pos="457200" algn="l"/>
                        </a:tabLst>
                        <a:defRPr/>
                      </a:pPr>
                      <a:r>
                        <a:rPr lang="en-US" sz="1600" kern="1200" dirty="0" smtClean="0">
                          <a:solidFill>
                            <a:srgbClr val="0000FF"/>
                          </a:solidFill>
                          <a:latin typeface="+mn-lt"/>
                          <a:ea typeface="+mn-ea"/>
                          <a:cs typeface="+mn-cs"/>
                        </a:rPr>
                        <a:t>Weight:  Heavy or Light</a:t>
                      </a:r>
                      <a:endParaRPr lang="nl-NL" sz="1600" kern="1200" dirty="0" smtClean="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7336</TotalTime>
  <Words>1166</Words>
  <Application>Microsoft Office PowerPoint</Application>
  <PresentationFormat>Diavoorstelling (4:3)</PresentationFormat>
  <Paragraphs>228</Paragraphs>
  <Slides>37</Slides>
  <Notes>0</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Office-thema</vt:lpstr>
      <vt:lpstr>Welcome to the NLP-course “Achieve more success with  Your Unlimited Powers”</vt:lpstr>
      <vt:lpstr>Program for today</vt:lpstr>
      <vt:lpstr>Good and New</vt:lpstr>
      <vt:lpstr>Open Frame</vt:lpstr>
      <vt:lpstr>Mapping across</vt:lpstr>
      <vt:lpstr>From dislike to liking (1)</vt:lpstr>
      <vt:lpstr>From dislike to like</vt:lpstr>
      <vt:lpstr>Exercise(26): From dislike to liking</vt:lpstr>
      <vt:lpstr>Submodalities</vt:lpstr>
      <vt:lpstr>The puppy</vt:lpstr>
      <vt:lpstr>The world is full with people who need somebody who understands them</vt:lpstr>
      <vt:lpstr>Exercise Giving from your heart</vt:lpstr>
      <vt:lpstr>Your voice is the soul of your  identity</vt:lpstr>
      <vt:lpstr>Your voice sounds only when you exhale</vt:lpstr>
      <vt:lpstr>Experience your voice on identity level</vt:lpstr>
      <vt:lpstr>A hollow bamboo</vt:lpstr>
      <vt:lpstr>Identity and voice</vt:lpstr>
      <vt:lpstr>NLP and Success in conflicts</vt:lpstr>
      <vt:lpstr>Dia 19</vt:lpstr>
      <vt:lpstr>What is a Conflict?</vt:lpstr>
      <vt:lpstr>Conflict and the model of the world</vt:lpstr>
      <vt:lpstr>NLP-Methods to deal with conflicts</vt:lpstr>
      <vt:lpstr>I- and you- messages</vt:lpstr>
      <vt:lpstr>Dia 24</vt:lpstr>
      <vt:lpstr>Exercise: Recognize the conflict style</vt:lpstr>
      <vt:lpstr>Dia 26</vt:lpstr>
      <vt:lpstr>In the box with Negative Emotions</vt:lpstr>
      <vt:lpstr>NLP Presupposition 7: </vt:lpstr>
      <vt:lpstr>A story of violence</vt:lpstr>
      <vt:lpstr>Dia 30</vt:lpstr>
      <vt:lpstr>A story of violence</vt:lpstr>
      <vt:lpstr>Dia 32</vt:lpstr>
      <vt:lpstr>Street with  dead end</vt:lpstr>
      <vt:lpstr>Dead-end street conflict-resolution with NLP</vt:lpstr>
      <vt:lpstr>Dia 35</vt:lpstr>
      <vt:lpstr>Dia 36</vt:lpstr>
      <vt:lpstr>Reflection of the 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Admin</dc:creator>
  <cp:lastModifiedBy>Admin</cp:lastModifiedBy>
  <cp:revision>74</cp:revision>
  <dcterms:created xsi:type="dcterms:W3CDTF">2013-10-09T11:49:54Z</dcterms:created>
  <dcterms:modified xsi:type="dcterms:W3CDTF">2017-10-27T13:33:45Z</dcterms:modified>
</cp:coreProperties>
</file>