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64"/>
  </p:notesMasterIdLst>
  <p:sldIdLst>
    <p:sldId id="488" r:id="rId2"/>
    <p:sldId id="492" r:id="rId3"/>
    <p:sldId id="546" r:id="rId4"/>
    <p:sldId id="545" r:id="rId5"/>
    <p:sldId id="553" r:id="rId6"/>
    <p:sldId id="554" r:id="rId7"/>
    <p:sldId id="555" r:id="rId8"/>
    <p:sldId id="550" r:id="rId9"/>
    <p:sldId id="551" r:id="rId10"/>
    <p:sldId id="552" r:id="rId11"/>
    <p:sldId id="547" r:id="rId12"/>
    <p:sldId id="548" r:id="rId13"/>
    <p:sldId id="556" r:id="rId14"/>
    <p:sldId id="549" r:id="rId15"/>
    <p:sldId id="493" r:id="rId16"/>
    <p:sldId id="512" r:id="rId17"/>
    <p:sldId id="513" r:id="rId18"/>
    <p:sldId id="494" r:id="rId19"/>
    <p:sldId id="495" r:id="rId20"/>
    <p:sldId id="496" r:id="rId21"/>
    <p:sldId id="514" r:id="rId22"/>
    <p:sldId id="498" r:id="rId23"/>
    <p:sldId id="499" r:id="rId24"/>
    <p:sldId id="543" r:id="rId25"/>
    <p:sldId id="544" r:id="rId26"/>
    <p:sldId id="500" r:id="rId27"/>
    <p:sldId id="501" r:id="rId28"/>
    <p:sldId id="502" r:id="rId29"/>
    <p:sldId id="503" r:id="rId30"/>
    <p:sldId id="516" r:id="rId31"/>
    <p:sldId id="504" r:id="rId32"/>
    <p:sldId id="505" r:id="rId33"/>
    <p:sldId id="517" r:id="rId34"/>
    <p:sldId id="506" r:id="rId35"/>
    <p:sldId id="507" r:id="rId36"/>
    <p:sldId id="518" r:id="rId37"/>
    <p:sldId id="508" r:id="rId38"/>
    <p:sldId id="509" r:id="rId39"/>
    <p:sldId id="519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27" r:id="rId48"/>
    <p:sldId id="528" r:id="rId49"/>
    <p:sldId id="529" r:id="rId50"/>
    <p:sldId id="530" r:id="rId51"/>
    <p:sldId id="531" r:id="rId52"/>
    <p:sldId id="532" r:id="rId53"/>
    <p:sldId id="533" r:id="rId54"/>
    <p:sldId id="534" r:id="rId55"/>
    <p:sldId id="535" r:id="rId56"/>
    <p:sldId id="536" r:id="rId57"/>
    <p:sldId id="537" r:id="rId58"/>
    <p:sldId id="538" r:id="rId59"/>
    <p:sldId id="539" r:id="rId60"/>
    <p:sldId id="540" r:id="rId61"/>
    <p:sldId id="541" r:id="rId62"/>
    <p:sldId id="542" r:id="rId6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4E59F"/>
    <a:srgbClr val="007434"/>
    <a:srgbClr val="A27B00"/>
    <a:srgbClr val="00008A"/>
    <a:srgbClr val="FFCC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1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BE47F-7498-4B23-A796-BBDDC1B6237C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ED072-2C5B-4FA1-A750-3F292DDBBB0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9664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76967-BED8-4C55-B0B9-9A3BDE1818B1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313A3-75CB-439B-8675-E0F61316D54C}" type="slidenum">
              <a:rPr lang="nl-NL" smtClean="0"/>
              <a:pPr/>
              <a:t>50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F2FD-8D51-446F-8212-0B1399B5208A}" type="datetimeFigureOut">
              <a:rPr lang="nl-NL" smtClean="0"/>
              <a:pPr/>
              <a:t>1-5-2016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/index.php?title=George_Armitage_Miller&amp;action=edit&amp;redlink=1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../video's/NVC/Compassionate%20Communication%20with%20Kids.flv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ontw ben4.bmp"/>
          <p:cNvPicPr/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50000" contrast="20000"/>
          </a:blip>
          <a:stretch>
            <a:fillRect/>
          </a:stretch>
        </p:blipFill>
        <p:spPr>
          <a:xfrm>
            <a:off x="431033" y="0"/>
            <a:ext cx="8712967" cy="6858000"/>
          </a:xfrm>
          <a:prstGeom prst="rect">
            <a:avLst/>
          </a:prstGeom>
        </p:spPr>
      </p:pic>
      <p:sp>
        <p:nvSpPr>
          <p:cNvPr id="3075" name="Titel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Welcome to the NLP-course “Your Unlimited Powers”</a:t>
            </a:r>
            <a:endParaRPr lang="nl-NL" b="1" dirty="0" smtClean="0">
              <a:solidFill>
                <a:srgbClr val="FF0000"/>
              </a:solidFill>
            </a:endParaRPr>
          </a:p>
        </p:txBody>
      </p:sp>
      <p:sp>
        <p:nvSpPr>
          <p:cNvPr id="3076" name="Ondertitel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776864" cy="208823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Ministry of social affairs, Ramallah, Palestine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3rd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day </a:t>
            </a:r>
            <a:r>
              <a:rPr lang="en-US" dirty="0" smtClean="0">
                <a:solidFill>
                  <a:srgbClr val="0000FF"/>
                </a:solidFill>
              </a:rPr>
              <a:t>Monday 2 May </a:t>
            </a:r>
            <a:r>
              <a:rPr lang="en-US" dirty="0" smtClean="0">
                <a:solidFill>
                  <a:srgbClr val="0000FF"/>
                </a:solidFill>
              </a:rPr>
              <a:t>2016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Trainers: Sytse and Marlies Tjallingii</a:t>
            </a:r>
          </a:p>
        </p:txBody>
      </p:sp>
      <p:sp>
        <p:nvSpPr>
          <p:cNvPr id="3077" name="Rechthoek 4"/>
          <p:cNvSpPr>
            <a:spLocks noChangeArrowheads="1"/>
          </p:cNvSpPr>
          <p:nvPr/>
        </p:nvSpPr>
        <p:spPr bwMode="auto">
          <a:xfrm>
            <a:off x="2555875" y="188913"/>
            <a:ext cx="34267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6000" b="1" dirty="0" err="1" smtClean="0">
                <a:solidFill>
                  <a:srgbClr val="0033CC"/>
                </a:solidFill>
              </a:rPr>
              <a:t>Welcome</a:t>
            </a:r>
            <a:r>
              <a:rPr lang="nl-NL" sz="6000" b="1" dirty="0" smtClean="0">
                <a:solidFill>
                  <a:srgbClr val="0033CC"/>
                </a:solidFill>
              </a:rPr>
              <a:t>!</a:t>
            </a:r>
            <a:endParaRPr lang="nl-NL" sz="2800" b="1" dirty="0">
              <a:solidFill>
                <a:srgbClr val="0033CC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835696" y="980728"/>
            <a:ext cx="48965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1500" dirty="0" smtClean="0">
                <a:solidFill>
                  <a:srgbClr val="0000FF"/>
                </a:solidFill>
              </a:rPr>
              <a:t>مرحبا</a:t>
            </a:r>
            <a:endParaRPr lang="nl-NL" sz="115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4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452" cy="69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Tijdelijke aanduiding voor inhoud 11" descr="_MG_6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1057" y="0"/>
            <a:ext cx="10544101" cy="70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355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10237"/>
          <a:stretch>
            <a:fillRect/>
          </a:stretch>
        </p:blipFill>
        <p:spPr>
          <a:xfrm>
            <a:off x="-179512" y="-1"/>
            <a:ext cx="9360024" cy="695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97880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3488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Ijsberg1.jpg"/>
          <p:cNvPicPr>
            <a:picLocks noChangeAspect="1"/>
          </p:cNvPicPr>
          <p:nvPr/>
        </p:nvPicPr>
        <p:blipFill>
          <a:blip r:embed="rId2" cstate="print"/>
          <a:srcRect t="28556" b="6315"/>
          <a:stretch>
            <a:fillRect/>
          </a:stretch>
        </p:blipFill>
        <p:spPr>
          <a:xfrm>
            <a:off x="0" y="2091860"/>
            <a:ext cx="9144000" cy="476614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5496" y="-27384"/>
            <a:ext cx="525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 smtClean="0">
                <a:solidFill>
                  <a:srgbClr val="0000FF"/>
                </a:solidFill>
              </a:rPr>
              <a:t>Conscious</a:t>
            </a:r>
            <a:r>
              <a:rPr lang="nl-NL" sz="3200" b="1" dirty="0" smtClean="0">
                <a:solidFill>
                  <a:srgbClr val="0000FF"/>
                </a:solidFill>
              </a:rPr>
              <a:t>/</a:t>
            </a:r>
            <a:r>
              <a:rPr lang="nl-NL" sz="3200" b="1" dirty="0" err="1" smtClean="0">
                <a:solidFill>
                  <a:srgbClr val="0000FF"/>
                </a:solidFill>
              </a:rPr>
              <a:t>Unconscious</a:t>
            </a:r>
            <a:r>
              <a:rPr lang="nl-NL" sz="3200" b="1" dirty="0" smtClean="0">
                <a:solidFill>
                  <a:srgbClr val="0000FF"/>
                </a:solidFill>
              </a:rPr>
              <a:t> </a:t>
            </a:r>
            <a:r>
              <a:rPr lang="nl-NL" sz="3200" b="1" dirty="0" err="1" smtClean="0">
                <a:solidFill>
                  <a:srgbClr val="0000FF"/>
                </a:solidFill>
              </a:rPr>
              <a:t>mind</a:t>
            </a:r>
            <a:r>
              <a:rPr lang="nl-NL" sz="3200" b="1" dirty="0" smtClean="0">
                <a:solidFill>
                  <a:srgbClr val="0000FF"/>
                </a:solidFill>
              </a:rPr>
              <a:t> </a:t>
            </a:r>
            <a:endParaRPr lang="nl-NL" sz="3200" b="1" dirty="0">
              <a:solidFill>
                <a:srgbClr val="0000FF"/>
              </a:solidFill>
            </a:endParaRPr>
          </a:p>
        </p:txBody>
      </p:sp>
      <p:pic>
        <p:nvPicPr>
          <p:cNvPr id="4" name="Afbeelding 3" descr="Ijsber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04664"/>
            <a:ext cx="9144000" cy="16871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868144" y="105273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Conscious mind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868144" y="141277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Processes 60 bits/sec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940152" y="596960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Unconscious mind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940152" y="637203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rocesses 11.200.000 bits/sec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 descr="olivetreewithoutleaves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3518" y="404664"/>
            <a:ext cx="4989534" cy="648072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5496" y="44624"/>
            <a:ext cx="910850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100" b="1" dirty="0" err="1" smtClean="0">
                <a:solidFill>
                  <a:srgbClr val="0000FF"/>
                </a:solidFill>
              </a:rPr>
              <a:t>Your</a:t>
            </a:r>
            <a:r>
              <a:rPr lang="nl-NL" sz="3100" b="1" dirty="0" smtClean="0">
                <a:solidFill>
                  <a:srgbClr val="0000FF"/>
                </a:solidFill>
              </a:rPr>
              <a:t> </a:t>
            </a:r>
            <a:r>
              <a:rPr lang="nl-NL" sz="3100" b="1" dirty="0" err="1" smtClean="0">
                <a:solidFill>
                  <a:srgbClr val="0000FF"/>
                </a:solidFill>
              </a:rPr>
              <a:t>unconscious</a:t>
            </a:r>
            <a:r>
              <a:rPr lang="nl-NL" sz="3100" b="1" dirty="0" smtClean="0">
                <a:solidFill>
                  <a:srgbClr val="0000FF"/>
                </a:solidFill>
              </a:rPr>
              <a:t> </a:t>
            </a:r>
            <a:r>
              <a:rPr lang="nl-NL" sz="3100" b="1" dirty="0" err="1" smtClean="0">
                <a:solidFill>
                  <a:srgbClr val="0000FF"/>
                </a:solidFill>
              </a:rPr>
              <a:t>mind</a:t>
            </a:r>
            <a:r>
              <a:rPr lang="nl-NL" sz="3100" b="1" dirty="0" smtClean="0">
                <a:solidFill>
                  <a:srgbClr val="0000FF"/>
                </a:solidFill>
              </a:rPr>
              <a:t> </a:t>
            </a:r>
            <a:r>
              <a:rPr lang="nl-NL" sz="3100" b="1" dirty="0" err="1" smtClean="0">
                <a:solidFill>
                  <a:srgbClr val="0000FF"/>
                </a:solidFill>
              </a:rPr>
              <a:t>goes</a:t>
            </a:r>
            <a:r>
              <a:rPr lang="nl-NL" sz="3100" b="1" dirty="0" smtClean="0">
                <a:solidFill>
                  <a:srgbClr val="0000FF"/>
                </a:solidFill>
              </a:rPr>
              <a:t> </a:t>
            </a:r>
            <a:r>
              <a:rPr lang="nl-NL" sz="3100" b="1" dirty="0" err="1" smtClean="0">
                <a:solidFill>
                  <a:srgbClr val="0000FF"/>
                </a:solidFill>
              </a:rPr>
              <a:t>on</a:t>
            </a:r>
            <a:r>
              <a:rPr lang="nl-NL" sz="3100" b="1" dirty="0" smtClean="0">
                <a:solidFill>
                  <a:srgbClr val="0000FF"/>
                </a:solidFill>
              </a:rPr>
              <a:t>, even </a:t>
            </a:r>
            <a:r>
              <a:rPr lang="nl-NL" sz="3100" b="1" dirty="0" err="1" smtClean="0">
                <a:solidFill>
                  <a:srgbClr val="0000FF"/>
                </a:solidFill>
              </a:rPr>
              <a:t>when</a:t>
            </a:r>
            <a:r>
              <a:rPr lang="nl-NL" sz="3100" b="1" dirty="0" smtClean="0">
                <a:solidFill>
                  <a:srgbClr val="0000FF"/>
                </a:solidFill>
              </a:rPr>
              <a:t> </a:t>
            </a:r>
            <a:r>
              <a:rPr lang="nl-NL" sz="3100" b="1" dirty="0" err="1" smtClean="0">
                <a:solidFill>
                  <a:srgbClr val="0000FF"/>
                </a:solidFill>
              </a:rPr>
              <a:t>you</a:t>
            </a:r>
            <a:r>
              <a:rPr lang="nl-NL" sz="3100" b="1" dirty="0" smtClean="0">
                <a:solidFill>
                  <a:srgbClr val="0000FF"/>
                </a:solidFill>
              </a:rPr>
              <a:t> sleep</a:t>
            </a:r>
            <a:endParaRPr lang="nl-NL" sz="3100" b="1" dirty="0">
              <a:solidFill>
                <a:srgbClr val="0000FF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409422" y="980728"/>
            <a:ext cx="27190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Conscious Mind: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Processes 60 bits /sec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010" name="AutoShape 2" descr="data:image/jpeg;base64,/9j/4AAQSkZJRgABAQAAAQABAAD/2wCEAAkGBxQSEBURExIWFBMUGBcXGRQWFxYXFRcVFhUWFxYWFRUYHSggGBolHBQWITEhJSorLi4uFx8zODMsNygtLisBCgoKDg0OGxAQGywmHyQsLS0sMi4sLDQsLCwsNCw3LSwsLywuLCwsLCwsLCwsNCwsLCwsLCwsNCwsLCwsLCwsLP/AABEIAPAA0gMBIgACEQEDEQH/xAAcAAEAAwEBAQEBAAAAAAAAAAAABQYHBAMCCAH/xAA+EAACAQMBBQUFBQYGAwEAAAAAAQIDBBEhBRIxQVEGImFxgQcTMpGhUmJysdEUI0LB4fBDY4KSwvEzorIX/8QAGgEBAAMBAQEAAAAAAAAAAAAAAAECAwQFBv/EAC0RAQACAgAEBAUDBQAAAAAAAAABAgMRBBIhMUFRYfATcZGh4SLB0QUUI1KB/9oADAMBAAIRAxEAPwDcQAAAAAAAAAAAI+923Qo6TqxT6LV/JFbWisbmRIAq1z26t4/Cpy9El9Xn6HFT7eOT7tDu9XL+hjPFYo8ftIt97X93TlPotM83yXzPLZ9y5rL564xw8CsOde63a8mo0c4hBPOXrFyl1xr8i12EMQRFck3yRrt3+a8xqHQADpUAAAAAAAAAAAAAAAAAAAAAAA5doX8KMd6pLC5Lm30S5jeh1EHtTtNSpZUP3kvB91ecufoVjbfaWdXup7kPsp6v8T5+XArlW48ephbL5CV2v2grVW1Ko1H7MMqOPLn65K/OsunPjyFSs3iKjlvh0wekKKhHfmtXyWZHHaOaVOslKzz3p53cZXj/AH0Pm/vMR3I8OGnHpjQ+HcOflyeGuaxjxyd3ZHZP7RfU009yn+8l5Rxur549GIrvpCfk0i3svcWttRfGG4n+Lce8/nkmaXwo49sPEYPpNflI7KL7qOuvTLMejTwfYAOhUAAAAAAAAAAAAAAAAAAAAhe0O34263Vh1WtFyj4y/QiZiI3I99t7Yjbw11m/hj/N9EZpt/b0pTzLenJ8lpFLkk+Xkjzv76U5OcpOUm9W8tkRd1YviteWdOHicuW1rdp0bh519pVG9IRXo2/qzze1K2M4ivKEf0PmEVKWIrhzzjHLLPZxgtN6Weuefl6HNNJ8UPmG26ucYg/OnD9Dsp7bU3idKL8m4v6PH0I1V1lrLyvHPqj5/anlNSbzwWfqVms+5N+qeg7eawpVIPyjNfLCbRdOw37Pbwmveb1So03NxcVupd1c+r+ZQ+zdw1WVSrF1Yx4U3LEW+W9o8rnjy8c6Xs7bdPGHQjBfc3WvlhEY78t+to+kz/C0JHad1CUFFSXxLD641aS4vQ7bSosYyRNnJXFWW8t2MViKyvhec7uOemr8j42bRc4ypObjOnKS3l1i9HjmsYN4y2m8WiN73EeuvfRfUa0sIIn9ruILvUFPHOEuPpjP0KttjtlcJuFOnCEujac1/plj8ja3F0r33E/L+en3Vmul/Bit92jvH/5KlSOejcV9NDghtG4qcJ1ZeTm/yKf3fjEff8MpvEN5BhDVytXGqvSQjtavF/8AlqRfhKS+gji5/wBY+v4R8SG7gxi17W3cOFeT/FiX5lh2Z7RpLCrU1L70e6/lwf0LxxVfGJ9+/JMZKy0YEbsfblG5jmlPL5xekl6foSR0VtFo3ErgALAAAABx7W2hGhSlUly4L7UuSImdDl7RbZVtTzo6ktIx/wCT8EZhe3zk3KUm29W3zZ9bZ2vKtOU5vV+enRJckV64u8Zz/wBnPa3NKsy6a9fxOBU3OW9lxhzb5/hDp5WajaXKPB+r5eRzV7nxfTHJLkkvmRMKuypcpLdjwXLm/M4pXaf9+H9SNurjof3ZOzq93W9zbUpVJ88aRiuG9OT0itOL6aZZXkmUvalN1KqhFZevljHF9CXuKapxUFq3xfU77XYCs5zpuaqVE1GU4pqO8kt6Mc6tKWVl4zjguBH32d7LOa9t215NIrqNu/ZlXGCyWV0yp2lUndn1P1OLiKymsrbZ13x4eJ0UtoOF0pyek8Z/FFY18Wl9DhtJrc8Tj2lUbhLHxLVdd6Oqx8sepjS9sfLET4rtJjLKyuDIbtTTtnSxcU41M6RT0ln7slrHzRBdm+21H3cadWW61wljMUukua159CE7X7cVW4bhNSpxSUWuD0Tb+ba9D3MvEx8Lde/kzmNd3zZ2dCjnci9W/iblp0SZ3R2ilpnBWal5pxOeN9rxPInnt1XjULrT2ij0nGlVWJxjJeKRU7e9JO1us8znvOSvqv0No9k4STlRe6/svWP6orN1ZzpS3ai3X+fiupoFpUbWUz0vrCFxBwmteT5p9UbY89vHs58mGJ6wzu2uZU5KcJOMlqmnqjS+ynbGNbFKs1GrwUuEZfozPNobLnRm4y1xrp064ONPppg7aZNTzUn36sazavSW/Ap3YHtC68XQqPM4LuyfGUfHq0XE9TFkjJXcNwAGgGYdt9vqrV3Y/BT0Tz8TzrJf3yLj2z2ure2eHidTux64/ify/NGOXEt/Lk8Lpzfpy8zDLbwRM6eNarKb7qznj4eLfJHm5whrlSn9rkvL9Tyr32NIrC6L834kPc3Dzx8DPm8lIdV1ea8Tgq3D66vTC6vkizbB7A31401SdGm+NWsnHT7tN96Xhok+prXZH2f2thiaXvq6/wAaok2n/lx4Q4vhr1bNK0WiGcdlPZVcXKjVu5O2pPVU8fv5LxT0peqb+6jYdlbJoWNu6dCkqdOCcnjjJpaynJ6ylpxZJnPtClvUakftQkvnFo11qOizE61y2nOWspNyfi3q382yvX1xvS6Ik7uo1HzRX6stTycUeK8pOwkWCxkVqzenj0J6xkUzRtVa7KfdPm3m3c0Yri6sPlvJv6JnLb1sRJvsVs73lw7mS7lLKj41JLDfpFv/AHLocvDY5yZax5JmVSutj0KG2qltcJxt6ilOm4yccKSc44xyTU4JeRXlcRxiKxHglppHktPAu/tw2fiFC7X8LdKT597vU+HJNT/3IzW2qpo9bJTU6Z330dt3d8kzijd+J83SI+UikVjS1FitdoPQmrK+KPQrYZLWVzrxMcmGJa7aFs6+xr6YLVaSVSGVxRndlX4Fx7N3STw3xRx0/RflntKNvPtTY+8t3US71PvJ+C+Jf30KHv54/P8AXqa0qKm3DlLT58SEufZwv8Ou/Kcc/VP+R1YcNrROurHJWZncKbsO/dvc06q1SeuOaejWeWjNthNNJrg1leTM4o+zusppurS3c6/E9Pw7uGaLb092EY5zupLpw0O3hq3raYmOn7prGoegAO1Ku9qOzUrxqXvtzcWIrc3ks/E/iWr08sFXn7Mqkn3rqC8qcn/yRpQKTSs9yeqgWPsqtk81qtSr4LFOL9FmX/sWrZPZu1ttaFvThL7eMz9ZyzJ/MlQTFIjtAAAsAAAxXtpseVvXlDDUW3Km+Ti3lJPqs4f9Sk1aT3j9JbY2TSuqbp1Y5XJrSUX1i+TM32p7N7iMm6UoVY8svcn6p6fU4b4LUndY6LbUKxiTdqsYJW37EX2cfs6j4udLH0k2WjY3YDGJXNRP/Lpt4/1TaT+SXmYThyXnWlZQOxNm1Lme5TWIr4pv4YL+b6L+WpqNhZxo040oLEYrHi+bb8W8v1Pu1toU4KFOKhFcFFYX/Z6nZw/D1xR6ji2zsyndUJ0KqzCax4p8YyXinhryMKp9nty5qWFZqlW3v3NV6QlN8IT+5NYxLjF40eWj9BGXe12VrNRcakXd08RlCLTl7p5ffxww9Vn7T6ls1enMmPJm21bWtb1HRr03Tmv4ZdOTTWko+K00IudPJo3Y6+p3kpUto141aShin77CnCeYrMKuko5XHL1wuhJbQ9lf8drXU4PVKeM48Jx0l8kYRXcbqjsyeNJ9CQsqZd//AM+uY6Onny1/I7LbsVVXGk/kzK1reU/RPWUDYN4S56a+BZtmxbwSdh2OqaZiorqy0bN2BClhvvP6fLmc1uEyZp7ag7PnYFm0t+Xp+pNAHr4MNcVIpVAADUAAAAAAAAAAAAAAAAAAAAK/262q7eynKLxUqfu4PmnJPLXioqTXikRa0VjcjO/aH2wqXFaVrQm428HuycXh1ZLSWX9jOiXB8ddMVG12XFnvQtdfA7qbSaPKyZpt1Xirp2ds1LkW7s5eztpd15pvjDl5ro/EhbFcEWChbHnXzZItuvdHKvlCspxUo6pnoQewa273HwfDzJw+h4fN8WkW+qoADYAAAAAAAAAAAAAAAAAAAAAAAACge1Wrpb0+Wakn6bqj+ci/mce1FfvqPTcf/wBa/wAjDiZ/xSmvdSPe7sWcFrVy+J7V5cV4EfayxI86tejXa3WFQtmzauVgpdhLQtmx3rg4Lxq8Kp23liSa5YLPF5WSr7uGWOzlmnHyPV4CZibVVl7AA9JUAAAAAAAAAAAAAAAAAAAAAAAAKV7TrLepUqy/gk4vymuL9YJepdTj2vYqvQnRf8ccJ9JLWL9GkzPLTnpNUwwC/eNSOo1MyyTu27OUd6LWJRbTXRrRor0NJHm07LytWzZaFq2TVxqU/ZctEWexkcGf9M7Rta/fqSRZLNYpx8vzKnYQ35xivBFxSxoel/T5m82v/wAVl/QAemgAAAAAAAAAAAAAAAAAAAAAAAAAAFM7b9mfe5r01mWO/Fc/vIyO/wBmuM9Fofo8r22+ylKvmUe5N8cLuvzXI5cuCd81FolkmzIYRZLGOcEtDsLUUtN3HVP+hYdk9mI09ZtSfRcPV8zzsnCZck61pGnt2csN1b758P1JsJA9bDiripFIQAA1AAAAAAAAAAAAAAAAAAAAAAAAAAAAAAAAAAAAAAAAAAAAAAAAAAAAAAAAAA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Afbeelding 8" descr="oliv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5090" y="908720"/>
            <a:ext cx="1391406" cy="11339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355976" y="2564904"/>
            <a:ext cx="31036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Unconscious Mind: 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Processes 11.200.000bits /sec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222975" y="1772816"/>
            <a:ext cx="109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Olives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427984" y="3429000"/>
            <a:ext cx="2668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Tree with branches 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and roots</a:t>
            </a:r>
          </a:p>
        </p:txBody>
      </p:sp>
      <p:grpSp>
        <p:nvGrpSpPr>
          <p:cNvPr id="29" name="Groep 28"/>
          <p:cNvGrpSpPr/>
          <p:nvPr/>
        </p:nvGrpSpPr>
        <p:grpSpPr>
          <a:xfrm>
            <a:off x="-108520" y="476672"/>
            <a:ext cx="4680520" cy="2376264"/>
            <a:chOff x="4355976" y="4221088"/>
            <a:chExt cx="4536504" cy="2376264"/>
          </a:xfrm>
        </p:grpSpPr>
        <p:pic>
          <p:nvPicPr>
            <p:cNvPr id="13" name="Afbeelding 12" descr="olivetree3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1935"/>
            <a:stretch>
              <a:fillRect/>
            </a:stretch>
          </p:blipFill>
          <p:spPr>
            <a:xfrm>
              <a:off x="4355976" y="4221088"/>
              <a:ext cx="4536504" cy="2376264"/>
            </a:xfrm>
            <a:prstGeom prst="rect">
              <a:avLst/>
            </a:prstGeom>
          </p:spPr>
        </p:pic>
        <p:grpSp>
          <p:nvGrpSpPr>
            <p:cNvPr id="27" name="Groep 26"/>
            <p:cNvGrpSpPr/>
            <p:nvPr/>
          </p:nvGrpSpPr>
          <p:grpSpPr>
            <a:xfrm>
              <a:off x="4716016" y="4293096"/>
              <a:ext cx="3983694" cy="2171271"/>
              <a:chOff x="395536" y="764704"/>
              <a:chExt cx="3983694" cy="2171271"/>
            </a:xfrm>
          </p:grpSpPr>
          <p:pic>
            <p:nvPicPr>
              <p:cNvPr id="19" name="Afbeelding 18" descr="olives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59632" y="1196752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0" name="Afbeelding 9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23928" y="2204864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4" name="Afbeelding 13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47664" y="908720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5" name="Afbeelding 14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19872" y="1052736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6" name="Afbeelding 15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7544" y="2348880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7" name="Afbeelding 16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51920" y="1628800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18" name="Afbeelding 17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7544" y="1124744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20" name="Afbeelding 19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536" y="1772816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21" name="Afbeelding 20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75856" y="2564904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22" name="Afbeelding 21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4490" y="980728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23" name="Afbeelding 22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99792" y="764704"/>
                <a:ext cx="455302" cy="371071"/>
              </a:xfrm>
              <a:prstGeom prst="rect">
                <a:avLst/>
              </a:prstGeom>
            </p:spPr>
          </p:pic>
          <p:pic>
            <p:nvPicPr>
              <p:cNvPr id="24" name="Afbeelding 23" descr="olives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64370" y="2420888"/>
                <a:ext cx="455302" cy="37107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fbeeldingsresultaat voor computer 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2699792" cy="2796348"/>
          </a:xfrm>
          <a:prstGeom prst="rect">
            <a:avLst/>
          </a:prstGeom>
          <a:noFill/>
        </p:spPr>
      </p:pic>
      <p:pic>
        <p:nvPicPr>
          <p:cNvPr id="79876" name="Picture 4" descr="http://www.england.edu/wp-content/themes/englandedu/images/articles/desktop_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1944216" cy="3274469"/>
          </a:xfrm>
          <a:prstGeom prst="rect">
            <a:avLst/>
          </a:prstGeom>
          <a:noFill/>
        </p:spPr>
      </p:pic>
      <p:pic>
        <p:nvPicPr>
          <p:cNvPr id="79878" name="Picture 6" descr="http://www.england.edu/wp-content/themes/englandedu/images/articles/desktop_compu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9928"/>
            <a:ext cx="3782194" cy="648072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2267744" y="2564904"/>
            <a:ext cx="304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What is on the screen,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stays in the computer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36096" y="3212976"/>
            <a:ext cx="34563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All 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earning, behavior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nd change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Unconscious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And ……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Sometimes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Also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Conscious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39752" y="548680"/>
            <a:ext cx="3456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conscious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39752" y="4521314"/>
            <a:ext cx="3456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unconscious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 build="p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The most important functions of the unconscious </a:t>
            </a:r>
            <a:r>
              <a:rPr lang="en-US" b="1" dirty="0" smtClean="0">
                <a:solidFill>
                  <a:srgbClr val="0000FF"/>
                </a:solidFill>
              </a:rPr>
              <a:t>mind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224136"/>
            <a:ext cx="5292080" cy="580526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 </a:t>
            </a:r>
            <a:r>
              <a:rPr lang="en-US" sz="3600" b="1" dirty="0" smtClean="0">
                <a:solidFill>
                  <a:srgbClr val="0000FF"/>
                </a:solidFill>
              </a:rPr>
              <a:t>Stores memories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Is the domain of emotions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Maintains and protects the body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Works as a servant and follows the instructions of the conscious mind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Generates habits, automates, (4 steps learning process)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Takes everything </a:t>
            </a:r>
            <a:r>
              <a:rPr lang="en-US" sz="3600" b="1" dirty="0" smtClean="0">
                <a:solidFill>
                  <a:srgbClr val="0000FF"/>
                </a:solidFill>
              </a:rPr>
              <a:t>personally (Perception </a:t>
            </a:r>
            <a:r>
              <a:rPr lang="en-US" sz="3600" b="1" dirty="0" smtClean="0">
                <a:solidFill>
                  <a:srgbClr val="0000FF"/>
                </a:solidFill>
              </a:rPr>
              <a:t>is </a:t>
            </a:r>
            <a:r>
              <a:rPr lang="en-US" sz="3600" b="1" dirty="0" smtClean="0">
                <a:solidFill>
                  <a:srgbClr val="0000FF"/>
                </a:solidFill>
              </a:rPr>
              <a:t>Projection)</a:t>
            </a:r>
            <a:endParaRPr lang="nl-NL" sz="3600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Processes no denials</a:t>
            </a:r>
            <a:endParaRPr lang="nl-NL" sz="36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nl-NL" dirty="0">
              <a:solidFill>
                <a:srgbClr val="0000FF"/>
              </a:solidFill>
            </a:endParaRPr>
          </a:p>
        </p:txBody>
      </p:sp>
      <p:pic>
        <p:nvPicPr>
          <p:cNvPr id="4" name="Afbeelding 3" descr="consciousunconscious"/>
          <p:cNvPicPr/>
          <p:nvPr/>
        </p:nvPicPr>
        <p:blipFill>
          <a:blip r:embed="rId2" cstate="print"/>
          <a:srcRect t="28179"/>
          <a:stretch>
            <a:fillRect/>
          </a:stretch>
        </p:blipFill>
        <p:spPr bwMode="auto">
          <a:xfrm>
            <a:off x="5292080" y="2276872"/>
            <a:ext cx="3816424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consciousunconscious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292080" y="1196752"/>
            <a:ext cx="381642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35496" y="1700808"/>
            <a:ext cx="36724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7 3 2 7 5 1 9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96" y="4027711"/>
            <a:ext cx="5832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2 5 7 1 8 2 4 6 3 2 7 5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5496" y="37890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Read the following numbers in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5 seconds.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6512" y="1400434"/>
            <a:ext cx="4752528" cy="37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Read the following numbers  in 15 seconds.</a:t>
            </a:r>
            <a:endParaRPr kumimoji="0" lang="nl-NL" sz="32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51520" y="0"/>
            <a:ext cx="48542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How big is your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counscious</a:t>
            </a:r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 mind? </a:t>
            </a:r>
            <a:endParaRPr lang="en-US" sz="1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Afbeelding 9" descr="http://psyberia.ru/face/gmill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704" y="-27384"/>
            <a:ext cx="28438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hoek 10"/>
          <p:cNvSpPr/>
          <p:nvPr/>
        </p:nvSpPr>
        <p:spPr>
          <a:xfrm>
            <a:off x="6084168" y="2629361"/>
            <a:ext cx="3059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 smtClean="0">
                <a:solidFill>
                  <a:srgbClr val="FF0000"/>
                </a:solidFill>
                <a:hlinkClick r:id="rId3" tooltip="George Armitage Miller (de pagina bestaat niet)"/>
              </a:rPr>
              <a:t>George Miller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sz="2000" b="1" dirty="0" smtClean="0">
                <a:solidFill>
                  <a:srgbClr val="FF0000"/>
                </a:solidFill>
              </a:rPr>
              <a:t>”The </a:t>
            </a:r>
            <a:r>
              <a:rPr lang="nl-NL" sz="2000" b="1" dirty="0" err="1" smtClean="0">
                <a:solidFill>
                  <a:srgbClr val="FF0000"/>
                </a:solidFill>
              </a:rPr>
              <a:t>Magical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Number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Seven</a:t>
            </a:r>
            <a:r>
              <a:rPr lang="nl-NL" sz="2000" b="1" dirty="0" smtClean="0">
                <a:solidFill>
                  <a:srgbClr val="FF0000"/>
                </a:solidFill>
              </a:rPr>
              <a:t>, Plus </a:t>
            </a:r>
            <a:r>
              <a:rPr lang="nl-NL" sz="2000" b="1" dirty="0" err="1" smtClean="0">
                <a:solidFill>
                  <a:srgbClr val="FF0000"/>
                </a:solidFill>
              </a:rPr>
              <a:t>or</a:t>
            </a:r>
            <a:r>
              <a:rPr lang="nl-NL" sz="2000" b="1" dirty="0" smtClean="0">
                <a:solidFill>
                  <a:srgbClr val="FF0000"/>
                </a:solidFill>
              </a:rPr>
              <a:t> Minus </a:t>
            </a:r>
            <a:r>
              <a:rPr lang="nl-NL" sz="2000" b="1" dirty="0" err="1" smtClean="0">
                <a:solidFill>
                  <a:srgbClr val="FF0000"/>
                </a:solidFill>
              </a:rPr>
              <a:t>Two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940152" y="4104555"/>
            <a:ext cx="3096344" cy="25648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Your Conscious mind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can contain only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cs typeface="Arial" pitchFamily="34" charset="0"/>
              </a:rPr>
              <a:t>7 </a:t>
            </a:r>
            <a:r>
              <a:rPr kumimoji="0" lang="nl-NL" sz="4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cs typeface="Arial" pitchFamily="34" charset="0"/>
              </a:rPr>
              <a:t>+</a:t>
            </a: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cs typeface="Arial" pitchFamily="34" charset="0"/>
              </a:rPr>
              <a:t> 2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7504" y="6017512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How many did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you write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correct?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0" y="1772816"/>
            <a:ext cx="367240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hoek 13"/>
          <p:cNvSpPr/>
          <p:nvPr/>
        </p:nvSpPr>
        <p:spPr>
          <a:xfrm>
            <a:off x="107504" y="4149080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496" y="2847419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How many did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you write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correct?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1844824"/>
            <a:ext cx="5076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Write down all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 numbers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the right order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4221088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Write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them down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496" y="2132856"/>
            <a:ext cx="33843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7 3 2 7 5 1 9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5496" y="5251847"/>
            <a:ext cx="5832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2 5 7 1 8 2 4 6 3 2 7 5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5" grpId="0"/>
      <p:bldP spid="3" grpId="0"/>
      <p:bldP spid="98308" grpId="0"/>
      <p:bldP spid="8" grpId="0"/>
      <p:bldP spid="11" grpId="0" build="p"/>
      <p:bldP spid="98309" grpId="0" animBg="1"/>
      <p:bldP spid="12" grpId="0"/>
      <p:bldP spid="13" grpId="0" animBg="1"/>
      <p:bldP spid="14" grpId="0" animBg="1"/>
      <p:bldP spid="15" grpId="0"/>
      <p:bldP spid="98307" grpId="0"/>
      <p:bldP spid="7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Program of today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620688"/>
            <a:ext cx="8424936" cy="1584176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9.00 – 10.30 	</a:t>
            </a:r>
            <a:r>
              <a:rPr lang="en-US" sz="2200" dirty="0" smtClean="0">
                <a:solidFill>
                  <a:srgbClr val="0000FF"/>
                </a:solidFill>
              </a:rPr>
              <a:t>Welcome</a:t>
            </a:r>
          </a:p>
          <a:p>
            <a:pPr lvl="1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			Good and New</a:t>
            </a:r>
          </a:p>
          <a:p>
            <a:pPr lvl="1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			</a:t>
            </a:r>
            <a:r>
              <a:rPr lang="en-US" sz="2200" dirty="0" smtClean="0">
                <a:solidFill>
                  <a:srgbClr val="0000FF"/>
                </a:solidFill>
              </a:rPr>
              <a:t>Open Frame</a:t>
            </a:r>
            <a:endParaRPr lang="en-US" sz="22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			 </a:t>
            </a:r>
            <a:r>
              <a:rPr lang="en-US" sz="2200" dirty="0" smtClean="0">
                <a:solidFill>
                  <a:srgbClr val="0000FF"/>
                </a:solidFill>
              </a:rPr>
              <a:t>The unconscious mind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23528" y="4653136"/>
            <a:ext cx="8424936" cy="2204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13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.30 –  14.30	</a:t>
            </a:r>
            <a:r>
              <a:rPr lang="en-US" sz="2200" dirty="0" smtClean="0">
                <a:solidFill>
                  <a:srgbClr val="0000FF"/>
                </a:solidFill>
              </a:rPr>
              <a:t>The </a:t>
            </a:r>
            <a:r>
              <a:rPr lang="en-US" sz="2200" dirty="0" smtClean="0">
                <a:solidFill>
                  <a:srgbClr val="0000FF"/>
                </a:solidFill>
              </a:rPr>
              <a:t>central nervous system is not able to store a denial</a:t>
            </a:r>
            <a:endParaRPr kumimoji="0" lang="en-US" sz="22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</a:t>
            </a:r>
            <a:r>
              <a:rPr lang="en-US" sz="2200" dirty="0" smtClean="0">
                <a:solidFill>
                  <a:srgbClr val="0000FF"/>
                </a:solidFill>
              </a:rPr>
              <a:t>		Sandwich feedback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Rapport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</a:t>
            </a:r>
            <a:r>
              <a:rPr lang="en-US" sz="2200" dirty="0" smtClean="0">
                <a:solidFill>
                  <a:srgbClr val="0000FF"/>
                </a:solidFill>
              </a:rPr>
              <a:t>		Pacing and Leading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Rapport</a:t>
            </a:r>
            <a:r>
              <a:rPr kumimoji="0" lang="en-US" sz="2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yourself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23528" y="2348880"/>
            <a:ext cx="8424936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10.45 – 12.00</a:t>
            </a:r>
            <a:r>
              <a:rPr lang="en-US" sz="2200" dirty="0" smtClean="0">
                <a:solidFill>
                  <a:srgbClr val="0000FF"/>
                </a:solidFill>
              </a:rPr>
              <a:t>	How big is your conscious mind?</a:t>
            </a:r>
          </a:p>
          <a:p>
            <a:pPr marL="2114550" lvl="4" indent="-285750">
              <a:spcBef>
                <a:spcPct val="20000"/>
              </a:spcBef>
              <a:buFont typeface="Arial" pitchFamily="34" charset="0"/>
              <a:buNone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Steps learning process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114550" lvl="4" indent="-285750">
              <a:spcBef>
                <a:spcPct val="20000"/>
              </a:spcBef>
              <a:buFont typeface="Arial" pitchFamily="34" charset="0"/>
              <a:buNone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Your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most important teachers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23528" y="3717032"/>
            <a:ext cx="842493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12.15 – 13.15</a:t>
            </a:r>
            <a:r>
              <a:rPr lang="en-US" sz="2200" dirty="0" smtClean="0">
                <a:solidFill>
                  <a:srgbClr val="0000FF"/>
                </a:solidFill>
              </a:rPr>
              <a:t>	O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the side of the cause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Empowering beliefs</a:t>
            </a:r>
            <a:endParaRPr kumimoji="0" lang="en-US" sz="22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  <p:bldP spid="7" grpId="0" build="p" animBg="1"/>
      <p:bldP spid="8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99592" y="94076"/>
            <a:ext cx="7560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GB" sz="36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he 4-Step Learning Process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601001" y="5733256"/>
            <a:ext cx="5980751" cy="5040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4</a:t>
            </a:r>
            <a:r>
              <a:rPr kumimoji="0" lang="en-GB" sz="28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	Unconscious competent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601001" y="980729"/>
            <a:ext cx="5980751" cy="6480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1</a:t>
            </a:r>
            <a:r>
              <a:rPr kumimoji="0" lang="en-US" sz="28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	Unconscious incompetent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601001" y="2515426"/>
            <a:ext cx="5980751" cy="6255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2</a:t>
            </a:r>
            <a:r>
              <a:rPr kumimoji="0" lang="en-US" sz="28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	Conscious incompetent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600366" y="4005064"/>
            <a:ext cx="5980751" cy="568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3</a:t>
            </a:r>
            <a:r>
              <a:rPr kumimoji="0" lang="en-US" sz="2800" b="1" i="0" u="none" strike="noStrike" cap="none" normalizeH="0" baseline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	Conscious competent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810685" y="1659827"/>
            <a:ext cx="1633769" cy="83306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FF"/>
              </a:solidFill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3851920" y="3212976"/>
            <a:ext cx="1633769" cy="72008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FF"/>
              </a:solidFill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851920" y="4797152"/>
            <a:ext cx="1633769" cy="65697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47664" y="1988840"/>
            <a:ext cx="2148092" cy="3071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Becoming conscious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19672" y="3573016"/>
            <a:ext cx="1257234" cy="3071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1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Exercise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38464" y="5301208"/>
            <a:ext cx="1600116" cy="3071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Getting routine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6309320"/>
            <a:ext cx="3885996" cy="4953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Unlearn: from step 4 to 2 and again to 4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Once more learn: from 2 to 4.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/>
            </a:r>
            <a:b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  <p:bldP spid="4107" grpId="0" animBg="1"/>
      <p:bldP spid="4106" grpId="0" animBg="1"/>
      <p:bldP spid="4105" grpId="0" animBg="1"/>
      <p:bldP spid="4104" grpId="0" animBg="1"/>
      <p:bldP spid="4103" grpId="0" animBg="1"/>
      <p:bldP spid="4102" grpId="0" animBg="1"/>
      <p:bldP spid="4101" grpId="0" animBg="1"/>
      <p:bldP spid="4100" grpId="0" animBg="1"/>
      <p:bldP spid="4099" grpId="0" animBg="1"/>
      <p:bldP spid="40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LP\powerpoints\eng. NLP courses\basiccourse\2015\Ramallah\IMG-20151027-WA0000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-3048000" y="-857250"/>
            <a:ext cx="15240000" cy="857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/>
          <p:cNvSpPr txBox="1"/>
          <p:nvPr/>
        </p:nvSpPr>
        <p:spPr>
          <a:xfrm>
            <a:off x="755576" y="-27384"/>
            <a:ext cx="7611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</a:rPr>
              <a:t>Feelings in the 4 steps learning process</a:t>
            </a:r>
            <a:endParaRPr lang="en-US" sz="2400" b="1">
              <a:solidFill>
                <a:srgbClr val="0000FF"/>
              </a:solidFill>
            </a:endParaRPr>
          </a:p>
        </p:txBody>
      </p:sp>
      <p:cxnSp>
        <p:nvCxnSpPr>
          <p:cNvPr id="22" name="Rechte verbindingslijn 21"/>
          <p:cNvCxnSpPr/>
          <p:nvPr/>
        </p:nvCxnSpPr>
        <p:spPr>
          <a:xfrm>
            <a:off x="827584" y="548680"/>
            <a:ext cx="0" cy="518457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H="1">
            <a:off x="827584" y="5733256"/>
            <a:ext cx="7632848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endCxn id="48" idx="0"/>
          </p:cNvCxnSpPr>
          <p:nvPr/>
        </p:nvCxnSpPr>
        <p:spPr>
          <a:xfrm flipV="1">
            <a:off x="827584" y="3193576"/>
            <a:ext cx="1080120" cy="19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 flipV="1">
            <a:off x="2051720" y="2204864"/>
            <a:ext cx="4752528" cy="1008112"/>
          </a:xfrm>
          <a:prstGeom prst="line">
            <a:avLst/>
          </a:prstGeom>
          <a:ln w="57150">
            <a:solidFill>
              <a:srgbClr val="00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/>
          <p:cNvSpPr txBox="1"/>
          <p:nvPr/>
        </p:nvSpPr>
        <p:spPr>
          <a:xfrm>
            <a:off x="1187624" y="242088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2555776" y="479889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2a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2708176" y="2350621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9900"/>
                </a:solidFill>
              </a:rPr>
              <a:t>2b</a:t>
            </a:r>
            <a:endParaRPr lang="nl-NL" b="1" dirty="0">
              <a:solidFill>
                <a:srgbClr val="009900"/>
              </a:solidFill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5449440" y="249289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4" name="Tekstvak 43"/>
          <p:cNvSpPr txBox="1"/>
          <p:nvPr/>
        </p:nvSpPr>
        <p:spPr>
          <a:xfrm>
            <a:off x="7753696" y="9087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7812360" y="5951021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time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6" name="Tekstvak 45"/>
          <p:cNvSpPr txBox="1"/>
          <p:nvPr/>
        </p:nvSpPr>
        <p:spPr>
          <a:xfrm rot="5400000">
            <a:off x="-1151715" y="2099511"/>
            <a:ext cx="330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1400" spc="1600" dirty="0" smtClean="0">
                <a:solidFill>
                  <a:srgbClr val="FF0000"/>
                </a:solidFill>
              </a:rPr>
              <a:t>feelings</a:t>
            </a:r>
            <a:endParaRPr lang="nl-NL" b="1" kern="1400" spc="1600" dirty="0">
              <a:solidFill>
                <a:srgbClr val="FF0000"/>
              </a:solidFill>
            </a:endParaRPr>
          </a:p>
        </p:txBody>
      </p:sp>
      <p:sp>
        <p:nvSpPr>
          <p:cNvPr id="48" name="Vrije vorm 47"/>
          <p:cNvSpPr/>
          <p:nvPr/>
        </p:nvSpPr>
        <p:spPr>
          <a:xfrm>
            <a:off x="1907704" y="3193576"/>
            <a:ext cx="689802" cy="2251648"/>
          </a:xfrm>
          <a:custGeom>
            <a:avLst/>
            <a:gdLst>
              <a:gd name="connsiteX0" fmla="*/ 0 w 709684"/>
              <a:gd name="connsiteY0" fmla="*/ 0 h 2169994"/>
              <a:gd name="connsiteX1" fmla="*/ 709684 w 709684"/>
              <a:gd name="connsiteY1" fmla="*/ 2169994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9684" h="2169994">
                <a:moveTo>
                  <a:pt x="0" y="0"/>
                </a:moveTo>
                <a:cubicBezTo>
                  <a:pt x="262719" y="872319"/>
                  <a:pt x="525439" y="1744639"/>
                  <a:pt x="709684" y="2169994"/>
                </a:cubicBezTo>
              </a:path>
            </a:pathLst>
          </a:cu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Vrije vorm 49"/>
          <p:cNvSpPr/>
          <p:nvPr/>
        </p:nvSpPr>
        <p:spPr>
          <a:xfrm rot="3681884">
            <a:off x="2701979" y="5198818"/>
            <a:ext cx="283658" cy="501460"/>
          </a:xfrm>
          <a:custGeom>
            <a:avLst/>
            <a:gdLst>
              <a:gd name="connsiteX0" fmla="*/ 0 w 941695"/>
              <a:gd name="connsiteY0" fmla="*/ 218364 h 241110"/>
              <a:gd name="connsiteX1" fmla="*/ 668740 w 941695"/>
              <a:gd name="connsiteY1" fmla="*/ 204716 h 241110"/>
              <a:gd name="connsiteX2" fmla="*/ 941695 w 941695"/>
              <a:gd name="connsiteY2" fmla="*/ 0 h 241110"/>
              <a:gd name="connsiteX3" fmla="*/ 941695 w 941695"/>
              <a:gd name="connsiteY3" fmla="*/ 0 h 2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695" h="241110">
                <a:moveTo>
                  <a:pt x="0" y="218364"/>
                </a:moveTo>
                <a:cubicBezTo>
                  <a:pt x="255895" y="229737"/>
                  <a:pt x="511791" y="241110"/>
                  <a:pt x="668740" y="204716"/>
                </a:cubicBezTo>
                <a:cubicBezTo>
                  <a:pt x="825689" y="168322"/>
                  <a:pt x="941695" y="0"/>
                  <a:pt x="941695" y="0"/>
                </a:cubicBezTo>
                <a:lnTo>
                  <a:pt x="941695" y="0"/>
                </a:lnTo>
              </a:path>
            </a:pathLst>
          </a:cu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Vrije vorm 50"/>
          <p:cNvSpPr/>
          <p:nvPr/>
        </p:nvSpPr>
        <p:spPr>
          <a:xfrm>
            <a:off x="3125337" y="1988839"/>
            <a:ext cx="3894935" cy="3456617"/>
          </a:xfrm>
          <a:custGeom>
            <a:avLst/>
            <a:gdLst>
              <a:gd name="connsiteX0" fmla="*/ 0 w 4203511"/>
              <a:gd name="connsiteY0" fmla="*/ 3780430 h 3780430"/>
              <a:gd name="connsiteX1" fmla="*/ 4203511 w 4203511"/>
              <a:gd name="connsiteY1" fmla="*/ 0 h 37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3511" h="3780430">
                <a:moveTo>
                  <a:pt x="0" y="3780430"/>
                </a:moveTo>
                <a:lnTo>
                  <a:pt x="4203511" y="0"/>
                </a:lnTo>
              </a:path>
            </a:pathLst>
          </a:cu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Vrije vorm 51"/>
          <p:cNvSpPr/>
          <p:nvPr/>
        </p:nvSpPr>
        <p:spPr>
          <a:xfrm>
            <a:off x="7020272" y="1340768"/>
            <a:ext cx="1800200" cy="648072"/>
          </a:xfrm>
          <a:custGeom>
            <a:avLst/>
            <a:gdLst>
              <a:gd name="connsiteX0" fmla="*/ 0 w 409433"/>
              <a:gd name="connsiteY0" fmla="*/ 163773 h 163773"/>
              <a:gd name="connsiteX1" fmla="*/ 409433 w 409433"/>
              <a:gd name="connsiteY1" fmla="*/ 0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433" h="163773">
                <a:moveTo>
                  <a:pt x="0" y="163773"/>
                </a:moveTo>
                <a:cubicBezTo>
                  <a:pt x="87573" y="95534"/>
                  <a:pt x="175146" y="27296"/>
                  <a:pt x="409433" y="0"/>
                </a:cubicBezTo>
              </a:path>
            </a:pathLst>
          </a:cu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971600" y="1988840"/>
            <a:ext cx="1140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00FF"/>
                </a:solidFill>
              </a:rPr>
              <a:t>1 </a:t>
            </a:r>
            <a:r>
              <a:rPr lang="nl-NL" sz="2000" b="1" dirty="0" err="1" smtClean="0">
                <a:solidFill>
                  <a:srgbClr val="0000FF"/>
                </a:solidFill>
              </a:rPr>
              <a:t>neutral</a:t>
            </a:r>
            <a:endParaRPr lang="nl-NL" sz="1100" b="1" dirty="0">
              <a:solidFill>
                <a:srgbClr val="0000FF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844017" y="1988840"/>
            <a:ext cx="1523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00FF"/>
                </a:solidFill>
              </a:rPr>
              <a:t>2b </a:t>
            </a:r>
            <a:r>
              <a:rPr lang="nl-NL" sz="2000" b="1" dirty="0" err="1" smtClean="0">
                <a:solidFill>
                  <a:srgbClr val="0000FF"/>
                </a:solidFill>
              </a:rPr>
              <a:t>challenge</a:t>
            </a:r>
            <a:endParaRPr lang="nl-NL" sz="1100" b="1" dirty="0">
              <a:solidFill>
                <a:srgbClr val="0000FF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2627784" y="4437112"/>
            <a:ext cx="1221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2a fear</a:t>
            </a:r>
            <a:endParaRPr lang="nl-NL" sz="1400" b="1" dirty="0">
              <a:solidFill>
                <a:srgbClr val="FF000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5104808" y="1556792"/>
            <a:ext cx="1871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00FF"/>
                </a:solidFill>
              </a:rPr>
              <a:t>3 feeling </a:t>
            </a:r>
            <a:r>
              <a:rPr lang="nl-NL" sz="2000" b="1" dirty="0" err="1" smtClean="0">
                <a:solidFill>
                  <a:srgbClr val="0000FF"/>
                </a:solidFill>
              </a:rPr>
              <a:t>better</a:t>
            </a:r>
            <a:endParaRPr lang="nl-NL" sz="1100" b="1" dirty="0">
              <a:solidFill>
                <a:srgbClr val="0000FF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7037166" y="620688"/>
            <a:ext cx="2288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00FF"/>
                </a:solidFill>
              </a:rPr>
              <a:t>4 succes </a:t>
            </a:r>
            <a:r>
              <a:rPr lang="nl-NL" sz="2000" b="1" dirty="0" err="1" smtClean="0">
                <a:solidFill>
                  <a:srgbClr val="0000FF"/>
                </a:solidFill>
              </a:rPr>
              <a:t>experience</a:t>
            </a:r>
            <a:endParaRPr lang="nl-NL" sz="1100" b="1" dirty="0">
              <a:solidFill>
                <a:srgbClr val="0000FF"/>
              </a:solidFill>
            </a:endParaRPr>
          </a:p>
        </p:txBody>
      </p:sp>
      <p:sp>
        <p:nvSpPr>
          <p:cNvPr id="26" name="PIJL-LINKS 25"/>
          <p:cNvSpPr/>
          <p:nvPr/>
        </p:nvSpPr>
        <p:spPr>
          <a:xfrm>
            <a:off x="827584" y="4941168"/>
            <a:ext cx="1800200" cy="93610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Stop </a:t>
            </a:r>
            <a:r>
              <a:rPr lang="nl-NL" sz="1600" dirty="0" err="1" smtClean="0"/>
              <a:t>disappointed</a:t>
            </a:r>
            <a:endParaRPr lang="nl-NL" sz="1600" dirty="0"/>
          </a:p>
        </p:txBody>
      </p:sp>
      <p:pic>
        <p:nvPicPr>
          <p:cNvPr id="1026" name="Picture 2" descr="http://opmaat-eduware.nl/uploadmap/gezichtsuitdrukkingen-_Combineren/Teleurgestel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47663" y="5733256"/>
            <a:ext cx="792089" cy="1120702"/>
          </a:xfrm>
          <a:prstGeom prst="rect">
            <a:avLst/>
          </a:prstGeom>
          <a:noFill/>
        </p:spPr>
      </p:pic>
      <p:sp>
        <p:nvSpPr>
          <p:cNvPr id="1028" name="AutoShape 4" descr="http://apopcalypse.dewlines.org/files/2012/06/success-in-spor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4" name="Picture 10" descr="http://images.sodahead.com/polls/0/0/3/8/1/8/5/3/5/935344683_success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3645024"/>
            <a:ext cx="1728192" cy="1944216"/>
          </a:xfrm>
          <a:prstGeom prst="rect">
            <a:avLst/>
          </a:prstGeom>
          <a:noFill/>
        </p:spPr>
      </p:pic>
      <p:pic>
        <p:nvPicPr>
          <p:cNvPr id="1036" name="Picture 12" descr="http://cdn2-b.examiner.com/sites/default/files/styles/image_content_width/hash/87/68/87681f16d108bfc01e00493c73e7e139.jpg?itok=_FGB6oq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79711" y="1772816"/>
            <a:ext cx="2264289" cy="239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 animBg="1"/>
      <p:bldP spid="50" grpId="0" animBg="1"/>
      <p:bldP spid="51" grpId="0" animBg="1"/>
      <p:bldP spid="52" grpId="0" animBg="1"/>
      <p:bldP spid="18" grpId="0"/>
      <p:bldP spid="19" grpId="0"/>
      <p:bldP spid="21" grpId="0"/>
      <p:bldP spid="24" grpId="0"/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hthoek 3"/>
          <p:cNvSpPr>
            <a:spLocks noChangeArrowheads="1"/>
          </p:cNvSpPr>
          <p:nvPr/>
        </p:nvSpPr>
        <p:spPr bwMode="auto">
          <a:xfrm>
            <a:off x="899592" y="-99392"/>
            <a:ext cx="5080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33CC"/>
                </a:solidFill>
                <a:ea typeface="MS Mincho" pitchFamily="49" charset="-128"/>
              </a:rPr>
              <a:t>Most important teachers:</a:t>
            </a:r>
            <a:endParaRPr lang="nl-NL" sz="3600" b="1" dirty="0">
              <a:solidFill>
                <a:srgbClr val="0033CC"/>
              </a:solidFill>
            </a:endParaRPr>
          </a:p>
        </p:txBody>
      </p:sp>
      <p:pic>
        <p:nvPicPr>
          <p:cNvPr id="11" name="Afbeelding 10" descr="mandel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5354737" cy="479715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508104" y="1735063"/>
            <a:ext cx="3635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“It always seems impossible, 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until it’s done.</a:t>
            </a:r>
          </a:p>
          <a:p>
            <a:endParaRPr lang="en-US" sz="3600" b="1" dirty="0" smtClean="0">
              <a:solidFill>
                <a:srgbClr val="0000FF"/>
              </a:solidFill>
            </a:endParaRPr>
          </a:p>
          <a:p>
            <a:r>
              <a:rPr lang="en-US" sz="3600" b="1" dirty="0" smtClean="0">
                <a:solidFill>
                  <a:srgbClr val="0000FF"/>
                </a:solidFill>
              </a:rPr>
              <a:t>Nelson Mandela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sl-cdn.radiantforestllc.netdna-cdn.com/wp-content/uploads/2013/12/mandela-enemies-quo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052736"/>
            <a:ext cx="5076056" cy="4756746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35496" y="1735063"/>
            <a:ext cx="4248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If you want to make peace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w</a:t>
            </a:r>
            <a:r>
              <a:rPr lang="en-US" sz="3600" b="1" dirty="0" smtClean="0">
                <a:solidFill>
                  <a:srgbClr val="0000FF"/>
                </a:solidFill>
              </a:rPr>
              <a:t>ith your enemy,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y</a:t>
            </a:r>
            <a:r>
              <a:rPr lang="en-US" sz="3600" b="1" dirty="0" smtClean="0">
                <a:solidFill>
                  <a:srgbClr val="0000FF"/>
                </a:solidFill>
              </a:rPr>
              <a:t>ou have to work with your enemy.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Then he becomes your partner.</a:t>
            </a:r>
          </a:p>
          <a:p>
            <a:endParaRPr lang="en-US" sz="3600" b="1" dirty="0" smtClean="0">
              <a:solidFill>
                <a:srgbClr val="0000FF"/>
              </a:solidFill>
            </a:endParaRPr>
          </a:p>
          <a:p>
            <a:r>
              <a:rPr lang="en-US" sz="3600" b="1" dirty="0" smtClean="0">
                <a:solidFill>
                  <a:srgbClr val="0000FF"/>
                </a:solidFill>
              </a:rPr>
              <a:t>Nelson Mandela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Rechthoek 3"/>
          <p:cNvSpPr>
            <a:spLocks noChangeArrowheads="1"/>
          </p:cNvSpPr>
          <p:nvPr/>
        </p:nvSpPr>
        <p:spPr bwMode="auto">
          <a:xfrm>
            <a:off x="899592" y="46365"/>
            <a:ext cx="5080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33CC"/>
                </a:solidFill>
                <a:ea typeface="MS Mincho" pitchFamily="49" charset="-128"/>
              </a:rPr>
              <a:t>Most important teachers:</a:t>
            </a:r>
            <a:endParaRPr lang="nl-NL" sz="36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ethnic.utah.edu/wp-content/uploads/2015/01/Martin-Luther-King-Jr-Love-Quo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5040560" cy="6858000"/>
          </a:xfrm>
          <a:prstGeom prst="rect">
            <a:avLst/>
          </a:prstGeom>
          <a:noFill/>
        </p:spPr>
      </p:pic>
      <p:pic>
        <p:nvPicPr>
          <p:cNvPr id="70662" name="Picture 6" descr="http://ethnic.utah.edu/wp-content/uploads/2015/01/Martin-Luther-King-Jr-Love-Quo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068960"/>
            <a:ext cx="4224469" cy="3168352"/>
          </a:xfrm>
          <a:prstGeom prst="rect">
            <a:avLst/>
          </a:prstGeom>
          <a:noFill/>
        </p:spPr>
      </p:pic>
      <p:pic>
        <p:nvPicPr>
          <p:cNvPr id="9" name="Picture 2" descr="http://ethnic.utah.edu/wp-content/uploads/2015/01/Martin-Luther-King-Jr-Love-Quot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5976" cy="2151366"/>
          </a:xfrm>
          <a:prstGeom prst="rect">
            <a:avLst/>
          </a:prstGeom>
          <a:noFill/>
        </p:spPr>
      </p:pic>
      <p:grpSp>
        <p:nvGrpSpPr>
          <p:cNvPr id="11" name="Groep 10"/>
          <p:cNvGrpSpPr/>
          <p:nvPr/>
        </p:nvGrpSpPr>
        <p:grpSpPr>
          <a:xfrm>
            <a:off x="5004048" y="0"/>
            <a:ext cx="4932040" cy="6858000"/>
            <a:chOff x="5508104" y="0"/>
            <a:chExt cx="4932040" cy="6858000"/>
          </a:xfrm>
        </p:grpSpPr>
        <p:pic>
          <p:nvPicPr>
            <p:cNvPr id="70660" name="Picture 4" descr="http://ethnic.utah.edu/wp-content/uploads/2015/01/Martin-Luther-King-Jr-Love-Quote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0"/>
              <a:ext cx="4932040" cy="6858000"/>
            </a:xfrm>
            <a:prstGeom prst="rect">
              <a:avLst/>
            </a:prstGeom>
            <a:noFill/>
          </p:spPr>
        </p:pic>
        <p:sp>
          <p:nvSpPr>
            <p:cNvPr id="10" name="Ovaal 9"/>
            <p:cNvSpPr/>
            <p:nvPr/>
          </p:nvSpPr>
          <p:spPr>
            <a:xfrm>
              <a:off x="5580112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827584" y="548680"/>
            <a:ext cx="7200800" cy="56323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William Glasser: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“We remember . . .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10% of what we read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20% of what we hea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30% of what we see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50% of what we see and hear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70% of what we discuss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80% of what we experience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95% of what we teach others.”</a:t>
            </a:r>
            <a:endParaRPr kumimoji="0" lang="nl-NL" sz="4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6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6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6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6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69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69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23528" y="3672314"/>
            <a:ext cx="7228261" cy="24929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Lucida Handwriting" pitchFamily="66" charset="0"/>
                <a:cs typeface="Arial" pitchFamily="34" charset="0"/>
              </a:rPr>
              <a:t>Tell me and I listen,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Lucida Handwriting" pitchFamily="66" charset="0"/>
                <a:cs typeface="Arial" pitchFamily="34" charset="0"/>
              </a:rPr>
              <a:t>show me and I look,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Lucida Handwriting" pitchFamily="66" charset="0"/>
                <a:cs typeface="Arial" pitchFamily="34" charset="0"/>
              </a:rPr>
              <a:t>let me experience and I learn.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Lao Tzu (604 BC. - 507 BC).</a:t>
            </a:r>
            <a:endParaRPr kumimoji="0" lang="nl-NL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8" name="Picture 4" descr="http://www.voorpositiviteit.nl/wp-content/uploads/2011/07/lao-t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4664"/>
            <a:ext cx="3381375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3528" y="2924944"/>
            <a:ext cx="8568952" cy="10801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Do </a:t>
            </a:r>
            <a:r>
              <a:rPr lang="nl-NL" sz="28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you</a:t>
            </a:r>
            <a:r>
              <a:rPr lang="nl-NL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nl-NL" sz="28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s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tay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nl-NL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at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the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side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of the </a:t>
            </a:r>
            <a:r>
              <a:rPr lang="nl-NL" sz="28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result</a:t>
            </a:r>
            <a:r>
              <a:rPr lang="nl-NL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,</a:t>
            </a:r>
            <a:endParaRPr kumimoji="0" lang="nl-NL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nl-NL" sz="28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 do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you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step at the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side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of the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cause</a:t>
            </a: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? </a:t>
            </a:r>
          </a:p>
        </p:txBody>
      </p:sp>
      <p:sp>
        <p:nvSpPr>
          <p:cNvPr id="8" name="Rechthoek 7"/>
          <p:cNvSpPr/>
          <p:nvPr/>
        </p:nvSpPr>
        <p:spPr>
          <a:xfrm>
            <a:off x="4991362" y="836712"/>
            <a:ext cx="6607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R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483768" y="836712"/>
            <a:ext cx="6319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dirty="0" smtClean="0">
                <a:solidFill>
                  <a:srgbClr val="00B0F0"/>
                </a:solidFill>
                <a:latin typeface="Calibri" pitchFamily="34" charset="0"/>
                <a:cs typeface="Arial" pitchFamily="34" charset="0"/>
              </a:rPr>
              <a:t>C</a:t>
            </a:r>
            <a:endParaRPr lang="nl-NL" sz="6600" dirty="0">
              <a:solidFill>
                <a:srgbClr val="00B0F0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10850387">
            <a:off x="2019797" y="1799929"/>
            <a:ext cx="3704367" cy="633661"/>
          </a:xfrm>
          <a:prstGeom prst="curvedDownArrow">
            <a:avLst>
              <a:gd name="adj1" fmla="val 94286"/>
              <a:gd name="adj2" fmla="val 188571"/>
              <a:gd name="adj3" fmla="val 33333"/>
            </a:avLst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347864" y="1426756"/>
            <a:ext cx="16002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051720" y="116632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Cause </a:t>
            </a:r>
            <a:r>
              <a:rPr lang="en-US" sz="4400" b="1" dirty="0" smtClean="0"/>
              <a:t>and</a:t>
            </a:r>
            <a:r>
              <a:rPr lang="en-US" sz="4400" b="1" dirty="0" smtClean="0">
                <a:solidFill>
                  <a:srgbClr val="00B0F0"/>
                </a:solidFill>
              </a:rPr>
              <a:t> </a:t>
            </a:r>
            <a:r>
              <a:rPr lang="en-US" sz="4400" b="1" dirty="0" smtClean="0">
                <a:solidFill>
                  <a:srgbClr val="FF3300"/>
                </a:solidFill>
              </a:rPr>
              <a:t>Result</a:t>
            </a:r>
            <a:endParaRPr lang="nl-NL" sz="2000" b="1" dirty="0">
              <a:solidFill>
                <a:srgbClr val="FF33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909876" y="4725144"/>
            <a:ext cx="16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 feel powerless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because she ….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270659" y="4787860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 does it again!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15" name="Afbeelding 14" descr="Can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5442" y="4514850"/>
            <a:ext cx="3714750" cy="2343150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323528" y="5805264"/>
            <a:ext cx="234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What could I do?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404104" y="5847655"/>
            <a:ext cx="234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What could I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  <p:bldP spid="8" grpId="0"/>
      <p:bldP spid="9" grpId="0"/>
      <p:bldP spid="10" grpId="0" animBg="1"/>
      <p:bldP spid="11" grpId="0" animBg="1"/>
      <p:bldP spid="13" grpId="0"/>
      <p:bldP spid="14" grpId="0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start78.nl/start78/frames/fotogal/imag02/bu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2425"/>
            <a:ext cx="48006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upload.wikimedia.org/wikipedia/commons/8/86/Driver_Dave_Marshall_The_Friendly_Bus_Dr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138" y="1124744"/>
            <a:ext cx="3725862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kstvak 3"/>
          <p:cNvSpPr txBox="1">
            <a:spLocks noChangeArrowheads="1"/>
          </p:cNvSpPr>
          <p:nvPr/>
        </p:nvSpPr>
        <p:spPr bwMode="auto">
          <a:xfrm>
            <a:off x="34925" y="-99392"/>
            <a:ext cx="48641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4800" b="1" dirty="0" err="1">
                <a:solidFill>
                  <a:srgbClr val="0000FF"/>
                </a:solidFill>
              </a:rPr>
              <a:t>Cause</a:t>
            </a:r>
            <a:r>
              <a:rPr lang="nl-NL" sz="4800" b="1" dirty="0">
                <a:solidFill>
                  <a:srgbClr val="0000FF"/>
                </a:solidFill>
              </a:rPr>
              <a:t> </a:t>
            </a:r>
            <a:r>
              <a:rPr lang="nl-NL" sz="4800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nl-NL" sz="4800" b="1" dirty="0" err="1">
                <a:solidFill>
                  <a:srgbClr val="0000FF"/>
                </a:solidFill>
                <a:sym typeface="Wingdings" pitchFamily="2" charset="2"/>
              </a:rPr>
              <a:t>Result</a:t>
            </a:r>
            <a:endParaRPr lang="nl-NL" sz="4800" b="1" dirty="0">
              <a:solidFill>
                <a:srgbClr val="0000FF"/>
              </a:solidFill>
              <a:sym typeface="Wingdings" pitchFamily="2" charset="2"/>
            </a:endParaRPr>
          </a:p>
          <a:p>
            <a:r>
              <a:rPr lang="en-US" sz="1600" b="1" dirty="0">
                <a:solidFill>
                  <a:srgbClr val="0000FF"/>
                </a:solidFill>
                <a:sym typeface="Wingdings" pitchFamily="2" charset="2"/>
              </a:rPr>
              <a:t>Take responsibility of your life  Victim</a:t>
            </a:r>
            <a:endParaRPr lang="nl-NL" sz="4800" b="1" dirty="0">
              <a:solidFill>
                <a:srgbClr val="0000FF"/>
              </a:solidFill>
            </a:endParaRP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0" y="6165304"/>
            <a:ext cx="3707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FF"/>
                </a:solidFill>
              </a:rPr>
              <a:t>In the back </a:t>
            </a:r>
            <a:r>
              <a:rPr lang="nl-NL" sz="2800" b="1" dirty="0" smtClean="0">
                <a:solidFill>
                  <a:srgbClr val="0000FF"/>
                </a:solidFill>
              </a:rPr>
              <a:t>of </a:t>
            </a:r>
            <a:r>
              <a:rPr lang="nl-NL" sz="2800" b="1" dirty="0">
                <a:solidFill>
                  <a:srgbClr val="0000FF"/>
                </a:solidFill>
              </a:rPr>
              <a:t>the bus?</a:t>
            </a:r>
            <a:endParaRPr lang="nl-NL" sz="3600" b="1" dirty="0">
              <a:solidFill>
                <a:srgbClr val="0000FF"/>
              </a:solidFill>
            </a:endParaRP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140200" y="6146800"/>
            <a:ext cx="11604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b="1">
                <a:solidFill>
                  <a:srgbClr val="0000FF"/>
                </a:solidFill>
              </a:rPr>
              <a:t>Or ….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5364163" y="6146800"/>
            <a:ext cx="40211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b="1">
                <a:solidFill>
                  <a:srgbClr val="0000FF"/>
                </a:solidFill>
              </a:rPr>
              <a:t>At the steering wheel?</a:t>
            </a:r>
            <a:endParaRPr lang="nl-NL" sz="4000" b="1">
              <a:solidFill>
                <a:srgbClr val="0000FF"/>
              </a:solidFill>
            </a:endParaRPr>
          </a:p>
        </p:txBody>
      </p:sp>
      <p:sp>
        <p:nvSpPr>
          <p:cNvPr id="8" name="Tekstvak 3"/>
          <p:cNvSpPr txBox="1">
            <a:spLocks noChangeArrowheads="1"/>
          </p:cNvSpPr>
          <p:nvPr/>
        </p:nvSpPr>
        <p:spPr bwMode="auto">
          <a:xfrm>
            <a:off x="35496" y="912515"/>
            <a:ext cx="53621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4800" b="1" dirty="0" err="1" smtClean="0">
                <a:solidFill>
                  <a:srgbClr val="0000FF"/>
                </a:solidFill>
              </a:rPr>
              <a:t>Where</a:t>
            </a:r>
            <a:r>
              <a:rPr lang="nl-NL" sz="4800" b="1" dirty="0" smtClean="0">
                <a:solidFill>
                  <a:srgbClr val="0000FF"/>
                </a:solidFill>
              </a:rPr>
              <a:t> do </a:t>
            </a:r>
            <a:r>
              <a:rPr lang="nl-NL" sz="4800" b="1" dirty="0" err="1" smtClean="0">
                <a:solidFill>
                  <a:srgbClr val="0000FF"/>
                </a:solidFill>
              </a:rPr>
              <a:t>you</a:t>
            </a:r>
            <a:r>
              <a:rPr lang="nl-NL" sz="4800" b="1" dirty="0" smtClean="0">
                <a:solidFill>
                  <a:srgbClr val="0000FF"/>
                </a:solidFill>
              </a:rPr>
              <a:t> want </a:t>
            </a:r>
          </a:p>
          <a:p>
            <a:r>
              <a:rPr lang="nl-NL" sz="4800" b="1" dirty="0" smtClean="0">
                <a:solidFill>
                  <a:srgbClr val="0000FF"/>
                </a:solidFill>
              </a:rPr>
              <a:t>to </a:t>
            </a:r>
            <a:r>
              <a:rPr lang="nl-NL" sz="4800" b="1" dirty="0" err="1" smtClean="0">
                <a:solidFill>
                  <a:srgbClr val="0000FF"/>
                </a:solidFill>
              </a:rPr>
              <a:t>sit</a:t>
            </a:r>
            <a:r>
              <a:rPr lang="nl-NL" sz="4800" b="1" dirty="0" smtClean="0">
                <a:solidFill>
                  <a:srgbClr val="0000FF"/>
                </a:solidFill>
              </a:rPr>
              <a:t> in the bus?</a:t>
            </a:r>
            <a:endParaRPr lang="nl-NL" sz="4800" b="1" dirty="0">
              <a:solidFill>
                <a:srgbClr val="0000FF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happynews.nl/wp-content/uploads/2013/11/kiemplant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2996952"/>
          </a:xfrm>
          <a:prstGeom prst="rect">
            <a:avLst/>
          </a:prstGeom>
          <a:noFill/>
        </p:spPr>
      </p:pic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384376" cy="864096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Good and </a:t>
            </a:r>
            <a:br>
              <a:rPr lang="en-US" sz="4800" b="1" dirty="0" smtClean="0">
                <a:solidFill>
                  <a:srgbClr val="0000FF"/>
                </a:solidFill>
              </a:rPr>
            </a:br>
            <a:r>
              <a:rPr lang="en-US" sz="4800" b="1" dirty="0" smtClean="0">
                <a:solidFill>
                  <a:srgbClr val="0000FF"/>
                </a:solidFill>
              </a:rPr>
              <a:t>new</a:t>
            </a:r>
            <a:endParaRPr lang="nl-NL" sz="4800" b="1" dirty="0" smtClean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3500686"/>
            <a:ext cx="8229600" cy="338469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In two's 2 minutes each.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Focus at a recent situation which had given you a good/or new feeling. In which you felt energy, happiness or joy.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Share in the whole group the title of your experience and show your feelings at your face.</a:t>
            </a:r>
            <a:endParaRPr lang="nl-NL" dirty="0">
              <a:solidFill>
                <a:srgbClr val="0000FF"/>
              </a:solidFill>
            </a:endParaRPr>
          </a:p>
        </p:txBody>
      </p:sp>
      <p:pic>
        <p:nvPicPr>
          <p:cNvPr id="4" name="Picture 2" descr="http://www.smacinternationals.com/images/new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04248" y="936104"/>
            <a:ext cx="2592361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knowledgeoverflow.com/wp-content/uploads/2012/06/happy-smiley-4.jpg?b867bc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3753" y="2417652"/>
            <a:ext cx="1886719" cy="187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 rot="20772860">
            <a:off x="4506639" y="2666977"/>
            <a:ext cx="2177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Energy</a:t>
            </a:r>
            <a:endParaRPr lang="nl-N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hthoek 8"/>
          <p:cNvSpPr/>
          <p:nvPr/>
        </p:nvSpPr>
        <p:spPr>
          <a:xfrm rot="833493">
            <a:off x="5314392" y="958809"/>
            <a:ext cx="112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Joy</a:t>
            </a:r>
            <a:endParaRPr lang="nl-N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187624" y="-27384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Practice Cause or Result?</a:t>
            </a:r>
            <a:endParaRPr lang="nl-NL" sz="3600" b="1" i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0000FF"/>
                </a:solidFill>
              </a:rPr>
              <a:t>What would you chose?</a:t>
            </a:r>
            <a:endParaRPr lang="nl-NL" sz="36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35496" y="3133437"/>
          <a:ext cx="9036496" cy="1375683"/>
        </p:xfrm>
        <a:graphic>
          <a:graphicData uri="http://schemas.openxmlformats.org/drawingml/2006/table">
            <a:tbl>
              <a:tblPr/>
              <a:tblGrid>
                <a:gridCol w="2193856"/>
                <a:gridCol w="6220343"/>
                <a:gridCol w="622297"/>
              </a:tblGrid>
              <a:tr h="1375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What do you think of?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First I think of the solution of a problem.</a:t>
                      </a:r>
                      <a:endParaRPr lang="nl-NL" sz="2800" b="1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First I think of the cause of a problem.</a:t>
                      </a:r>
                      <a:endParaRPr lang="nl-NL" sz="2800" b="1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2A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en-US" sz="2800" b="1" dirty="0" smtClean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2B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0" y="4812214"/>
          <a:ext cx="9144000" cy="1857146"/>
        </p:xfrm>
        <a:graphic>
          <a:graphicData uri="http://schemas.openxmlformats.org/drawingml/2006/table">
            <a:tbl>
              <a:tblPr/>
              <a:tblGrid>
                <a:gridCol w="2301360"/>
                <a:gridCol w="6220343"/>
                <a:gridCol w="622297"/>
              </a:tblGrid>
              <a:tr h="1857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Against or together?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I feel the other is against me and I think ‘they, you and everyone takes care of him/herself. 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’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I think in ‘we and together.’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3A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en-US" sz="2800" b="1" dirty="0" smtClean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en-US" sz="2800" b="1" dirty="0" smtClean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3B</a:t>
                      </a:r>
                      <a:endParaRPr lang="nl-NL" sz="2800" b="1" dirty="0">
                        <a:solidFill>
                          <a:srgbClr val="0000FF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40932" marR="40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8460432" y="1556792"/>
            <a:ext cx="683568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1A</a:t>
            </a:r>
            <a:endParaRPr lang="nl-NL" sz="2400" b="1" dirty="0" smtClean="0">
              <a:solidFill>
                <a:srgbClr val="0000FF"/>
              </a:solidFill>
              <a:latin typeface="Times New Roman"/>
              <a:ea typeface="MS Mincho"/>
              <a:cs typeface="Times New Roman"/>
            </a:endParaRPr>
          </a:p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1B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267744" y="1556792"/>
            <a:ext cx="6192688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Usually I am more focused on approaching.’</a:t>
            </a:r>
            <a:endParaRPr lang="nl-NL" sz="2400" b="1" dirty="0" smtClean="0">
              <a:solidFill>
                <a:srgbClr val="0000FF"/>
              </a:solidFill>
              <a:latin typeface="Times New Roman"/>
              <a:ea typeface="MS Mincho"/>
              <a:cs typeface="Times New Roman"/>
            </a:endParaRPr>
          </a:p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I often want to avoid problems. </a:t>
            </a:r>
            <a:endParaRPr lang="nl-NL" sz="2400" b="1" dirty="0">
              <a:solidFill>
                <a:srgbClr val="0000FF"/>
              </a:solidFill>
              <a:latin typeface="Times New Roman"/>
              <a:ea typeface="MS Mincho"/>
              <a:cs typeface="Times New Roman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0" y="1589891"/>
            <a:ext cx="2267744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What do I focus on?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11593" y="1916832"/>
            <a:ext cx="92849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Un-Limiting Convictions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(Empowering Beliefs)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-108520" y="1387724"/>
            <a:ext cx="4711546" cy="86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8088" bIns="0" anchor="ctr">
            <a:spAutoFit/>
          </a:bodyPr>
          <a:lstStyle/>
          <a:p>
            <a:pPr eaLnBrk="0" hangingPunct="0"/>
            <a:r>
              <a:rPr lang="en-GB" sz="5400" b="1" dirty="0">
                <a:solidFill>
                  <a:srgbClr val="0000FF"/>
                </a:solidFill>
                <a:ea typeface="MS Mincho" pitchFamily="49" charset="-128"/>
              </a:rPr>
              <a:t>This is difficult! </a:t>
            </a:r>
            <a:endParaRPr lang="en-US" sz="5400" b="1" dirty="0">
              <a:solidFill>
                <a:srgbClr val="0000FF"/>
              </a:solidFill>
              <a:ea typeface="MS Mincho" pitchFamily="49" charset="-128"/>
              <a:sym typeface="Wingdings" pitchFamily="2" charset="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4717" y="2937352"/>
            <a:ext cx="3587842" cy="354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8088" bIns="0" anchor="ctr">
            <a:spAutoFit/>
          </a:bodyPr>
          <a:lstStyle/>
          <a:p>
            <a:pPr eaLnBrk="0" hangingPunct="0"/>
            <a:r>
              <a:rPr lang="en-GB" sz="6000" b="1">
                <a:solidFill>
                  <a:srgbClr val="0000FF"/>
                </a:solidFill>
                <a:ea typeface="MS Mincho" pitchFamily="49" charset="-128"/>
                <a:sym typeface="Wingdings" pitchFamily="2" charset="2"/>
              </a:rPr>
              <a:t>This is not </a:t>
            </a:r>
          </a:p>
          <a:p>
            <a:pPr eaLnBrk="0" hangingPunct="0"/>
            <a:r>
              <a:rPr lang="en-GB" sz="6000" b="1">
                <a:solidFill>
                  <a:srgbClr val="0000FF"/>
                </a:solidFill>
                <a:ea typeface="MS Mincho" pitchFamily="49" charset="-128"/>
                <a:sym typeface="Wingdings" pitchFamily="2" charset="2"/>
              </a:rPr>
              <a:t>yet </a:t>
            </a:r>
          </a:p>
          <a:p>
            <a:pPr eaLnBrk="0" hangingPunct="0"/>
            <a:r>
              <a:rPr lang="en-GB" sz="6000" b="1">
                <a:solidFill>
                  <a:srgbClr val="0000FF"/>
                </a:solidFill>
                <a:ea typeface="MS Mincho" pitchFamily="49" charset="-128"/>
                <a:sym typeface="Wingdings" pitchFamily="2" charset="2"/>
              </a:rPr>
              <a:t>so easy</a:t>
            </a:r>
            <a:endParaRPr lang="en-US" sz="4800" b="1">
              <a:solidFill>
                <a:srgbClr val="0000FF"/>
              </a:solidFill>
              <a:ea typeface="MS Mincho" pitchFamily="49" charset="-128"/>
              <a:sym typeface="Wingdings" pitchFamily="2" charset="2"/>
            </a:endParaRPr>
          </a:p>
          <a:p>
            <a:pPr eaLnBrk="0" hangingPunct="0"/>
            <a:endParaRPr lang="en-US" sz="4800" b="1">
              <a:solidFill>
                <a:srgbClr val="0000FF"/>
              </a:solidFill>
              <a:ea typeface="MS Mincho" pitchFamily="49" charset="-128"/>
              <a:sym typeface="Wingdings" pitchFamily="2" charset="2"/>
            </a:endParaRPr>
          </a:p>
        </p:txBody>
      </p:sp>
      <p:pic>
        <p:nvPicPr>
          <p:cNvPr id="68611" name="Picture 3" descr="http://shynesssocialanxiety.com/wp-content/uploads/2011/06/mad-difficult-peopl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29175" y="-26988"/>
            <a:ext cx="4314825" cy="47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8"/>
          <p:cNvGrpSpPr>
            <a:grpSpLocks/>
          </p:cNvGrpSpPr>
          <p:nvPr/>
        </p:nvGrpSpPr>
        <p:grpSpPr bwMode="auto">
          <a:xfrm>
            <a:off x="4859338" y="549275"/>
            <a:ext cx="4284662" cy="5738813"/>
            <a:chOff x="4860032" y="548680"/>
            <a:chExt cx="4283968" cy="5739353"/>
          </a:xfrm>
        </p:grpSpPr>
        <p:pic>
          <p:nvPicPr>
            <p:cNvPr id="63496" name="Picture 7" descr="http://esl.culips.com/wp-content/uploads/2012/10/take-it-easy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860032" y="548680"/>
              <a:ext cx="4283968" cy="573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kstvak 7"/>
            <p:cNvSpPr txBox="1"/>
            <p:nvPr/>
          </p:nvSpPr>
          <p:spPr>
            <a:xfrm>
              <a:off x="5602862" y="1269473"/>
              <a:ext cx="696799" cy="8303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800" b="1" dirty="0"/>
                <a:t>M</a:t>
              </a:r>
              <a:endParaRPr lang="nl-NL" sz="2400" b="1" dirty="0"/>
            </a:p>
          </p:txBody>
        </p:sp>
      </p:grpSp>
      <p:cxnSp>
        <p:nvCxnSpPr>
          <p:cNvPr id="11" name="Rechte verbindingslijn 10"/>
          <p:cNvCxnSpPr/>
          <p:nvPr/>
        </p:nvCxnSpPr>
        <p:spPr>
          <a:xfrm>
            <a:off x="2411413" y="1125538"/>
            <a:ext cx="1223962" cy="151130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V="1">
            <a:off x="2555875" y="1196975"/>
            <a:ext cx="1223963" cy="151130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539750" y="404813"/>
            <a:ext cx="7993063" cy="1800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nl-NL" sz="4800" b="1">
                <a:solidFill>
                  <a:srgbClr val="0033CC"/>
                </a:solidFill>
                <a:latin typeface="Calibri" pitchFamily="34" charset="0"/>
              </a:rPr>
              <a:t>The central nervous system is </a:t>
            </a:r>
          </a:p>
          <a:p>
            <a:pPr algn="ctr">
              <a:spcAft>
                <a:spcPts val="1000"/>
              </a:spcAft>
            </a:pPr>
            <a:r>
              <a:rPr lang="nl-NL" sz="4800" b="1">
                <a:solidFill>
                  <a:srgbClr val="0033CC"/>
                </a:solidFill>
                <a:latin typeface="Calibri" pitchFamily="34" charset="0"/>
              </a:rPr>
              <a:t>not able to store a denial</a:t>
            </a:r>
            <a:endParaRPr lang="nl-NL" sz="2800" b="1">
              <a:solidFill>
                <a:srgbClr val="0033CC"/>
              </a:solidFill>
            </a:endParaRPr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468313" y="2636838"/>
            <a:ext cx="56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Calibri" pitchFamily="34" charset="0"/>
              </a:rPr>
              <a:t>Do not think </a:t>
            </a:r>
            <a:r>
              <a:rPr lang="en-US" sz="3200" b="1" dirty="0" smtClean="0">
                <a:solidFill>
                  <a:srgbClr val="FF0066"/>
                </a:solidFill>
                <a:latin typeface="Calibri" pitchFamily="34" charset="0"/>
              </a:rPr>
              <a:t> of a </a:t>
            </a:r>
            <a:r>
              <a:rPr lang="en-US" sz="3200" b="1" dirty="0">
                <a:solidFill>
                  <a:srgbClr val="FF0066"/>
                </a:solidFill>
                <a:latin typeface="Calibri" pitchFamily="34" charset="0"/>
              </a:rPr>
              <a:t>pink  elephant</a:t>
            </a:r>
            <a:endParaRPr lang="nl-NL" sz="3200" b="1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96119" y="3551441"/>
            <a:ext cx="53283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Do not think </a:t>
            </a: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how you came 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to the course today</a:t>
            </a:r>
            <a:endParaRPr lang="nl-NL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67544" y="4707141"/>
            <a:ext cx="5655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Do not think </a:t>
            </a: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how you are going 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home after the course</a:t>
            </a:r>
            <a:endParaRPr lang="nl-NL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1752" name="Picture 8" descr="http://ts2.mm.bing.net/th?id=HN.608006857673673185&amp;pid=15.1&amp;H=142&amp;W=16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08625" y="3141663"/>
            <a:ext cx="3379788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http://ts2.mm.bing.net/th?id=HN.607988105855306893&amp;pid=15.1&amp;H=153&amp;W=16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063" y="3068638"/>
            <a:ext cx="33464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539750" y="5949950"/>
            <a:ext cx="55616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Do think 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3600" b="1" dirty="0">
                <a:solidFill>
                  <a:srgbClr val="0000FF"/>
                </a:solidFill>
                <a:latin typeface="Calibri" pitchFamily="34" charset="0"/>
              </a:rPr>
              <a:t>blue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 elephant!</a:t>
            </a:r>
            <a:endParaRPr lang="nl-NL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p" autoUpdateAnimBg="0"/>
      <p:bldP spid="4" grpId="0" autoUpdateAnimBg="0"/>
      <p:bldP spid="5" grpId="0" autoUpdateAnimBg="0"/>
      <p:bldP spid="6" grpId="0" autoUpdateAnimBg="0"/>
      <p:bldP spid="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>
            <a:spLocks noChangeArrowheads="1"/>
          </p:cNvSpPr>
          <p:nvPr/>
        </p:nvSpPr>
        <p:spPr bwMode="auto">
          <a:xfrm>
            <a:off x="971550" y="1611313"/>
            <a:ext cx="65659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0000FF"/>
                </a:solidFill>
              </a:rPr>
              <a:t>Which limiting beliefs do you have?</a:t>
            </a:r>
          </a:p>
          <a:p>
            <a:endParaRPr lang="nl-NL" sz="2800">
              <a:solidFill>
                <a:srgbClr val="0000FF"/>
              </a:solidFill>
            </a:endParaRPr>
          </a:p>
          <a:p>
            <a:r>
              <a:rPr lang="nl-NL" sz="2800">
                <a:solidFill>
                  <a:srgbClr val="0000FF"/>
                </a:solidFill>
              </a:rPr>
              <a:t> Or your neighbour, colleague, friend…?</a:t>
            </a:r>
          </a:p>
        </p:txBody>
      </p:sp>
      <p:sp>
        <p:nvSpPr>
          <p:cNvPr id="65539" name="Tekstvak 2"/>
          <p:cNvSpPr txBox="1">
            <a:spLocks noChangeArrowheads="1"/>
          </p:cNvSpPr>
          <p:nvPr/>
        </p:nvSpPr>
        <p:spPr bwMode="auto">
          <a:xfrm>
            <a:off x="1258888" y="260350"/>
            <a:ext cx="78851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4800" b="1">
                <a:solidFill>
                  <a:srgbClr val="0000FF"/>
                </a:solidFill>
              </a:rPr>
              <a:t>Beliefs / Convictions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35497" y="2708920"/>
            <a:ext cx="2808312" cy="1527720"/>
          </a:xfrm>
          <a:prstGeom prst="rightArrow">
            <a:avLst>
              <a:gd name="adj1" fmla="val 50000"/>
              <a:gd name="adj2" fmla="val 3888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My new boss will not like me.</a:t>
            </a:r>
            <a:endParaRPr kumimoji="0" lang="nl-NL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2" name="AutoShape 4"/>
          <p:cNvSpPr>
            <a:spLocks noChangeArrowheads="1"/>
          </p:cNvSpPr>
          <p:nvPr/>
        </p:nvSpPr>
        <p:spPr bwMode="auto">
          <a:xfrm>
            <a:off x="2915816" y="2635574"/>
            <a:ext cx="2592288" cy="1729530"/>
          </a:xfrm>
          <a:prstGeom prst="rightArrow">
            <a:avLst>
              <a:gd name="adj1" fmla="val 50000"/>
              <a:gd name="adj2" fmla="val 3680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I want to feel well, independent from my boss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5796136" y="2667637"/>
            <a:ext cx="3235997" cy="1697467"/>
          </a:xfrm>
          <a:prstGeom prst="rightArrow">
            <a:avLst>
              <a:gd name="adj1" fmla="val 50000"/>
              <a:gd name="adj2" fmla="val 4250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I chose how I feel</a:t>
            </a:r>
            <a:endParaRPr kumimoji="0" lang="nl-NL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0" y="980729"/>
            <a:ext cx="2843808" cy="1584176"/>
          </a:xfrm>
          <a:prstGeom prst="rightArrow">
            <a:avLst>
              <a:gd name="adj1" fmla="val 50000"/>
              <a:gd name="adj2" fmla="val 3888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Negative</a:t>
            </a:r>
            <a:r>
              <a:rPr kumimoji="0" lang="nl-NL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nl-NL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Weakening</a:t>
            </a:r>
            <a:endParaRPr kumimoji="0" lang="nl-NL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Thought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auto">
          <a:xfrm>
            <a:off x="2915816" y="980728"/>
            <a:ext cx="2448272" cy="1692853"/>
          </a:xfrm>
          <a:prstGeom prst="rightArrow">
            <a:avLst>
              <a:gd name="adj1" fmla="val 50000"/>
              <a:gd name="adj2" fmla="val 3888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What do I specific want? (small, close)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5724128" y="980728"/>
            <a:ext cx="3419872" cy="1692853"/>
          </a:xfrm>
          <a:prstGeom prst="rightArrow">
            <a:avLst>
              <a:gd name="adj1" fmla="val 50000"/>
              <a:gd name="adj2" fmla="val 4722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Strengthening conviction you eager wanted to have</a:t>
            </a:r>
            <a:endParaRPr kumimoji="0" lang="nl-NL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5576" y="332656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From weakening to empowering belief</a:t>
            </a:r>
            <a:endParaRPr lang="nl-NL" sz="3200" b="1" dirty="0">
              <a:solidFill>
                <a:srgbClr val="0000FF"/>
              </a:solidFill>
            </a:endParaRPr>
          </a:p>
        </p:txBody>
      </p:sp>
      <p:pic>
        <p:nvPicPr>
          <p:cNvPr id="73739" name="Picture 11" descr="http://www.civilliberty.org.uk/images/young_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221088"/>
            <a:ext cx="3275856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nimBg="1"/>
      <p:bldP spid="73733" grpId="0" animBg="1"/>
      <p:bldP spid="73735" grpId="0" animBg="1"/>
      <p:bldP spid="73736" grpId="0" animBg="1"/>
      <p:bldP spid="737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5497" y="622026"/>
            <a:ext cx="2808312" cy="1527720"/>
          </a:xfrm>
          <a:prstGeom prst="rightArrow">
            <a:avLst>
              <a:gd name="adj1" fmla="val 50000"/>
              <a:gd name="adj2" fmla="val 3888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I cannot learn English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915816" y="548680"/>
            <a:ext cx="2592288" cy="1729530"/>
          </a:xfrm>
          <a:prstGeom prst="rightArrow">
            <a:avLst>
              <a:gd name="adj1" fmla="val 50000"/>
              <a:gd name="adj2" fmla="val 3680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I can study my English NLP manual every day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796136" y="580743"/>
            <a:ext cx="3235997" cy="1697467"/>
          </a:xfrm>
          <a:prstGeom prst="rightArrow">
            <a:avLst>
              <a:gd name="adj1" fmla="val 50000"/>
              <a:gd name="adj2" fmla="val 4250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I can learn</a:t>
            </a:r>
            <a:r>
              <a:rPr kumimoji="0" lang="en-GB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to speak  and understand English fluently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5496" y="2996952"/>
            <a:ext cx="2808312" cy="1527720"/>
          </a:xfrm>
          <a:prstGeom prst="rightArrow">
            <a:avLst>
              <a:gd name="adj1" fmla="val 50000"/>
              <a:gd name="adj2" fmla="val 38889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915815" y="2923606"/>
            <a:ext cx="2592288" cy="1729530"/>
          </a:xfrm>
          <a:prstGeom prst="rightArrow">
            <a:avLst>
              <a:gd name="adj1" fmla="val 50000"/>
              <a:gd name="adj2" fmla="val 3680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796135" y="2955669"/>
            <a:ext cx="3235997" cy="1697467"/>
          </a:xfrm>
          <a:prstGeom prst="rightArrow">
            <a:avLst>
              <a:gd name="adj1" fmla="val 50000"/>
              <a:gd name="adj2" fmla="val 4250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/>
          <p:cNvSpPr/>
          <p:nvPr/>
        </p:nvSpPr>
        <p:spPr>
          <a:xfrm>
            <a:off x="0" y="2996952"/>
            <a:ext cx="9144000" cy="3861048"/>
          </a:xfrm>
          <a:prstGeom prst="rect">
            <a:avLst/>
          </a:prstGeom>
          <a:solidFill>
            <a:srgbClr val="FF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562" name="Tekstvak 1"/>
          <p:cNvSpPr txBox="1">
            <a:spLocks noChangeArrowheads="1"/>
          </p:cNvSpPr>
          <p:nvPr/>
        </p:nvSpPr>
        <p:spPr bwMode="auto">
          <a:xfrm>
            <a:off x="5076056" y="1412776"/>
            <a:ext cx="4104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Building your empowering belief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 rot="5400000">
            <a:off x="2090713" y="1519529"/>
            <a:ext cx="3028950" cy="925512"/>
          </a:xfrm>
          <a:prstGeom prst="rect">
            <a:avLst/>
          </a:prstGeom>
          <a:solidFill>
            <a:srgbClr val="FF7575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nl-NL" sz="2400" b="1" dirty="0" err="1" smtClean="0">
                <a:solidFill>
                  <a:srgbClr val="0000FF"/>
                </a:solidFill>
                <a:latin typeface="Calibri" pitchFamily="34" charset="0"/>
              </a:rPr>
              <a:t>Empowering</a:t>
            </a:r>
            <a:r>
              <a:rPr lang="nl-NL" sz="24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00FF"/>
                </a:solidFill>
                <a:latin typeface="Calibri" pitchFamily="34" charset="0"/>
              </a:rPr>
              <a:t>belief</a:t>
            </a:r>
          </a:p>
          <a:p>
            <a:pPr algn="ctr">
              <a:spcAft>
                <a:spcPts val="1000"/>
              </a:spcAft>
            </a:pPr>
            <a:r>
              <a:rPr lang="nl-NL" sz="2400" b="1" dirty="0" smtClean="0">
                <a:solidFill>
                  <a:srgbClr val="0000FF"/>
                </a:solidFill>
                <a:latin typeface="Calibri" pitchFamily="34" charset="0"/>
              </a:rPr>
              <a:t>…………………………….</a:t>
            </a:r>
            <a:endParaRPr lang="nl-NL" sz="12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nl-NL" sz="1200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nl-NL" sz="3600" dirty="0">
              <a:solidFill>
                <a:srgbClr val="0000FF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 rot="13515281" flipH="1">
            <a:off x="1881016" y="2844866"/>
            <a:ext cx="266937" cy="3613748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Experience1 . . . . . . . . . . . . . . . . . . . . . . . . . . . . . 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rot="12287974">
            <a:off x="2562713" y="3296721"/>
            <a:ext cx="274156" cy="3183497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ctr"/>
          <a:lstStyle/>
          <a:p>
            <a:pPr algn="ctr">
              <a:spcAft>
                <a:spcPts val="1000"/>
              </a:spcAft>
              <a:defRPr/>
            </a:pPr>
            <a:r>
              <a:rPr lang="nl-NL" sz="14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2 . . . . . . . . . . . . . . . . . . . . . . . .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 rot="20201235">
            <a:off x="4273189" y="3291434"/>
            <a:ext cx="282007" cy="3054354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sz="14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3 . . . . . . . . . . . . . . . . . . . . .</a:t>
            </a:r>
            <a:endParaRPr lang="nl-NL" sz="1400" b="1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 rot="18258617">
            <a:off x="5214534" y="2618997"/>
            <a:ext cx="269043" cy="3267088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sz="14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3 . . . . . . . . . . . . . . . . . . 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419873" y="3429000"/>
            <a:ext cx="288032" cy="3096344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sz="1400" b="1" dirty="0" err="1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nl-NL" sz="1400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xperience</a:t>
            </a:r>
            <a:r>
              <a:rPr lang="nl-NL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5 . . . . . . . . . . . . . . . . . . . . . . .</a:t>
            </a:r>
            <a:endParaRPr lang="nl-NL" sz="1400" b="1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Vrije vorm 8"/>
          <p:cNvSpPr/>
          <p:nvPr/>
        </p:nvSpPr>
        <p:spPr>
          <a:xfrm rot="60000">
            <a:off x="0" y="-252270"/>
            <a:ext cx="9144000" cy="1440160"/>
          </a:xfrm>
          <a:custGeom>
            <a:avLst/>
            <a:gdLst>
              <a:gd name="connsiteX0" fmla="*/ 0 w 8419122"/>
              <a:gd name="connsiteY0" fmla="*/ 285750 h 1219200"/>
              <a:gd name="connsiteX1" fmla="*/ 57150 w 8419122"/>
              <a:gd name="connsiteY1" fmla="*/ 323850 h 1219200"/>
              <a:gd name="connsiteX2" fmla="*/ 76200 w 8419122"/>
              <a:gd name="connsiteY2" fmla="*/ 381000 h 1219200"/>
              <a:gd name="connsiteX3" fmla="*/ 114300 w 8419122"/>
              <a:gd name="connsiteY3" fmla="*/ 457200 h 1219200"/>
              <a:gd name="connsiteX4" fmla="*/ 133350 w 8419122"/>
              <a:gd name="connsiteY4" fmla="*/ 533400 h 1219200"/>
              <a:gd name="connsiteX5" fmla="*/ 228600 w 8419122"/>
              <a:gd name="connsiteY5" fmla="*/ 628650 h 1219200"/>
              <a:gd name="connsiteX6" fmla="*/ 342900 w 8419122"/>
              <a:gd name="connsiteY6" fmla="*/ 742950 h 1219200"/>
              <a:gd name="connsiteX7" fmla="*/ 400050 w 8419122"/>
              <a:gd name="connsiteY7" fmla="*/ 800100 h 1219200"/>
              <a:gd name="connsiteX8" fmla="*/ 1009650 w 8419122"/>
              <a:gd name="connsiteY8" fmla="*/ 857250 h 1219200"/>
              <a:gd name="connsiteX9" fmla="*/ 1066800 w 8419122"/>
              <a:gd name="connsiteY9" fmla="*/ 895350 h 1219200"/>
              <a:gd name="connsiteX10" fmla="*/ 1276350 w 8419122"/>
              <a:gd name="connsiteY10" fmla="*/ 971550 h 1219200"/>
              <a:gd name="connsiteX11" fmla="*/ 1428750 w 8419122"/>
              <a:gd name="connsiteY11" fmla="*/ 1028700 h 1219200"/>
              <a:gd name="connsiteX12" fmla="*/ 1524000 w 8419122"/>
              <a:gd name="connsiteY12" fmla="*/ 1047750 h 1219200"/>
              <a:gd name="connsiteX13" fmla="*/ 1695450 w 8419122"/>
              <a:gd name="connsiteY13" fmla="*/ 1104900 h 1219200"/>
              <a:gd name="connsiteX14" fmla="*/ 1752600 w 8419122"/>
              <a:gd name="connsiteY14" fmla="*/ 1123950 h 1219200"/>
              <a:gd name="connsiteX15" fmla="*/ 2019300 w 8419122"/>
              <a:gd name="connsiteY15" fmla="*/ 1104900 h 1219200"/>
              <a:gd name="connsiteX16" fmla="*/ 2095500 w 8419122"/>
              <a:gd name="connsiteY16" fmla="*/ 1085850 h 1219200"/>
              <a:gd name="connsiteX17" fmla="*/ 2209800 w 8419122"/>
              <a:gd name="connsiteY17" fmla="*/ 1047750 h 1219200"/>
              <a:gd name="connsiteX18" fmla="*/ 2457450 w 8419122"/>
              <a:gd name="connsiteY18" fmla="*/ 1028700 h 1219200"/>
              <a:gd name="connsiteX19" fmla="*/ 2724150 w 8419122"/>
              <a:gd name="connsiteY19" fmla="*/ 971550 h 1219200"/>
              <a:gd name="connsiteX20" fmla="*/ 2781300 w 8419122"/>
              <a:gd name="connsiteY20" fmla="*/ 952500 h 1219200"/>
              <a:gd name="connsiteX21" fmla="*/ 2838450 w 8419122"/>
              <a:gd name="connsiteY21" fmla="*/ 914400 h 1219200"/>
              <a:gd name="connsiteX22" fmla="*/ 2952750 w 8419122"/>
              <a:gd name="connsiteY22" fmla="*/ 857250 h 1219200"/>
              <a:gd name="connsiteX23" fmla="*/ 3048000 w 8419122"/>
              <a:gd name="connsiteY23" fmla="*/ 781050 h 1219200"/>
              <a:gd name="connsiteX24" fmla="*/ 3162300 w 8419122"/>
              <a:gd name="connsiteY24" fmla="*/ 704850 h 1219200"/>
              <a:gd name="connsiteX25" fmla="*/ 3219450 w 8419122"/>
              <a:gd name="connsiteY25" fmla="*/ 666750 h 1219200"/>
              <a:gd name="connsiteX26" fmla="*/ 3371850 w 8419122"/>
              <a:gd name="connsiteY26" fmla="*/ 609600 h 1219200"/>
              <a:gd name="connsiteX27" fmla="*/ 3752850 w 8419122"/>
              <a:gd name="connsiteY27" fmla="*/ 628650 h 1219200"/>
              <a:gd name="connsiteX28" fmla="*/ 3810000 w 8419122"/>
              <a:gd name="connsiteY28" fmla="*/ 742950 h 1219200"/>
              <a:gd name="connsiteX29" fmla="*/ 3962400 w 8419122"/>
              <a:gd name="connsiteY29" fmla="*/ 876300 h 1219200"/>
              <a:gd name="connsiteX30" fmla="*/ 4019550 w 8419122"/>
              <a:gd name="connsiteY30" fmla="*/ 895350 h 1219200"/>
              <a:gd name="connsiteX31" fmla="*/ 4114800 w 8419122"/>
              <a:gd name="connsiteY31" fmla="*/ 971550 h 1219200"/>
              <a:gd name="connsiteX32" fmla="*/ 4152900 w 8419122"/>
              <a:gd name="connsiteY32" fmla="*/ 1028700 h 1219200"/>
              <a:gd name="connsiteX33" fmla="*/ 4171950 w 8419122"/>
              <a:gd name="connsiteY33" fmla="*/ 1085850 h 1219200"/>
              <a:gd name="connsiteX34" fmla="*/ 4286250 w 8419122"/>
              <a:gd name="connsiteY34" fmla="*/ 1143000 h 1219200"/>
              <a:gd name="connsiteX35" fmla="*/ 4629150 w 8419122"/>
              <a:gd name="connsiteY35" fmla="*/ 1219200 h 1219200"/>
              <a:gd name="connsiteX36" fmla="*/ 6057900 w 8419122"/>
              <a:gd name="connsiteY36" fmla="*/ 1200150 h 1219200"/>
              <a:gd name="connsiteX37" fmla="*/ 6267450 w 8419122"/>
              <a:gd name="connsiteY37" fmla="*/ 1181100 h 1219200"/>
              <a:gd name="connsiteX38" fmla="*/ 6972300 w 8419122"/>
              <a:gd name="connsiteY38" fmla="*/ 1162050 h 1219200"/>
              <a:gd name="connsiteX39" fmla="*/ 7029450 w 8419122"/>
              <a:gd name="connsiteY39" fmla="*/ 1143000 h 1219200"/>
              <a:gd name="connsiteX40" fmla="*/ 7372350 w 8419122"/>
              <a:gd name="connsiteY40" fmla="*/ 895350 h 1219200"/>
              <a:gd name="connsiteX41" fmla="*/ 7562850 w 8419122"/>
              <a:gd name="connsiteY41" fmla="*/ 704850 h 1219200"/>
              <a:gd name="connsiteX42" fmla="*/ 7677150 w 8419122"/>
              <a:gd name="connsiteY42" fmla="*/ 590550 h 1219200"/>
              <a:gd name="connsiteX43" fmla="*/ 7734300 w 8419122"/>
              <a:gd name="connsiteY43" fmla="*/ 533400 h 1219200"/>
              <a:gd name="connsiteX44" fmla="*/ 7810500 w 8419122"/>
              <a:gd name="connsiteY44" fmla="*/ 495300 h 1219200"/>
              <a:gd name="connsiteX45" fmla="*/ 8020050 w 8419122"/>
              <a:gd name="connsiteY45" fmla="*/ 438150 h 1219200"/>
              <a:gd name="connsiteX46" fmla="*/ 8096250 w 8419122"/>
              <a:gd name="connsiteY46" fmla="*/ 400050 h 1219200"/>
              <a:gd name="connsiteX47" fmla="*/ 8324850 w 8419122"/>
              <a:gd name="connsiteY47" fmla="*/ 285750 h 1219200"/>
              <a:gd name="connsiteX48" fmla="*/ 8382000 w 8419122"/>
              <a:gd name="connsiteY48" fmla="*/ 228600 h 1219200"/>
              <a:gd name="connsiteX49" fmla="*/ 8401050 w 8419122"/>
              <a:gd name="connsiteY49" fmla="*/ 0 h 1219200"/>
              <a:gd name="connsiteX0" fmla="*/ 0 w 8419122"/>
              <a:gd name="connsiteY0" fmla="*/ 285750 h 1219200"/>
              <a:gd name="connsiteX1" fmla="*/ 224086 w 8419122"/>
              <a:gd name="connsiteY1" fmla="*/ 152400 h 1219200"/>
              <a:gd name="connsiteX2" fmla="*/ 76200 w 8419122"/>
              <a:gd name="connsiteY2" fmla="*/ 381000 h 1219200"/>
              <a:gd name="connsiteX3" fmla="*/ 114300 w 8419122"/>
              <a:gd name="connsiteY3" fmla="*/ 457200 h 1219200"/>
              <a:gd name="connsiteX4" fmla="*/ 133350 w 8419122"/>
              <a:gd name="connsiteY4" fmla="*/ 533400 h 1219200"/>
              <a:gd name="connsiteX5" fmla="*/ 228600 w 8419122"/>
              <a:gd name="connsiteY5" fmla="*/ 628650 h 1219200"/>
              <a:gd name="connsiteX6" fmla="*/ 342900 w 8419122"/>
              <a:gd name="connsiteY6" fmla="*/ 742950 h 1219200"/>
              <a:gd name="connsiteX7" fmla="*/ 400050 w 8419122"/>
              <a:gd name="connsiteY7" fmla="*/ 800100 h 1219200"/>
              <a:gd name="connsiteX8" fmla="*/ 1009650 w 8419122"/>
              <a:gd name="connsiteY8" fmla="*/ 857250 h 1219200"/>
              <a:gd name="connsiteX9" fmla="*/ 1066800 w 8419122"/>
              <a:gd name="connsiteY9" fmla="*/ 895350 h 1219200"/>
              <a:gd name="connsiteX10" fmla="*/ 1276350 w 8419122"/>
              <a:gd name="connsiteY10" fmla="*/ 971550 h 1219200"/>
              <a:gd name="connsiteX11" fmla="*/ 1428750 w 8419122"/>
              <a:gd name="connsiteY11" fmla="*/ 1028700 h 1219200"/>
              <a:gd name="connsiteX12" fmla="*/ 1524000 w 8419122"/>
              <a:gd name="connsiteY12" fmla="*/ 1047750 h 1219200"/>
              <a:gd name="connsiteX13" fmla="*/ 1695450 w 8419122"/>
              <a:gd name="connsiteY13" fmla="*/ 1104900 h 1219200"/>
              <a:gd name="connsiteX14" fmla="*/ 1752600 w 8419122"/>
              <a:gd name="connsiteY14" fmla="*/ 1123950 h 1219200"/>
              <a:gd name="connsiteX15" fmla="*/ 2019300 w 8419122"/>
              <a:gd name="connsiteY15" fmla="*/ 1104900 h 1219200"/>
              <a:gd name="connsiteX16" fmla="*/ 2095500 w 8419122"/>
              <a:gd name="connsiteY16" fmla="*/ 1085850 h 1219200"/>
              <a:gd name="connsiteX17" fmla="*/ 2209800 w 8419122"/>
              <a:gd name="connsiteY17" fmla="*/ 1047750 h 1219200"/>
              <a:gd name="connsiteX18" fmla="*/ 2457450 w 8419122"/>
              <a:gd name="connsiteY18" fmla="*/ 1028700 h 1219200"/>
              <a:gd name="connsiteX19" fmla="*/ 2724150 w 8419122"/>
              <a:gd name="connsiteY19" fmla="*/ 971550 h 1219200"/>
              <a:gd name="connsiteX20" fmla="*/ 2781300 w 8419122"/>
              <a:gd name="connsiteY20" fmla="*/ 952500 h 1219200"/>
              <a:gd name="connsiteX21" fmla="*/ 2838450 w 8419122"/>
              <a:gd name="connsiteY21" fmla="*/ 914400 h 1219200"/>
              <a:gd name="connsiteX22" fmla="*/ 2952750 w 8419122"/>
              <a:gd name="connsiteY22" fmla="*/ 857250 h 1219200"/>
              <a:gd name="connsiteX23" fmla="*/ 3048000 w 8419122"/>
              <a:gd name="connsiteY23" fmla="*/ 781050 h 1219200"/>
              <a:gd name="connsiteX24" fmla="*/ 3162300 w 8419122"/>
              <a:gd name="connsiteY24" fmla="*/ 704850 h 1219200"/>
              <a:gd name="connsiteX25" fmla="*/ 3219450 w 8419122"/>
              <a:gd name="connsiteY25" fmla="*/ 666750 h 1219200"/>
              <a:gd name="connsiteX26" fmla="*/ 3371850 w 8419122"/>
              <a:gd name="connsiteY26" fmla="*/ 609600 h 1219200"/>
              <a:gd name="connsiteX27" fmla="*/ 3752850 w 8419122"/>
              <a:gd name="connsiteY27" fmla="*/ 628650 h 1219200"/>
              <a:gd name="connsiteX28" fmla="*/ 3810000 w 8419122"/>
              <a:gd name="connsiteY28" fmla="*/ 742950 h 1219200"/>
              <a:gd name="connsiteX29" fmla="*/ 3962400 w 8419122"/>
              <a:gd name="connsiteY29" fmla="*/ 876300 h 1219200"/>
              <a:gd name="connsiteX30" fmla="*/ 4019550 w 8419122"/>
              <a:gd name="connsiteY30" fmla="*/ 895350 h 1219200"/>
              <a:gd name="connsiteX31" fmla="*/ 4114800 w 8419122"/>
              <a:gd name="connsiteY31" fmla="*/ 971550 h 1219200"/>
              <a:gd name="connsiteX32" fmla="*/ 4152900 w 8419122"/>
              <a:gd name="connsiteY32" fmla="*/ 1028700 h 1219200"/>
              <a:gd name="connsiteX33" fmla="*/ 4171950 w 8419122"/>
              <a:gd name="connsiteY33" fmla="*/ 1085850 h 1219200"/>
              <a:gd name="connsiteX34" fmla="*/ 4286250 w 8419122"/>
              <a:gd name="connsiteY34" fmla="*/ 1143000 h 1219200"/>
              <a:gd name="connsiteX35" fmla="*/ 4629150 w 8419122"/>
              <a:gd name="connsiteY35" fmla="*/ 1219200 h 1219200"/>
              <a:gd name="connsiteX36" fmla="*/ 6057900 w 8419122"/>
              <a:gd name="connsiteY36" fmla="*/ 1200150 h 1219200"/>
              <a:gd name="connsiteX37" fmla="*/ 6267450 w 8419122"/>
              <a:gd name="connsiteY37" fmla="*/ 1181100 h 1219200"/>
              <a:gd name="connsiteX38" fmla="*/ 6972300 w 8419122"/>
              <a:gd name="connsiteY38" fmla="*/ 1162050 h 1219200"/>
              <a:gd name="connsiteX39" fmla="*/ 7029450 w 8419122"/>
              <a:gd name="connsiteY39" fmla="*/ 1143000 h 1219200"/>
              <a:gd name="connsiteX40" fmla="*/ 7372350 w 8419122"/>
              <a:gd name="connsiteY40" fmla="*/ 895350 h 1219200"/>
              <a:gd name="connsiteX41" fmla="*/ 7562850 w 8419122"/>
              <a:gd name="connsiteY41" fmla="*/ 704850 h 1219200"/>
              <a:gd name="connsiteX42" fmla="*/ 7677150 w 8419122"/>
              <a:gd name="connsiteY42" fmla="*/ 590550 h 1219200"/>
              <a:gd name="connsiteX43" fmla="*/ 7734300 w 8419122"/>
              <a:gd name="connsiteY43" fmla="*/ 533400 h 1219200"/>
              <a:gd name="connsiteX44" fmla="*/ 7810500 w 8419122"/>
              <a:gd name="connsiteY44" fmla="*/ 495300 h 1219200"/>
              <a:gd name="connsiteX45" fmla="*/ 8020050 w 8419122"/>
              <a:gd name="connsiteY45" fmla="*/ 438150 h 1219200"/>
              <a:gd name="connsiteX46" fmla="*/ 8096250 w 8419122"/>
              <a:gd name="connsiteY46" fmla="*/ 400050 h 1219200"/>
              <a:gd name="connsiteX47" fmla="*/ 8324850 w 8419122"/>
              <a:gd name="connsiteY47" fmla="*/ 285750 h 1219200"/>
              <a:gd name="connsiteX48" fmla="*/ 8382000 w 8419122"/>
              <a:gd name="connsiteY48" fmla="*/ 228600 h 1219200"/>
              <a:gd name="connsiteX49" fmla="*/ 8401050 w 8419122"/>
              <a:gd name="connsiteY49" fmla="*/ 0 h 1219200"/>
              <a:gd name="connsiteX0" fmla="*/ 0 w 8590572"/>
              <a:gd name="connsiteY0" fmla="*/ 152400 h 1219200"/>
              <a:gd name="connsiteX1" fmla="*/ 395536 w 8590572"/>
              <a:gd name="connsiteY1" fmla="*/ 152400 h 1219200"/>
              <a:gd name="connsiteX2" fmla="*/ 247650 w 8590572"/>
              <a:gd name="connsiteY2" fmla="*/ 381000 h 1219200"/>
              <a:gd name="connsiteX3" fmla="*/ 285750 w 8590572"/>
              <a:gd name="connsiteY3" fmla="*/ 457200 h 1219200"/>
              <a:gd name="connsiteX4" fmla="*/ 304800 w 8590572"/>
              <a:gd name="connsiteY4" fmla="*/ 533400 h 1219200"/>
              <a:gd name="connsiteX5" fmla="*/ 400050 w 8590572"/>
              <a:gd name="connsiteY5" fmla="*/ 628650 h 1219200"/>
              <a:gd name="connsiteX6" fmla="*/ 514350 w 8590572"/>
              <a:gd name="connsiteY6" fmla="*/ 742950 h 1219200"/>
              <a:gd name="connsiteX7" fmla="*/ 571500 w 8590572"/>
              <a:gd name="connsiteY7" fmla="*/ 800100 h 1219200"/>
              <a:gd name="connsiteX8" fmla="*/ 1181100 w 8590572"/>
              <a:gd name="connsiteY8" fmla="*/ 857250 h 1219200"/>
              <a:gd name="connsiteX9" fmla="*/ 1238250 w 8590572"/>
              <a:gd name="connsiteY9" fmla="*/ 895350 h 1219200"/>
              <a:gd name="connsiteX10" fmla="*/ 1447800 w 8590572"/>
              <a:gd name="connsiteY10" fmla="*/ 971550 h 1219200"/>
              <a:gd name="connsiteX11" fmla="*/ 1600200 w 8590572"/>
              <a:gd name="connsiteY11" fmla="*/ 1028700 h 1219200"/>
              <a:gd name="connsiteX12" fmla="*/ 1695450 w 8590572"/>
              <a:gd name="connsiteY12" fmla="*/ 1047750 h 1219200"/>
              <a:gd name="connsiteX13" fmla="*/ 1866900 w 8590572"/>
              <a:gd name="connsiteY13" fmla="*/ 1104900 h 1219200"/>
              <a:gd name="connsiteX14" fmla="*/ 1924050 w 8590572"/>
              <a:gd name="connsiteY14" fmla="*/ 1123950 h 1219200"/>
              <a:gd name="connsiteX15" fmla="*/ 2190750 w 8590572"/>
              <a:gd name="connsiteY15" fmla="*/ 1104900 h 1219200"/>
              <a:gd name="connsiteX16" fmla="*/ 2266950 w 8590572"/>
              <a:gd name="connsiteY16" fmla="*/ 1085850 h 1219200"/>
              <a:gd name="connsiteX17" fmla="*/ 2381250 w 8590572"/>
              <a:gd name="connsiteY17" fmla="*/ 1047750 h 1219200"/>
              <a:gd name="connsiteX18" fmla="*/ 2628900 w 8590572"/>
              <a:gd name="connsiteY18" fmla="*/ 1028700 h 1219200"/>
              <a:gd name="connsiteX19" fmla="*/ 2895600 w 8590572"/>
              <a:gd name="connsiteY19" fmla="*/ 971550 h 1219200"/>
              <a:gd name="connsiteX20" fmla="*/ 2952750 w 8590572"/>
              <a:gd name="connsiteY20" fmla="*/ 952500 h 1219200"/>
              <a:gd name="connsiteX21" fmla="*/ 3009900 w 8590572"/>
              <a:gd name="connsiteY21" fmla="*/ 914400 h 1219200"/>
              <a:gd name="connsiteX22" fmla="*/ 3124200 w 8590572"/>
              <a:gd name="connsiteY22" fmla="*/ 857250 h 1219200"/>
              <a:gd name="connsiteX23" fmla="*/ 3219450 w 8590572"/>
              <a:gd name="connsiteY23" fmla="*/ 781050 h 1219200"/>
              <a:gd name="connsiteX24" fmla="*/ 3333750 w 8590572"/>
              <a:gd name="connsiteY24" fmla="*/ 704850 h 1219200"/>
              <a:gd name="connsiteX25" fmla="*/ 3390900 w 8590572"/>
              <a:gd name="connsiteY25" fmla="*/ 666750 h 1219200"/>
              <a:gd name="connsiteX26" fmla="*/ 3543300 w 8590572"/>
              <a:gd name="connsiteY26" fmla="*/ 609600 h 1219200"/>
              <a:gd name="connsiteX27" fmla="*/ 3924300 w 8590572"/>
              <a:gd name="connsiteY27" fmla="*/ 628650 h 1219200"/>
              <a:gd name="connsiteX28" fmla="*/ 3981450 w 8590572"/>
              <a:gd name="connsiteY28" fmla="*/ 742950 h 1219200"/>
              <a:gd name="connsiteX29" fmla="*/ 4133850 w 8590572"/>
              <a:gd name="connsiteY29" fmla="*/ 876300 h 1219200"/>
              <a:gd name="connsiteX30" fmla="*/ 4191000 w 8590572"/>
              <a:gd name="connsiteY30" fmla="*/ 895350 h 1219200"/>
              <a:gd name="connsiteX31" fmla="*/ 4286250 w 8590572"/>
              <a:gd name="connsiteY31" fmla="*/ 971550 h 1219200"/>
              <a:gd name="connsiteX32" fmla="*/ 4324350 w 8590572"/>
              <a:gd name="connsiteY32" fmla="*/ 1028700 h 1219200"/>
              <a:gd name="connsiteX33" fmla="*/ 4343400 w 8590572"/>
              <a:gd name="connsiteY33" fmla="*/ 1085850 h 1219200"/>
              <a:gd name="connsiteX34" fmla="*/ 4457700 w 8590572"/>
              <a:gd name="connsiteY34" fmla="*/ 1143000 h 1219200"/>
              <a:gd name="connsiteX35" fmla="*/ 4800600 w 8590572"/>
              <a:gd name="connsiteY35" fmla="*/ 1219200 h 1219200"/>
              <a:gd name="connsiteX36" fmla="*/ 6229350 w 8590572"/>
              <a:gd name="connsiteY36" fmla="*/ 1200150 h 1219200"/>
              <a:gd name="connsiteX37" fmla="*/ 6438900 w 8590572"/>
              <a:gd name="connsiteY37" fmla="*/ 1181100 h 1219200"/>
              <a:gd name="connsiteX38" fmla="*/ 7143750 w 8590572"/>
              <a:gd name="connsiteY38" fmla="*/ 1162050 h 1219200"/>
              <a:gd name="connsiteX39" fmla="*/ 7200900 w 8590572"/>
              <a:gd name="connsiteY39" fmla="*/ 1143000 h 1219200"/>
              <a:gd name="connsiteX40" fmla="*/ 7543800 w 8590572"/>
              <a:gd name="connsiteY40" fmla="*/ 895350 h 1219200"/>
              <a:gd name="connsiteX41" fmla="*/ 7734300 w 8590572"/>
              <a:gd name="connsiteY41" fmla="*/ 704850 h 1219200"/>
              <a:gd name="connsiteX42" fmla="*/ 7848600 w 8590572"/>
              <a:gd name="connsiteY42" fmla="*/ 590550 h 1219200"/>
              <a:gd name="connsiteX43" fmla="*/ 7905750 w 8590572"/>
              <a:gd name="connsiteY43" fmla="*/ 533400 h 1219200"/>
              <a:gd name="connsiteX44" fmla="*/ 7981950 w 8590572"/>
              <a:gd name="connsiteY44" fmla="*/ 495300 h 1219200"/>
              <a:gd name="connsiteX45" fmla="*/ 8191500 w 8590572"/>
              <a:gd name="connsiteY45" fmla="*/ 438150 h 1219200"/>
              <a:gd name="connsiteX46" fmla="*/ 8267700 w 8590572"/>
              <a:gd name="connsiteY46" fmla="*/ 400050 h 1219200"/>
              <a:gd name="connsiteX47" fmla="*/ 8496300 w 8590572"/>
              <a:gd name="connsiteY47" fmla="*/ 285750 h 1219200"/>
              <a:gd name="connsiteX48" fmla="*/ 8553450 w 8590572"/>
              <a:gd name="connsiteY48" fmla="*/ 228600 h 1219200"/>
              <a:gd name="connsiteX49" fmla="*/ 8572500 w 8590572"/>
              <a:gd name="connsiteY49" fmla="*/ 0 h 1219200"/>
              <a:gd name="connsiteX0" fmla="*/ 0 w 8590572"/>
              <a:gd name="connsiteY0" fmla="*/ 152400 h 1219200"/>
              <a:gd name="connsiteX1" fmla="*/ 0 w 8590572"/>
              <a:gd name="connsiteY1" fmla="*/ 152400 h 1219200"/>
              <a:gd name="connsiteX2" fmla="*/ 247650 w 8590572"/>
              <a:gd name="connsiteY2" fmla="*/ 381000 h 1219200"/>
              <a:gd name="connsiteX3" fmla="*/ 285750 w 8590572"/>
              <a:gd name="connsiteY3" fmla="*/ 457200 h 1219200"/>
              <a:gd name="connsiteX4" fmla="*/ 304800 w 8590572"/>
              <a:gd name="connsiteY4" fmla="*/ 533400 h 1219200"/>
              <a:gd name="connsiteX5" fmla="*/ 400050 w 8590572"/>
              <a:gd name="connsiteY5" fmla="*/ 628650 h 1219200"/>
              <a:gd name="connsiteX6" fmla="*/ 514350 w 8590572"/>
              <a:gd name="connsiteY6" fmla="*/ 742950 h 1219200"/>
              <a:gd name="connsiteX7" fmla="*/ 571500 w 8590572"/>
              <a:gd name="connsiteY7" fmla="*/ 800100 h 1219200"/>
              <a:gd name="connsiteX8" fmla="*/ 1181100 w 8590572"/>
              <a:gd name="connsiteY8" fmla="*/ 857250 h 1219200"/>
              <a:gd name="connsiteX9" fmla="*/ 1238250 w 8590572"/>
              <a:gd name="connsiteY9" fmla="*/ 895350 h 1219200"/>
              <a:gd name="connsiteX10" fmla="*/ 1447800 w 8590572"/>
              <a:gd name="connsiteY10" fmla="*/ 971550 h 1219200"/>
              <a:gd name="connsiteX11" fmla="*/ 1600200 w 8590572"/>
              <a:gd name="connsiteY11" fmla="*/ 1028700 h 1219200"/>
              <a:gd name="connsiteX12" fmla="*/ 1695450 w 8590572"/>
              <a:gd name="connsiteY12" fmla="*/ 1047750 h 1219200"/>
              <a:gd name="connsiteX13" fmla="*/ 1866900 w 8590572"/>
              <a:gd name="connsiteY13" fmla="*/ 1104900 h 1219200"/>
              <a:gd name="connsiteX14" fmla="*/ 1924050 w 8590572"/>
              <a:gd name="connsiteY14" fmla="*/ 1123950 h 1219200"/>
              <a:gd name="connsiteX15" fmla="*/ 2190750 w 8590572"/>
              <a:gd name="connsiteY15" fmla="*/ 1104900 h 1219200"/>
              <a:gd name="connsiteX16" fmla="*/ 2266950 w 8590572"/>
              <a:gd name="connsiteY16" fmla="*/ 1085850 h 1219200"/>
              <a:gd name="connsiteX17" fmla="*/ 2381250 w 8590572"/>
              <a:gd name="connsiteY17" fmla="*/ 1047750 h 1219200"/>
              <a:gd name="connsiteX18" fmla="*/ 2628900 w 8590572"/>
              <a:gd name="connsiteY18" fmla="*/ 1028700 h 1219200"/>
              <a:gd name="connsiteX19" fmla="*/ 2895600 w 8590572"/>
              <a:gd name="connsiteY19" fmla="*/ 971550 h 1219200"/>
              <a:gd name="connsiteX20" fmla="*/ 2952750 w 8590572"/>
              <a:gd name="connsiteY20" fmla="*/ 952500 h 1219200"/>
              <a:gd name="connsiteX21" fmla="*/ 3009900 w 8590572"/>
              <a:gd name="connsiteY21" fmla="*/ 914400 h 1219200"/>
              <a:gd name="connsiteX22" fmla="*/ 3124200 w 8590572"/>
              <a:gd name="connsiteY22" fmla="*/ 857250 h 1219200"/>
              <a:gd name="connsiteX23" fmla="*/ 3219450 w 8590572"/>
              <a:gd name="connsiteY23" fmla="*/ 781050 h 1219200"/>
              <a:gd name="connsiteX24" fmla="*/ 3333750 w 8590572"/>
              <a:gd name="connsiteY24" fmla="*/ 704850 h 1219200"/>
              <a:gd name="connsiteX25" fmla="*/ 3390900 w 8590572"/>
              <a:gd name="connsiteY25" fmla="*/ 666750 h 1219200"/>
              <a:gd name="connsiteX26" fmla="*/ 3543300 w 8590572"/>
              <a:gd name="connsiteY26" fmla="*/ 609600 h 1219200"/>
              <a:gd name="connsiteX27" fmla="*/ 3924300 w 8590572"/>
              <a:gd name="connsiteY27" fmla="*/ 628650 h 1219200"/>
              <a:gd name="connsiteX28" fmla="*/ 3981450 w 8590572"/>
              <a:gd name="connsiteY28" fmla="*/ 742950 h 1219200"/>
              <a:gd name="connsiteX29" fmla="*/ 4133850 w 8590572"/>
              <a:gd name="connsiteY29" fmla="*/ 876300 h 1219200"/>
              <a:gd name="connsiteX30" fmla="*/ 4191000 w 8590572"/>
              <a:gd name="connsiteY30" fmla="*/ 895350 h 1219200"/>
              <a:gd name="connsiteX31" fmla="*/ 4286250 w 8590572"/>
              <a:gd name="connsiteY31" fmla="*/ 971550 h 1219200"/>
              <a:gd name="connsiteX32" fmla="*/ 4324350 w 8590572"/>
              <a:gd name="connsiteY32" fmla="*/ 1028700 h 1219200"/>
              <a:gd name="connsiteX33" fmla="*/ 4343400 w 8590572"/>
              <a:gd name="connsiteY33" fmla="*/ 1085850 h 1219200"/>
              <a:gd name="connsiteX34" fmla="*/ 4457700 w 8590572"/>
              <a:gd name="connsiteY34" fmla="*/ 1143000 h 1219200"/>
              <a:gd name="connsiteX35" fmla="*/ 4800600 w 8590572"/>
              <a:gd name="connsiteY35" fmla="*/ 1219200 h 1219200"/>
              <a:gd name="connsiteX36" fmla="*/ 6229350 w 8590572"/>
              <a:gd name="connsiteY36" fmla="*/ 1200150 h 1219200"/>
              <a:gd name="connsiteX37" fmla="*/ 6438900 w 8590572"/>
              <a:gd name="connsiteY37" fmla="*/ 1181100 h 1219200"/>
              <a:gd name="connsiteX38" fmla="*/ 7143750 w 8590572"/>
              <a:gd name="connsiteY38" fmla="*/ 1162050 h 1219200"/>
              <a:gd name="connsiteX39" fmla="*/ 7200900 w 8590572"/>
              <a:gd name="connsiteY39" fmla="*/ 1143000 h 1219200"/>
              <a:gd name="connsiteX40" fmla="*/ 7543800 w 8590572"/>
              <a:gd name="connsiteY40" fmla="*/ 895350 h 1219200"/>
              <a:gd name="connsiteX41" fmla="*/ 7734300 w 8590572"/>
              <a:gd name="connsiteY41" fmla="*/ 704850 h 1219200"/>
              <a:gd name="connsiteX42" fmla="*/ 7848600 w 8590572"/>
              <a:gd name="connsiteY42" fmla="*/ 590550 h 1219200"/>
              <a:gd name="connsiteX43" fmla="*/ 7905750 w 8590572"/>
              <a:gd name="connsiteY43" fmla="*/ 533400 h 1219200"/>
              <a:gd name="connsiteX44" fmla="*/ 7981950 w 8590572"/>
              <a:gd name="connsiteY44" fmla="*/ 495300 h 1219200"/>
              <a:gd name="connsiteX45" fmla="*/ 8191500 w 8590572"/>
              <a:gd name="connsiteY45" fmla="*/ 438150 h 1219200"/>
              <a:gd name="connsiteX46" fmla="*/ 8267700 w 8590572"/>
              <a:gd name="connsiteY46" fmla="*/ 400050 h 1219200"/>
              <a:gd name="connsiteX47" fmla="*/ 8496300 w 8590572"/>
              <a:gd name="connsiteY47" fmla="*/ 285750 h 1219200"/>
              <a:gd name="connsiteX48" fmla="*/ 8553450 w 8590572"/>
              <a:gd name="connsiteY48" fmla="*/ 228600 h 1219200"/>
              <a:gd name="connsiteX49" fmla="*/ 8572500 w 8590572"/>
              <a:gd name="connsiteY49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90572" h="1219200">
                <a:moveTo>
                  <a:pt x="0" y="152400"/>
                </a:moveTo>
                <a:lnTo>
                  <a:pt x="0" y="152400"/>
                </a:lnTo>
                <a:cubicBezTo>
                  <a:pt x="12544" y="168080"/>
                  <a:pt x="239740" y="362543"/>
                  <a:pt x="247650" y="381000"/>
                </a:cubicBezTo>
                <a:cubicBezTo>
                  <a:pt x="258837" y="407102"/>
                  <a:pt x="275779" y="430610"/>
                  <a:pt x="285750" y="457200"/>
                </a:cubicBezTo>
                <a:cubicBezTo>
                  <a:pt x="294943" y="481715"/>
                  <a:pt x="294487" y="509335"/>
                  <a:pt x="304800" y="533400"/>
                </a:cubicBezTo>
                <a:cubicBezTo>
                  <a:pt x="330200" y="592667"/>
                  <a:pt x="349250" y="594783"/>
                  <a:pt x="400050" y="628650"/>
                </a:cubicBezTo>
                <a:cubicBezTo>
                  <a:pt x="467121" y="729257"/>
                  <a:pt x="404081" y="648434"/>
                  <a:pt x="514350" y="742950"/>
                </a:cubicBezTo>
                <a:cubicBezTo>
                  <a:pt x="534805" y="760483"/>
                  <a:pt x="547950" y="787016"/>
                  <a:pt x="571500" y="800100"/>
                </a:cubicBezTo>
                <a:cubicBezTo>
                  <a:pt x="726062" y="885968"/>
                  <a:pt x="1124874" y="855087"/>
                  <a:pt x="1181100" y="857250"/>
                </a:cubicBezTo>
                <a:cubicBezTo>
                  <a:pt x="1200150" y="869950"/>
                  <a:pt x="1217772" y="885111"/>
                  <a:pt x="1238250" y="895350"/>
                </a:cubicBezTo>
                <a:cubicBezTo>
                  <a:pt x="1321547" y="936998"/>
                  <a:pt x="1358890" y="935986"/>
                  <a:pt x="1447800" y="971550"/>
                </a:cubicBezTo>
                <a:cubicBezTo>
                  <a:pt x="1476934" y="983204"/>
                  <a:pt x="1560382" y="1018745"/>
                  <a:pt x="1600200" y="1028700"/>
                </a:cubicBezTo>
                <a:cubicBezTo>
                  <a:pt x="1631612" y="1036553"/>
                  <a:pt x="1664212" y="1039231"/>
                  <a:pt x="1695450" y="1047750"/>
                </a:cubicBezTo>
                <a:lnTo>
                  <a:pt x="1866900" y="1104900"/>
                </a:lnTo>
                <a:lnTo>
                  <a:pt x="1924050" y="1123950"/>
                </a:lnTo>
                <a:cubicBezTo>
                  <a:pt x="2012950" y="1117600"/>
                  <a:pt x="2102169" y="1114742"/>
                  <a:pt x="2190750" y="1104900"/>
                </a:cubicBezTo>
                <a:cubicBezTo>
                  <a:pt x="2216772" y="1102009"/>
                  <a:pt x="2241872" y="1093373"/>
                  <a:pt x="2266950" y="1085850"/>
                </a:cubicBezTo>
                <a:cubicBezTo>
                  <a:pt x="2305417" y="1074310"/>
                  <a:pt x="2341207" y="1050830"/>
                  <a:pt x="2381250" y="1047750"/>
                </a:cubicBezTo>
                <a:lnTo>
                  <a:pt x="2628900" y="1028700"/>
                </a:lnTo>
                <a:cubicBezTo>
                  <a:pt x="2701798" y="1014120"/>
                  <a:pt x="2814503" y="994721"/>
                  <a:pt x="2895600" y="971550"/>
                </a:cubicBezTo>
                <a:cubicBezTo>
                  <a:pt x="2914908" y="966033"/>
                  <a:pt x="2934789" y="961480"/>
                  <a:pt x="2952750" y="952500"/>
                </a:cubicBezTo>
                <a:cubicBezTo>
                  <a:pt x="2973228" y="942261"/>
                  <a:pt x="2989422" y="924639"/>
                  <a:pt x="3009900" y="914400"/>
                </a:cubicBezTo>
                <a:cubicBezTo>
                  <a:pt x="3167641" y="835530"/>
                  <a:pt x="2960416" y="966439"/>
                  <a:pt x="3124200" y="857250"/>
                </a:cubicBezTo>
                <a:cubicBezTo>
                  <a:pt x="3194598" y="751653"/>
                  <a:pt x="3122022" y="835177"/>
                  <a:pt x="3219450" y="781050"/>
                </a:cubicBezTo>
                <a:cubicBezTo>
                  <a:pt x="3259478" y="758812"/>
                  <a:pt x="3295650" y="730250"/>
                  <a:pt x="3333750" y="704850"/>
                </a:cubicBezTo>
                <a:cubicBezTo>
                  <a:pt x="3352800" y="692150"/>
                  <a:pt x="3368688" y="672303"/>
                  <a:pt x="3390900" y="666750"/>
                </a:cubicBezTo>
                <a:cubicBezTo>
                  <a:pt x="3494650" y="640812"/>
                  <a:pt x="3443682" y="659409"/>
                  <a:pt x="3543300" y="609600"/>
                </a:cubicBezTo>
                <a:cubicBezTo>
                  <a:pt x="3670300" y="615950"/>
                  <a:pt x="3799192" y="605903"/>
                  <a:pt x="3924300" y="628650"/>
                </a:cubicBezTo>
                <a:cubicBezTo>
                  <a:pt x="3954327" y="634109"/>
                  <a:pt x="3972010" y="724069"/>
                  <a:pt x="3981450" y="742950"/>
                </a:cubicBezTo>
                <a:cubicBezTo>
                  <a:pt x="4012565" y="805180"/>
                  <a:pt x="4065270" y="853440"/>
                  <a:pt x="4133850" y="876300"/>
                </a:cubicBezTo>
                <a:lnTo>
                  <a:pt x="4191000" y="895350"/>
                </a:lnTo>
                <a:cubicBezTo>
                  <a:pt x="4300189" y="1059134"/>
                  <a:pt x="4154799" y="866390"/>
                  <a:pt x="4286250" y="971550"/>
                </a:cubicBezTo>
                <a:cubicBezTo>
                  <a:pt x="4304128" y="985853"/>
                  <a:pt x="4314111" y="1008222"/>
                  <a:pt x="4324350" y="1028700"/>
                </a:cubicBezTo>
                <a:cubicBezTo>
                  <a:pt x="4333330" y="1046661"/>
                  <a:pt x="4328154" y="1072782"/>
                  <a:pt x="4343400" y="1085850"/>
                </a:cubicBezTo>
                <a:cubicBezTo>
                  <a:pt x="4375742" y="1113572"/>
                  <a:pt x="4417289" y="1129530"/>
                  <a:pt x="4457700" y="1143000"/>
                </a:cubicBezTo>
                <a:cubicBezTo>
                  <a:pt x="4590736" y="1187345"/>
                  <a:pt x="4674246" y="1198141"/>
                  <a:pt x="4800600" y="1219200"/>
                </a:cubicBezTo>
                <a:lnTo>
                  <a:pt x="6229350" y="1200150"/>
                </a:lnTo>
                <a:cubicBezTo>
                  <a:pt x="6299469" y="1198519"/>
                  <a:pt x="6368823" y="1184020"/>
                  <a:pt x="6438900" y="1181100"/>
                </a:cubicBezTo>
                <a:cubicBezTo>
                  <a:pt x="6673732" y="1171315"/>
                  <a:pt x="6908800" y="1168400"/>
                  <a:pt x="7143750" y="1162050"/>
                </a:cubicBezTo>
                <a:cubicBezTo>
                  <a:pt x="7162800" y="1155700"/>
                  <a:pt x="7183465" y="1152963"/>
                  <a:pt x="7200900" y="1143000"/>
                </a:cubicBezTo>
                <a:cubicBezTo>
                  <a:pt x="7351301" y="1057056"/>
                  <a:pt x="7424338" y="1007785"/>
                  <a:pt x="7543800" y="895350"/>
                </a:cubicBezTo>
                <a:cubicBezTo>
                  <a:pt x="7609194" y="833802"/>
                  <a:pt x="7680418" y="776692"/>
                  <a:pt x="7734300" y="704850"/>
                </a:cubicBezTo>
                <a:cubicBezTo>
                  <a:pt x="7843816" y="558828"/>
                  <a:pt x="7737177" y="683403"/>
                  <a:pt x="7848600" y="590550"/>
                </a:cubicBezTo>
                <a:cubicBezTo>
                  <a:pt x="7869296" y="573303"/>
                  <a:pt x="7883827" y="549059"/>
                  <a:pt x="7905750" y="533400"/>
                </a:cubicBezTo>
                <a:cubicBezTo>
                  <a:pt x="7928858" y="516894"/>
                  <a:pt x="7955583" y="505847"/>
                  <a:pt x="7981950" y="495300"/>
                </a:cubicBezTo>
                <a:cubicBezTo>
                  <a:pt x="8078628" y="456629"/>
                  <a:pt x="8095841" y="457282"/>
                  <a:pt x="8191500" y="438150"/>
                </a:cubicBezTo>
                <a:cubicBezTo>
                  <a:pt x="8216900" y="425450"/>
                  <a:pt x="8241847" y="411801"/>
                  <a:pt x="8267700" y="400050"/>
                </a:cubicBezTo>
                <a:cubicBezTo>
                  <a:pt x="8359141" y="358486"/>
                  <a:pt x="8417726" y="344680"/>
                  <a:pt x="8496300" y="285750"/>
                </a:cubicBezTo>
                <a:cubicBezTo>
                  <a:pt x="8517853" y="269586"/>
                  <a:pt x="8534400" y="247650"/>
                  <a:pt x="8553450" y="228600"/>
                </a:cubicBezTo>
                <a:cubicBezTo>
                  <a:pt x="8590572" y="117233"/>
                  <a:pt x="8572500" y="191530"/>
                  <a:pt x="8572500" y="0"/>
                </a:cubicBez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/>
          <p:cNvCxnSpPr>
            <a:stCxn id="9" idx="0"/>
            <a:endCxn id="9" idx="49"/>
          </p:cNvCxnSpPr>
          <p:nvPr/>
        </p:nvCxnSpPr>
        <p:spPr>
          <a:xfrm flipV="1">
            <a:off x="10122" y="-172704"/>
            <a:ext cx="9126516" cy="20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 12"/>
          <p:cNvSpPr/>
          <p:nvPr/>
        </p:nvSpPr>
        <p:spPr>
          <a:xfrm>
            <a:off x="69776" y="5905500"/>
            <a:ext cx="685800" cy="70485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797968" y="6381328"/>
            <a:ext cx="325760" cy="476672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/>
          <p:cNvSpPr/>
          <p:nvPr/>
        </p:nvSpPr>
        <p:spPr>
          <a:xfrm rot="15635709">
            <a:off x="5204703" y="5318417"/>
            <a:ext cx="1542905" cy="1861123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3563888" y="6453336"/>
            <a:ext cx="72008" cy="432048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 flipH="1">
            <a:off x="5076056" y="6237312"/>
            <a:ext cx="360040" cy="620688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72008" y="4869160"/>
            <a:ext cx="1547664" cy="504056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/>
          <p:cNvSpPr/>
          <p:nvPr/>
        </p:nvSpPr>
        <p:spPr>
          <a:xfrm rot="21419034">
            <a:off x="1278811" y="4817500"/>
            <a:ext cx="827434" cy="205073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 19"/>
          <p:cNvSpPr/>
          <p:nvPr/>
        </p:nvSpPr>
        <p:spPr>
          <a:xfrm>
            <a:off x="2195736" y="4725144"/>
            <a:ext cx="1224136" cy="2132856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 flipH="1">
            <a:off x="6588224" y="5229200"/>
            <a:ext cx="2555776" cy="162880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4384" y="1"/>
            <a:ext cx="803920" cy="738602"/>
          </a:xfrm>
          <a:prstGeom prst="rect">
            <a:avLst/>
          </a:prstGeom>
          <a:noFill/>
        </p:spPr>
      </p:pic>
      <p:pic>
        <p:nvPicPr>
          <p:cNvPr id="26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548680"/>
            <a:ext cx="803920" cy="738602"/>
          </a:xfrm>
          <a:prstGeom prst="rect">
            <a:avLst/>
          </a:prstGeom>
          <a:noFill/>
        </p:spPr>
      </p:pic>
      <p:pic>
        <p:nvPicPr>
          <p:cNvPr id="27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-8862"/>
            <a:ext cx="803920" cy="738602"/>
          </a:xfrm>
          <a:prstGeom prst="rect">
            <a:avLst/>
          </a:prstGeom>
          <a:noFill/>
        </p:spPr>
      </p:pic>
      <p:pic>
        <p:nvPicPr>
          <p:cNvPr id="28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70923"/>
            <a:ext cx="803920" cy="738602"/>
          </a:xfrm>
          <a:prstGeom prst="rect">
            <a:avLst/>
          </a:prstGeom>
          <a:noFill/>
        </p:spPr>
      </p:pic>
      <p:pic>
        <p:nvPicPr>
          <p:cNvPr id="29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04664"/>
            <a:ext cx="803920" cy="738602"/>
          </a:xfrm>
          <a:prstGeom prst="rect">
            <a:avLst/>
          </a:prstGeom>
          <a:noFill/>
        </p:spPr>
      </p:pic>
      <p:sp>
        <p:nvSpPr>
          <p:cNvPr id="30" name="Tekstvak 29"/>
          <p:cNvSpPr txBox="1"/>
          <p:nvPr/>
        </p:nvSpPr>
        <p:spPr>
          <a:xfrm>
            <a:off x="1979712" y="1700808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trunk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971600" y="3717032"/>
            <a:ext cx="960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roots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0" y="980728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fruits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69" name="Vrije vorm 68"/>
          <p:cNvSpPr/>
          <p:nvPr/>
        </p:nvSpPr>
        <p:spPr>
          <a:xfrm rot="13875061">
            <a:off x="7211428" y="4086183"/>
            <a:ext cx="1453384" cy="1925991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Vrije vorm 69"/>
          <p:cNvSpPr/>
          <p:nvPr/>
        </p:nvSpPr>
        <p:spPr>
          <a:xfrm rot="17470427">
            <a:off x="5901808" y="4699760"/>
            <a:ext cx="1422675" cy="219648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Vrije vorm 70"/>
          <p:cNvSpPr/>
          <p:nvPr/>
        </p:nvSpPr>
        <p:spPr>
          <a:xfrm rot="21279631">
            <a:off x="4082012" y="5615445"/>
            <a:ext cx="619936" cy="1216349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Vrije vorm 71"/>
          <p:cNvSpPr/>
          <p:nvPr/>
        </p:nvSpPr>
        <p:spPr>
          <a:xfrm rot="15635709">
            <a:off x="3518927" y="5659695"/>
            <a:ext cx="1674098" cy="890535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Vrije vorm 72"/>
          <p:cNvSpPr/>
          <p:nvPr/>
        </p:nvSpPr>
        <p:spPr>
          <a:xfrm>
            <a:off x="2339752" y="5949280"/>
            <a:ext cx="1119876" cy="90872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Vrije vorm 73"/>
          <p:cNvSpPr/>
          <p:nvPr/>
        </p:nvSpPr>
        <p:spPr>
          <a:xfrm rot="931187">
            <a:off x="558143" y="5664725"/>
            <a:ext cx="1365495" cy="140151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 rot="21279631" flipH="1">
            <a:off x="2506513" y="5709123"/>
            <a:ext cx="643763" cy="1181393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579" grpId="0" animBg="1"/>
      <p:bldP spid="24580" grpId="0" animBg="1"/>
      <p:bldP spid="24581" grpId="0" animBg="1"/>
      <p:bldP spid="24582" grpId="0" animBg="1"/>
      <p:bldP spid="24583" grpId="0" animBg="1"/>
      <p:bldP spid="24584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/>
      <p:bldP spid="31" grpId="0"/>
      <p:bldP spid="32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/>
          <p:cNvSpPr/>
          <p:nvPr/>
        </p:nvSpPr>
        <p:spPr>
          <a:xfrm>
            <a:off x="0" y="2996952"/>
            <a:ext cx="5364088" cy="3861048"/>
          </a:xfrm>
          <a:prstGeom prst="rect">
            <a:avLst/>
          </a:prstGeom>
          <a:solidFill>
            <a:srgbClr val="FF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nl-NL" dirty="0"/>
          </a:p>
        </p:txBody>
      </p:sp>
      <p:sp>
        <p:nvSpPr>
          <p:cNvPr id="66562" name="Tekstvak 1"/>
          <p:cNvSpPr txBox="1">
            <a:spLocks noChangeArrowheads="1"/>
          </p:cNvSpPr>
          <p:nvPr/>
        </p:nvSpPr>
        <p:spPr bwMode="auto">
          <a:xfrm>
            <a:off x="4860032" y="1340768"/>
            <a:ext cx="4464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Example of building your empowering belief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 rot="5400000">
            <a:off x="2090713" y="1528391"/>
            <a:ext cx="3028950" cy="925512"/>
          </a:xfrm>
          <a:prstGeom prst="rect">
            <a:avLst/>
          </a:prstGeom>
          <a:solidFill>
            <a:srgbClr val="FF7575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 rot="13891508" flipH="1">
            <a:off x="1694029" y="2730121"/>
            <a:ext cx="310774" cy="3581055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Experience1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rot="12287974">
            <a:off x="2562713" y="3296721"/>
            <a:ext cx="274156" cy="3183497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ctr"/>
          <a:lstStyle/>
          <a:p>
            <a:pPr algn="ctr">
              <a:spcAft>
                <a:spcPts val="1000"/>
              </a:spcAft>
              <a:defRPr/>
            </a:pPr>
            <a:r>
              <a:rPr lang="nl-NL" b="1" dirty="0" err="1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nl-NL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xperience</a:t>
            </a:r>
            <a:r>
              <a:rPr lang="nl-NL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nl-NL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 rot="20532183">
            <a:off x="4122831" y="3455887"/>
            <a:ext cx="282007" cy="2882902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4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 rot="19818315">
            <a:off x="4560664" y="3324955"/>
            <a:ext cx="268194" cy="2582637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5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477941" y="3421906"/>
            <a:ext cx="373979" cy="3103438"/>
          </a:xfrm>
          <a:prstGeom prst="rect">
            <a:avLst/>
          </a:prstGeom>
          <a:solidFill>
            <a:srgbClr val="FF3B3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vert" lIns="0" tIns="0" rIns="0" bIns="108000" anchor="b"/>
          <a:lstStyle/>
          <a:p>
            <a:pPr algn="ctr">
              <a:spcAft>
                <a:spcPts val="1000"/>
              </a:spcAft>
              <a:defRPr/>
            </a:pPr>
            <a:r>
              <a:rPr lang="nl-NL" b="1" dirty="0" err="1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Experience</a:t>
            </a:r>
            <a:r>
              <a:rPr lang="nl-NL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3</a:t>
            </a:r>
            <a:endParaRPr lang="nl-NL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rije vorm 8"/>
          <p:cNvSpPr/>
          <p:nvPr/>
        </p:nvSpPr>
        <p:spPr>
          <a:xfrm>
            <a:off x="0" y="-152400"/>
            <a:ext cx="8590572" cy="1219200"/>
          </a:xfrm>
          <a:custGeom>
            <a:avLst/>
            <a:gdLst>
              <a:gd name="connsiteX0" fmla="*/ 0 w 8419122"/>
              <a:gd name="connsiteY0" fmla="*/ 285750 h 1219200"/>
              <a:gd name="connsiteX1" fmla="*/ 57150 w 8419122"/>
              <a:gd name="connsiteY1" fmla="*/ 323850 h 1219200"/>
              <a:gd name="connsiteX2" fmla="*/ 76200 w 8419122"/>
              <a:gd name="connsiteY2" fmla="*/ 381000 h 1219200"/>
              <a:gd name="connsiteX3" fmla="*/ 114300 w 8419122"/>
              <a:gd name="connsiteY3" fmla="*/ 457200 h 1219200"/>
              <a:gd name="connsiteX4" fmla="*/ 133350 w 8419122"/>
              <a:gd name="connsiteY4" fmla="*/ 533400 h 1219200"/>
              <a:gd name="connsiteX5" fmla="*/ 228600 w 8419122"/>
              <a:gd name="connsiteY5" fmla="*/ 628650 h 1219200"/>
              <a:gd name="connsiteX6" fmla="*/ 342900 w 8419122"/>
              <a:gd name="connsiteY6" fmla="*/ 742950 h 1219200"/>
              <a:gd name="connsiteX7" fmla="*/ 400050 w 8419122"/>
              <a:gd name="connsiteY7" fmla="*/ 800100 h 1219200"/>
              <a:gd name="connsiteX8" fmla="*/ 1009650 w 8419122"/>
              <a:gd name="connsiteY8" fmla="*/ 857250 h 1219200"/>
              <a:gd name="connsiteX9" fmla="*/ 1066800 w 8419122"/>
              <a:gd name="connsiteY9" fmla="*/ 895350 h 1219200"/>
              <a:gd name="connsiteX10" fmla="*/ 1276350 w 8419122"/>
              <a:gd name="connsiteY10" fmla="*/ 971550 h 1219200"/>
              <a:gd name="connsiteX11" fmla="*/ 1428750 w 8419122"/>
              <a:gd name="connsiteY11" fmla="*/ 1028700 h 1219200"/>
              <a:gd name="connsiteX12" fmla="*/ 1524000 w 8419122"/>
              <a:gd name="connsiteY12" fmla="*/ 1047750 h 1219200"/>
              <a:gd name="connsiteX13" fmla="*/ 1695450 w 8419122"/>
              <a:gd name="connsiteY13" fmla="*/ 1104900 h 1219200"/>
              <a:gd name="connsiteX14" fmla="*/ 1752600 w 8419122"/>
              <a:gd name="connsiteY14" fmla="*/ 1123950 h 1219200"/>
              <a:gd name="connsiteX15" fmla="*/ 2019300 w 8419122"/>
              <a:gd name="connsiteY15" fmla="*/ 1104900 h 1219200"/>
              <a:gd name="connsiteX16" fmla="*/ 2095500 w 8419122"/>
              <a:gd name="connsiteY16" fmla="*/ 1085850 h 1219200"/>
              <a:gd name="connsiteX17" fmla="*/ 2209800 w 8419122"/>
              <a:gd name="connsiteY17" fmla="*/ 1047750 h 1219200"/>
              <a:gd name="connsiteX18" fmla="*/ 2457450 w 8419122"/>
              <a:gd name="connsiteY18" fmla="*/ 1028700 h 1219200"/>
              <a:gd name="connsiteX19" fmla="*/ 2724150 w 8419122"/>
              <a:gd name="connsiteY19" fmla="*/ 971550 h 1219200"/>
              <a:gd name="connsiteX20" fmla="*/ 2781300 w 8419122"/>
              <a:gd name="connsiteY20" fmla="*/ 952500 h 1219200"/>
              <a:gd name="connsiteX21" fmla="*/ 2838450 w 8419122"/>
              <a:gd name="connsiteY21" fmla="*/ 914400 h 1219200"/>
              <a:gd name="connsiteX22" fmla="*/ 2952750 w 8419122"/>
              <a:gd name="connsiteY22" fmla="*/ 857250 h 1219200"/>
              <a:gd name="connsiteX23" fmla="*/ 3048000 w 8419122"/>
              <a:gd name="connsiteY23" fmla="*/ 781050 h 1219200"/>
              <a:gd name="connsiteX24" fmla="*/ 3162300 w 8419122"/>
              <a:gd name="connsiteY24" fmla="*/ 704850 h 1219200"/>
              <a:gd name="connsiteX25" fmla="*/ 3219450 w 8419122"/>
              <a:gd name="connsiteY25" fmla="*/ 666750 h 1219200"/>
              <a:gd name="connsiteX26" fmla="*/ 3371850 w 8419122"/>
              <a:gd name="connsiteY26" fmla="*/ 609600 h 1219200"/>
              <a:gd name="connsiteX27" fmla="*/ 3752850 w 8419122"/>
              <a:gd name="connsiteY27" fmla="*/ 628650 h 1219200"/>
              <a:gd name="connsiteX28" fmla="*/ 3810000 w 8419122"/>
              <a:gd name="connsiteY28" fmla="*/ 742950 h 1219200"/>
              <a:gd name="connsiteX29" fmla="*/ 3962400 w 8419122"/>
              <a:gd name="connsiteY29" fmla="*/ 876300 h 1219200"/>
              <a:gd name="connsiteX30" fmla="*/ 4019550 w 8419122"/>
              <a:gd name="connsiteY30" fmla="*/ 895350 h 1219200"/>
              <a:gd name="connsiteX31" fmla="*/ 4114800 w 8419122"/>
              <a:gd name="connsiteY31" fmla="*/ 971550 h 1219200"/>
              <a:gd name="connsiteX32" fmla="*/ 4152900 w 8419122"/>
              <a:gd name="connsiteY32" fmla="*/ 1028700 h 1219200"/>
              <a:gd name="connsiteX33" fmla="*/ 4171950 w 8419122"/>
              <a:gd name="connsiteY33" fmla="*/ 1085850 h 1219200"/>
              <a:gd name="connsiteX34" fmla="*/ 4286250 w 8419122"/>
              <a:gd name="connsiteY34" fmla="*/ 1143000 h 1219200"/>
              <a:gd name="connsiteX35" fmla="*/ 4629150 w 8419122"/>
              <a:gd name="connsiteY35" fmla="*/ 1219200 h 1219200"/>
              <a:gd name="connsiteX36" fmla="*/ 6057900 w 8419122"/>
              <a:gd name="connsiteY36" fmla="*/ 1200150 h 1219200"/>
              <a:gd name="connsiteX37" fmla="*/ 6267450 w 8419122"/>
              <a:gd name="connsiteY37" fmla="*/ 1181100 h 1219200"/>
              <a:gd name="connsiteX38" fmla="*/ 6972300 w 8419122"/>
              <a:gd name="connsiteY38" fmla="*/ 1162050 h 1219200"/>
              <a:gd name="connsiteX39" fmla="*/ 7029450 w 8419122"/>
              <a:gd name="connsiteY39" fmla="*/ 1143000 h 1219200"/>
              <a:gd name="connsiteX40" fmla="*/ 7372350 w 8419122"/>
              <a:gd name="connsiteY40" fmla="*/ 895350 h 1219200"/>
              <a:gd name="connsiteX41" fmla="*/ 7562850 w 8419122"/>
              <a:gd name="connsiteY41" fmla="*/ 704850 h 1219200"/>
              <a:gd name="connsiteX42" fmla="*/ 7677150 w 8419122"/>
              <a:gd name="connsiteY42" fmla="*/ 590550 h 1219200"/>
              <a:gd name="connsiteX43" fmla="*/ 7734300 w 8419122"/>
              <a:gd name="connsiteY43" fmla="*/ 533400 h 1219200"/>
              <a:gd name="connsiteX44" fmla="*/ 7810500 w 8419122"/>
              <a:gd name="connsiteY44" fmla="*/ 495300 h 1219200"/>
              <a:gd name="connsiteX45" fmla="*/ 8020050 w 8419122"/>
              <a:gd name="connsiteY45" fmla="*/ 438150 h 1219200"/>
              <a:gd name="connsiteX46" fmla="*/ 8096250 w 8419122"/>
              <a:gd name="connsiteY46" fmla="*/ 400050 h 1219200"/>
              <a:gd name="connsiteX47" fmla="*/ 8324850 w 8419122"/>
              <a:gd name="connsiteY47" fmla="*/ 285750 h 1219200"/>
              <a:gd name="connsiteX48" fmla="*/ 8382000 w 8419122"/>
              <a:gd name="connsiteY48" fmla="*/ 228600 h 1219200"/>
              <a:gd name="connsiteX49" fmla="*/ 8401050 w 8419122"/>
              <a:gd name="connsiteY49" fmla="*/ 0 h 1219200"/>
              <a:gd name="connsiteX0" fmla="*/ 0 w 8419122"/>
              <a:gd name="connsiteY0" fmla="*/ 285750 h 1219200"/>
              <a:gd name="connsiteX1" fmla="*/ 224086 w 8419122"/>
              <a:gd name="connsiteY1" fmla="*/ 152400 h 1219200"/>
              <a:gd name="connsiteX2" fmla="*/ 76200 w 8419122"/>
              <a:gd name="connsiteY2" fmla="*/ 381000 h 1219200"/>
              <a:gd name="connsiteX3" fmla="*/ 114300 w 8419122"/>
              <a:gd name="connsiteY3" fmla="*/ 457200 h 1219200"/>
              <a:gd name="connsiteX4" fmla="*/ 133350 w 8419122"/>
              <a:gd name="connsiteY4" fmla="*/ 533400 h 1219200"/>
              <a:gd name="connsiteX5" fmla="*/ 228600 w 8419122"/>
              <a:gd name="connsiteY5" fmla="*/ 628650 h 1219200"/>
              <a:gd name="connsiteX6" fmla="*/ 342900 w 8419122"/>
              <a:gd name="connsiteY6" fmla="*/ 742950 h 1219200"/>
              <a:gd name="connsiteX7" fmla="*/ 400050 w 8419122"/>
              <a:gd name="connsiteY7" fmla="*/ 800100 h 1219200"/>
              <a:gd name="connsiteX8" fmla="*/ 1009650 w 8419122"/>
              <a:gd name="connsiteY8" fmla="*/ 857250 h 1219200"/>
              <a:gd name="connsiteX9" fmla="*/ 1066800 w 8419122"/>
              <a:gd name="connsiteY9" fmla="*/ 895350 h 1219200"/>
              <a:gd name="connsiteX10" fmla="*/ 1276350 w 8419122"/>
              <a:gd name="connsiteY10" fmla="*/ 971550 h 1219200"/>
              <a:gd name="connsiteX11" fmla="*/ 1428750 w 8419122"/>
              <a:gd name="connsiteY11" fmla="*/ 1028700 h 1219200"/>
              <a:gd name="connsiteX12" fmla="*/ 1524000 w 8419122"/>
              <a:gd name="connsiteY12" fmla="*/ 1047750 h 1219200"/>
              <a:gd name="connsiteX13" fmla="*/ 1695450 w 8419122"/>
              <a:gd name="connsiteY13" fmla="*/ 1104900 h 1219200"/>
              <a:gd name="connsiteX14" fmla="*/ 1752600 w 8419122"/>
              <a:gd name="connsiteY14" fmla="*/ 1123950 h 1219200"/>
              <a:gd name="connsiteX15" fmla="*/ 2019300 w 8419122"/>
              <a:gd name="connsiteY15" fmla="*/ 1104900 h 1219200"/>
              <a:gd name="connsiteX16" fmla="*/ 2095500 w 8419122"/>
              <a:gd name="connsiteY16" fmla="*/ 1085850 h 1219200"/>
              <a:gd name="connsiteX17" fmla="*/ 2209800 w 8419122"/>
              <a:gd name="connsiteY17" fmla="*/ 1047750 h 1219200"/>
              <a:gd name="connsiteX18" fmla="*/ 2457450 w 8419122"/>
              <a:gd name="connsiteY18" fmla="*/ 1028700 h 1219200"/>
              <a:gd name="connsiteX19" fmla="*/ 2724150 w 8419122"/>
              <a:gd name="connsiteY19" fmla="*/ 971550 h 1219200"/>
              <a:gd name="connsiteX20" fmla="*/ 2781300 w 8419122"/>
              <a:gd name="connsiteY20" fmla="*/ 952500 h 1219200"/>
              <a:gd name="connsiteX21" fmla="*/ 2838450 w 8419122"/>
              <a:gd name="connsiteY21" fmla="*/ 914400 h 1219200"/>
              <a:gd name="connsiteX22" fmla="*/ 2952750 w 8419122"/>
              <a:gd name="connsiteY22" fmla="*/ 857250 h 1219200"/>
              <a:gd name="connsiteX23" fmla="*/ 3048000 w 8419122"/>
              <a:gd name="connsiteY23" fmla="*/ 781050 h 1219200"/>
              <a:gd name="connsiteX24" fmla="*/ 3162300 w 8419122"/>
              <a:gd name="connsiteY24" fmla="*/ 704850 h 1219200"/>
              <a:gd name="connsiteX25" fmla="*/ 3219450 w 8419122"/>
              <a:gd name="connsiteY25" fmla="*/ 666750 h 1219200"/>
              <a:gd name="connsiteX26" fmla="*/ 3371850 w 8419122"/>
              <a:gd name="connsiteY26" fmla="*/ 609600 h 1219200"/>
              <a:gd name="connsiteX27" fmla="*/ 3752850 w 8419122"/>
              <a:gd name="connsiteY27" fmla="*/ 628650 h 1219200"/>
              <a:gd name="connsiteX28" fmla="*/ 3810000 w 8419122"/>
              <a:gd name="connsiteY28" fmla="*/ 742950 h 1219200"/>
              <a:gd name="connsiteX29" fmla="*/ 3962400 w 8419122"/>
              <a:gd name="connsiteY29" fmla="*/ 876300 h 1219200"/>
              <a:gd name="connsiteX30" fmla="*/ 4019550 w 8419122"/>
              <a:gd name="connsiteY30" fmla="*/ 895350 h 1219200"/>
              <a:gd name="connsiteX31" fmla="*/ 4114800 w 8419122"/>
              <a:gd name="connsiteY31" fmla="*/ 971550 h 1219200"/>
              <a:gd name="connsiteX32" fmla="*/ 4152900 w 8419122"/>
              <a:gd name="connsiteY32" fmla="*/ 1028700 h 1219200"/>
              <a:gd name="connsiteX33" fmla="*/ 4171950 w 8419122"/>
              <a:gd name="connsiteY33" fmla="*/ 1085850 h 1219200"/>
              <a:gd name="connsiteX34" fmla="*/ 4286250 w 8419122"/>
              <a:gd name="connsiteY34" fmla="*/ 1143000 h 1219200"/>
              <a:gd name="connsiteX35" fmla="*/ 4629150 w 8419122"/>
              <a:gd name="connsiteY35" fmla="*/ 1219200 h 1219200"/>
              <a:gd name="connsiteX36" fmla="*/ 6057900 w 8419122"/>
              <a:gd name="connsiteY36" fmla="*/ 1200150 h 1219200"/>
              <a:gd name="connsiteX37" fmla="*/ 6267450 w 8419122"/>
              <a:gd name="connsiteY37" fmla="*/ 1181100 h 1219200"/>
              <a:gd name="connsiteX38" fmla="*/ 6972300 w 8419122"/>
              <a:gd name="connsiteY38" fmla="*/ 1162050 h 1219200"/>
              <a:gd name="connsiteX39" fmla="*/ 7029450 w 8419122"/>
              <a:gd name="connsiteY39" fmla="*/ 1143000 h 1219200"/>
              <a:gd name="connsiteX40" fmla="*/ 7372350 w 8419122"/>
              <a:gd name="connsiteY40" fmla="*/ 895350 h 1219200"/>
              <a:gd name="connsiteX41" fmla="*/ 7562850 w 8419122"/>
              <a:gd name="connsiteY41" fmla="*/ 704850 h 1219200"/>
              <a:gd name="connsiteX42" fmla="*/ 7677150 w 8419122"/>
              <a:gd name="connsiteY42" fmla="*/ 590550 h 1219200"/>
              <a:gd name="connsiteX43" fmla="*/ 7734300 w 8419122"/>
              <a:gd name="connsiteY43" fmla="*/ 533400 h 1219200"/>
              <a:gd name="connsiteX44" fmla="*/ 7810500 w 8419122"/>
              <a:gd name="connsiteY44" fmla="*/ 495300 h 1219200"/>
              <a:gd name="connsiteX45" fmla="*/ 8020050 w 8419122"/>
              <a:gd name="connsiteY45" fmla="*/ 438150 h 1219200"/>
              <a:gd name="connsiteX46" fmla="*/ 8096250 w 8419122"/>
              <a:gd name="connsiteY46" fmla="*/ 400050 h 1219200"/>
              <a:gd name="connsiteX47" fmla="*/ 8324850 w 8419122"/>
              <a:gd name="connsiteY47" fmla="*/ 285750 h 1219200"/>
              <a:gd name="connsiteX48" fmla="*/ 8382000 w 8419122"/>
              <a:gd name="connsiteY48" fmla="*/ 228600 h 1219200"/>
              <a:gd name="connsiteX49" fmla="*/ 8401050 w 8419122"/>
              <a:gd name="connsiteY49" fmla="*/ 0 h 1219200"/>
              <a:gd name="connsiteX0" fmla="*/ 0 w 8590572"/>
              <a:gd name="connsiteY0" fmla="*/ 152400 h 1219200"/>
              <a:gd name="connsiteX1" fmla="*/ 395536 w 8590572"/>
              <a:gd name="connsiteY1" fmla="*/ 152400 h 1219200"/>
              <a:gd name="connsiteX2" fmla="*/ 247650 w 8590572"/>
              <a:gd name="connsiteY2" fmla="*/ 381000 h 1219200"/>
              <a:gd name="connsiteX3" fmla="*/ 285750 w 8590572"/>
              <a:gd name="connsiteY3" fmla="*/ 457200 h 1219200"/>
              <a:gd name="connsiteX4" fmla="*/ 304800 w 8590572"/>
              <a:gd name="connsiteY4" fmla="*/ 533400 h 1219200"/>
              <a:gd name="connsiteX5" fmla="*/ 400050 w 8590572"/>
              <a:gd name="connsiteY5" fmla="*/ 628650 h 1219200"/>
              <a:gd name="connsiteX6" fmla="*/ 514350 w 8590572"/>
              <a:gd name="connsiteY6" fmla="*/ 742950 h 1219200"/>
              <a:gd name="connsiteX7" fmla="*/ 571500 w 8590572"/>
              <a:gd name="connsiteY7" fmla="*/ 800100 h 1219200"/>
              <a:gd name="connsiteX8" fmla="*/ 1181100 w 8590572"/>
              <a:gd name="connsiteY8" fmla="*/ 857250 h 1219200"/>
              <a:gd name="connsiteX9" fmla="*/ 1238250 w 8590572"/>
              <a:gd name="connsiteY9" fmla="*/ 895350 h 1219200"/>
              <a:gd name="connsiteX10" fmla="*/ 1447800 w 8590572"/>
              <a:gd name="connsiteY10" fmla="*/ 971550 h 1219200"/>
              <a:gd name="connsiteX11" fmla="*/ 1600200 w 8590572"/>
              <a:gd name="connsiteY11" fmla="*/ 1028700 h 1219200"/>
              <a:gd name="connsiteX12" fmla="*/ 1695450 w 8590572"/>
              <a:gd name="connsiteY12" fmla="*/ 1047750 h 1219200"/>
              <a:gd name="connsiteX13" fmla="*/ 1866900 w 8590572"/>
              <a:gd name="connsiteY13" fmla="*/ 1104900 h 1219200"/>
              <a:gd name="connsiteX14" fmla="*/ 1924050 w 8590572"/>
              <a:gd name="connsiteY14" fmla="*/ 1123950 h 1219200"/>
              <a:gd name="connsiteX15" fmla="*/ 2190750 w 8590572"/>
              <a:gd name="connsiteY15" fmla="*/ 1104900 h 1219200"/>
              <a:gd name="connsiteX16" fmla="*/ 2266950 w 8590572"/>
              <a:gd name="connsiteY16" fmla="*/ 1085850 h 1219200"/>
              <a:gd name="connsiteX17" fmla="*/ 2381250 w 8590572"/>
              <a:gd name="connsiteY17" fmla="*/ 1047750 h 1219200"/>
              <a:gd name="connsiteX18" fmla="*/ 2628900 w 8590572"/>
              <a:gd name="connsiteY18" fmla="*/ 1028700 h 1219200"/>
              <a:gd name="connsiteX19" fmla="*/ 2895600 w 8590572"/>
              <a:gd name="connsiteY19" fmla="*/ 971550 h 1219200"/>
              <a:gd name="connsiteX20" fmla="*/ 2952750 w 8590572"/>
              <a:gd name="connsiteY20" fmla="*/ 952500 h 1219200"/>
              <a:gd name="connsiteX21" fmla="*/ 3009900 w 8590572"/>
              <a:gd name="connsiteY21" fmla="*/ 914400 h 1219200"/>
              <a:gd name="connsiteX22" fmla="*/ 3124200 w 8590572"/>
              <a:gd name="connsiteY22" fmla="*/ 857250 h 1219200"/>
              <a:gd name="connsiteX23" fmla="*/ 3219450 w 8590572"/>
              <a:gd name="connsiteY23" fmla="*/ 781050 h 1219200"/>
              <a:gd name="connsiteX24" fmla="*/ 3333750 w 8590572"/>
              <a:gd name="connsiteY24" fmla="*/ 704850 h 1219200"/>
              <a:gd name="connsiteX25" fmla="*/ 3390900 w 8590572"/>
              <a:gd name="connsiteY25" fmla="*/ 666750 h 1219200"/>
              <a:gd name="connsiteX26" fmla="*/ 3543300 w 8590572"/>
              <a:gd name="connsiteY26" fmla="*/ 609600 h 1219200"/>
              <a:gd name="connsiteX27" fmla="*/ 3924300 w 8590572"/>
              <a:gd name="connsiteY27" fmla="*/ 628650 h 1219200"/>
              <a:gd name="connsiteX28" fmla="*/ 3981450 w 8590572"/>
              <a:gd name="connsiteY28" fmla="*/ 742950 h 1219200"/>
              <a:gd name="connsiteX29" fmla="*/ 4133850 w 8590572"/>
              <a:gd name="connsiteY29" fmla="*/ 876300 h 1219200"/>
              <a:gd name="connsiteX30" fmla="*/ 4191000 w 8590572"/>
              <a:gd name="connsiteY30" fmla="*/ 895350 h 1219200"/>
              <a:gd name="connsiteX31" fmla="*/ 4286250 w 8590572"/>
              <a:gd name="connsiteY31" fmla="*/ 971550 h 1219200"/>
              <a:gd name="connsiteX32" fmla="*/ 4324350 w 8590572"/>
              <a:gd name="connsiteY32" fmla="*/ 1028700 h 1219200"/>
              <a:gd name="connsiteX33" fmla="*/ 4343400 w 8590572"/>
              <a:gd name="connsiteY33" fmla="*/ 1085850 h 1219200"/>
              <a:gd name="connsiteX34" fmla="*/ 4457700 w 8590572"/>
              <a:gd name="connsiteY34" fmla="*/ 1143000 h 1219200"/>
              <a:gd name="connsiteX35" fmla="*/ 4800600 w 8590572"/>
              <a:gd name="connsiteY35" fmla="*/ 1219200 h 1219200"/>
              <a:gd name="connsiteX36" fmla="*/ 6229350 w 8590572"/>
              <a:gd name="connsiteY36" fmla="*/ 1200150 h 1219200"/>
              <a:gd name="connsiteX37" fmla="*/ 6438900 w 8590572"/>
              <a:gd name="connsiteY37" fmla="*/ 1181100 h 1219200"/>
              <a:gd name="connsiteX38" fmla="*/ 7143750 w 8590572"/>
              <a:gd name="connsiteY38" fmla="*/ 1162050 h 1219200"/>
              <a:gd name="connsiteX39" fmla="*/ 7200900 w 8590572"/>
              <a:gd name="connsiteY39" fmla="*/ 1143000 h 1219200"/>
              <a:gd name="connsiteX40" fmla="*/ 7543800 w 8590572"/>
              <a:gd name="connsiteY40" fmla="*/ 895350 h 1219200"/>
              <a:gd name="connsiteX41" fmla="*/ 7734300 w 8590572"/>
              <a:gd name="connsiteY41" fmla="*/ 704850 h 1219200"/>
              <a:gd name="connsiteX42" fmla="*/ 7848600 w 8590572"/>
              <a:gd name="connsiteY42" fmla="*/ 590550 h 1219200"/>
              <a:gd name="connsiteX43" fmla="*/ 7905750 w 8590572"/>
              <a:gd name="connsiteY43" fmla="*/ 533400 h 1219200"/>
              <a:gd name="connsiteX44" fmla="*/ 7981950 w 8590572"/>
              <a:gd name="connsiteY44" fmla="*/ 495300 h 1219200"/>
              <a:gd name="connsiteX45" fmla="*/ 8191500 w 8590572"/>
              <a:gd name="connsiteY45" fmla="*/ 438150 h 1219200"/>
              <a:gd name="connsiteX46" fmla="*/ 8267700 w 8590572"/>
              <a:gd name="connsiteY46" fmla="*/ 400050 h 1219200"/>
              <a:gd name="connsiteX47" fmla="*/ 8496300 w 8590572"/>
              <a:gd name="connsiteY47" fmla="*/ 285750 h 1219200"/>
              <a:gd name="connsiteX48" fmla="*/ 8553450 w 8590572"/>
              <a:gd name="connsiteY48" fmla="*/ 228600 h 1219200"/>
              <a:gd name="connsiteX49" fmla="*/ 8572500 w 8590572"/>
              <a:gd name="connsiteY49" fmla="*/ 0 h 1219200"/>
              <a:gd name="connsiteX0" fmla="*/ 0 w 8590572"/>
              <a:gd name="connsiteY0" fmla="*/ 152400 h 1219200"/>
              <a:gd name="connsiteX1" fmla="*/ 0 w 8590572"/>
              <a:gd name="connsiteY1" fmla="*/ 152400 h 1219200"/>
              <a:gd name="connsiteX2" fmla="*/ 247650 w 8590572"/>
              <a:gd name="connsiteY2" fmla="*/ 381000 h 1219200"/>
              <a:gd name="connsiteX3" fmla="*/ 285750 w 8590572"/>
              <a:gd name="connsiteY3" fmla="*/ 457200 h 1219200"/>
              <a:gd name="connsiteX4" fmla="*/ 304800 w 8590572"/>
              <a:gd name="connsiteY4" fmla="*/ 533400 h 1219200"/>
              <a:gd name="connsiteX5" fmla="*/ 400050 w 8590572"/>
              <a:gd name="connsiteY5" fmla="*/ 628650 h 1219200"/>
              <a:gd name="connsiteX6" fmla="*/ 514350 w 8590572"/>
              <a:gd name="connsiteY6" fmla="*/ 742950 h 1219200"/>
              <a:gd name="connsiteX7" fmla="*/ 571500 w 8590572"/>
              <a:gd name="connsiteY7" fmla="*/ 800100 h 1219200"/>
              <a:gd name="connsiteX8" fmla="*/ 1181100 w 8590572"/>
              <a:gd name="connsiteY8" fmla="*/ 857250 h 1219200"/>
              <a:gd name="connsiteX9" fmla="*/ 1238250 w 8590572"/>
              <a:gd name="connsiteY9" fmla="*/ 895350 h 1219200"/>
              <a:gd name="connsiteX10" fmla="*/ 1447800 w 8590572"/>
              <a:gd name="connsiteY10" fmla="*/ 971550 h 1219200"/>
              <a:gd name="connsiteX11" fmla="*/ 1600200 w 8590572"/>
              <a:gd name="connsiteY11" fmla="*/ 1028700 h 1219200"/>
              <a:gd name="connsiteX12" fmla="*/ 1695450 w 8590572"/>
              <a:gd name="connsiteY12" fmla="*/ 1047750 h 1219200"/>
              <a:gd name="connsiteX13" fmla="*/ 1866900 w 8590572"/>
              <a:gd name="connsiteY13" fmla="*/ 1104900 h 1219200"/>
              <a:gd name="connsiteX14" fmla="*/ 1924050 w 8590572"/>
              <a:gd name="connsiteY14" fmla="*/ 1123950 h 1219200"/>
              <a:gd name="connsiteX15" fmla="*/ 2190750 w 8590572"/>
              <a:gd name="connsiteY15" fmla="*/ 1104900 h 1219200"/>
              <a:gd name="connsiteX16" fmla="*/ 2266950 w 8590572"/>
              <a:gd name="connsiteY16" fmla="*/ 1085850 h 1219200"/>
              <a:gd name="connsiteX17" fmla="*/ 2381250 w 8590572"/>
              <a:gd name="connsiteY17" fmla="*/ 1047750 h 1219200"/>
              <a:gd name="connsiteX18" fmla="*/ 2628900 w 8590572"/>
              <a:gd name="connsiteY18" fmla="*/ 1028700 h 1219200"/>
              <a:gd name="connsiteX19" fmla="*/ 2895600 w 8590572"/>
              <a:gd name="connsiteY19" fmla="*/ 971550 h 1219200"/>
              <a:gd name="connsiteX20" fmla="*/ 2952750 w 8590572"/>
              <a:gd name="connsiteY20" fmla="*/ 952500 h 1219200"/>
              <a:gd name="connsiteX21" fmla="*/ 3009900 w 8590572"/>
              <a:gd name="connsiteY21" fmla="*/ 914400 h 1219200"/>
              <a:gd name="connsiteX22" fmla="*/ 3124200 w 8590572"/>
              <a:gd name="connsiteY22" fmla="*/ 857250 h 1219200"/>
              <a:gd name="connsiteX23" fmla="*/ 3219450 w 8590572"/>
              <a:gd name="connsiteY23" fmla="*/ 781050 h 1219200"/>
              <a:gd name="connsiteX24" fmla="*/ 3333750 w 8590572"/>
              <a:gd name="connsiteY24" fmla="*/ 704850 h 1219200"/>
              <a:gd name="connsiteX25" fmla="*/ 3390900 w 8590572"/>
              <a:gd name="connsiteY25" fmla="*/ 666750 h 1219200"/>
              <a:gd name="connsiteX26" fmla="*/ 3543300 w 8590572"/>
              <a:gd name="connsiteY26" fmla="*/ 609600 h 1219200"/>
              <a:gd name="connsiteX27" fmla="*/ 3924300 w 8590572"/>
              <a:gd name="connsiteY27" fmla="*/ 628650 h 1219200"/>
              <a:gd name="connsiteX28" fmla="*/ 3981450 w 8590572"/>
              <a:gd name="connsiteY28" fmla="*/ 742950 h 1219200"/>
              <a:gd name="connsiteX29" fmla="*/ 4133850 w 8590572"/>
              <a:gd name="connsiteY29" fmla="*/ 876300 h 1219200"/>
              <a:gd name="connsiteX30" fmla="*/ 4191000 w 8590572"/>
              <a:gd name="connsiteY30" fmla="*/ 895350 h 1219200"/>
              <a:gd name="connsiteX31" fmla="*/ 4286250 w 8590572"/>
              <a:gd name="connsiteY31" fmla="*/ 971550 h 1219200"/>
              <a:gd name="connsiteX32" fmla="*/ 4324350 w 8590572"/>
              <a:gd name="connsiteY32" fmla="*/ 1028700 h 1219200"/>
              <a:gd name="connsiteX33" fmla="*/ 4343400 w 8590572"/>
              <a:gd name="connsiteY33" fmla="*/ 1085850 h 1219200"/>
              <a:gd name="connsiteX34" fmla="*/ 4457700 w 8590572"/>
              <a:gd name="connsiteY34" fmla="*/ 1143000 h 1219200"/>
              <a:gd name="connsiteX35" fmla="*/ 4800600 w 8590572"/>
              <a:gd name="connsiteY35" fmla="*/ 1219200 h 1219200"/>
              <a:gd name="connsiteX36" fmla="*/ 6229350 w 8590572"/>
              <a:gd name="connsiteY36" fmla="*/ 1200150 h 1219200"/>
              <a:gd name="connsiteX37" fmla="*/ 6438900 w 8590572"/>
              <a:gd name="connsiteY37" fmla="*/ 1181100 h 1219200"/>
              <a:gd name="connsiteX38" fmla="*/ 7143750 w 8590572"/>
              <a:gd name="connsiteY38" fmla="*/ 1162050 h 1219200"/>
              <a:gd name="connsiteX39" fmla="*/ 7200900 w 8590572"/>
              <a:gd name="connsiteY39" fmla="*/ 1143000 h 1219200"/>
              <a:gd name="connsiteX40" fmla="*/ 7543800 w 8590572"/>
              <a:gd name="connsiteY40" fmla="*/ 895350 h 1219200"/>
              <a:gd name="connsiteX41" fmla="*/ 7734300 w 8590572"/>
              <a:gd name="connsiteY41" fmla="*/ 704850 h 1219200"/>
              <a:gd name="connsiteX42" fmla="*/ 7848600 w 8590572"/>
              <a:gd name="connsiteY42" fmla="*/ 590550 h 1219200"/>
              <a:gd name="connsiteX43" fmla="*/ 7905750 w 8590572"/>
              <a:gd name="connsiteY43" fmla="*/ 533400 h 1219200"/>
              <a:gd name="connsiteX44" fmla="*/ 7981950 w 8590572"/>
              <a:gd name="connsiteY44" fmla="*/ 495300 h 1219200"/>
              <a:gd name="connsiteX45" fmla="*/ 8191500 w 8590572"/>
              <a:gd name="connsiteY45" fmla="*/ 438150 h 1219200"/>
              <a:gd name="connsiteX46" fmla="*/ 8267700 w 8590572"/>
              <a:gd name="connsiteY46" fmla="*/ 400050 h 1219200"/>
              <a:gd name="connsiteX47" fmla="*/ 8496300 w 8590572"/>
              <a:gd name="connsiteY47" fmla="*/ 285750 h 1219200"/>
              <a:gd name="connsiteX48" fmla="*/ 8553450 w 8590572"/>
              <a:gd name="connsiteY48" fmla="*/ 228600 h 1219200"/>
              <a:gd name="connsiteX49" fmla="*/ 8572500 w 8590572"/>
              <a:gd name="connsiteY49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90572" h="1219200">
                <a:moveTo>
                  <a:pt x="0" y="152400"/>
                </a:moveTo>
                <a:lnTo>
                  <a:pt x="0" y="152400"/>
                </a:lnTo>
                <a:cubicBezTo>
                  <a:pt x="12544" y="168080"/>
                  <a:pt x="239740" y="362543"/>
                  <a:pt x="247650" y="381000"/>
                </a:cubicBezTo>
                <a:cubicBezTo>
                  <a:pt x="258837" y="407102"/>
                  <a:pt x="275779" y="430610"/>
                  <a:pt x="285750" y="457200"/>
                </a:cubicBezTo>
                <a:cubicBezTo>
                  <a:pt x="294943" y="481715"/>
                  <a:pt x="294487" y="509335"/>
                  <a:pt x="304800" y="533400"/>
                </a:cubicBezTo>
                <a:cubicBezTo>
                  <a:pt x="330200" y="592667"/>
                  <a:pt x="349250" y="594783"/>
                  <a:pt x="400050" y="628650"/>
                </a:cubicBezTo>
                <a:cubicBezTo>
                  <a:pt x="467121" y="729257"/>
                  <a:pt x="404081" y="648434"/>
                  <a:pt x="514350" y="742950"/>
                </a:cubicBezTo>
                <a:cubicBezTo>
                  <a:pt x="534805" y="760483"/>
                  <a:pt x="547950" y="787016"/>
                  <a:pt x="571500" y="800100"/>
                </a:cubicBezTo>
                <a:cubicBezTo>
                  <a:pt x="726062" y="885968"/>
                  <a:pt x="1124874" y="855087"/>
                  <a:pt x="1181100" y="857250"/>
                </a:cubicBezTo>
                <a:cubicBezTo>
                  <a:pt x="1200150" y="869950"/>
                  <a:pt x="1217772" y="885111"/>
                  <a:pt x="1238250" y="895350"/>
                </a:cubicBezTo>
                <a:cubicBezTo>
                  <a:pt x="1321547" y="936998"/>
                  <a:pt x="1358890" y="935986"/>
                  <a:pt x="1447800" y="971550"/>
                </a:cubicBezTo>
                <a:cubicBezTo>
                  <a:pt x="1476934" y="983204"/>
                  <a:pt x="1560382" y="1018745"/>
                  <a:pt x="1600200" y="1028700"/>
                </a:cubicBezTo>
                <a:cubicBezTo>
                  <a:pt x="1631612" y="1036553"/>
                  <a:pt x="1664212" y="1039231"/>
                  <a:pt x="1695450" y="1047750"/>
                </a:cubicBezTo>
                <a:lnTo>
                  <a:pt x="1866900" y="1104900"/>
                </a:lnTo>
                <a:lnTo>
                  <a:pt x="1924050" y="1123950"/>
                </a:lnTo>
                <a:cubicBezTo>
                  <a:pt x="2012950" y="1117600"/>
                  <a:pt x="2102169" y="1114742"/>
                  <a:pt x="2190750" y="1104900"/>
                </a:cubicBezTo>
                <a:cubicBezTo>
                  <a:pt x="2216772" y="1102009"/>
                  <a:pt x="2241872" y="1093373"/>
                  <a:pt x="2266950" y="1085850"/>
                </a:cubicBezTo>
                <a:cubicBezTo>
                  <a:pt x="2305417" y="1074310"/>
                  <a:pt x="2341207" y="1050830"/>
                  <a:pt x="2381250" y="1047750"/>
                </a:cubicBezTo>
                <a:lnTo>
                  <a:pt x="2628900" y="1028700"/>
                </a:lnTo>
                <a:cubicBezTo>
                  <a:pt x="2701798" y="1014120"/>
                  <a:pt x="2814503" y="994721"/>
                  <a:pt x="2895600" y="971550"/>
                </a:cubicBezTo>
                <a:cubicBezTo>
                  <a:pt x="2914908" y="966033"/>
                  <a:pt x="2934789" y="961480"/>
                  <a:pt x="2952750" y="952500"/>
                </a:cubicBezTo>
                <a:cubicBezTo>
                  <a:pt x="2973228" y="942261"/>
                  <a:pt x="2989422" y="924639"/>
                  <a:pt x="3009900" y="914400"/>
                </a:cubicBezTo>
                <a:cubicBezTo>
                  <a:pt x="3167641" y="835530"/>
                  <a:pt x="2960416" y="966439"/>
                  <a:pt x="3124200" y="857250"/>
                </a:cubicBezTo>
                <a:cubicBezTo>
                  <a:pt x="3194598" y="751653"/>
                  <a:pt x="3122022" y="835177"/>
                  <a:pt x="3219450" y="781050"/>
                </a:cubicBezTo>
                <a:cubicBezTo>
                  <a:pt x="3259478" y="758812"/>
                  <a:pt x="3295650" y="730250"/>
                  <a:pt x="3333750" y="704850"/>
                </a:cubicBezTo>
                <a:cubicBezTo>
                  <a:pt x="3352800" y="692150"/>
                  <a:pt x="3368688" y="672303"/>
                  <a:pt x="3390900" y="666750"/>
                </a:cubicBezTo>
                <a:cubicBezTo>
                  <a:pt x="3494650" y="640812"/>
                  <a:pt x="3443682" y="659409"/>
                  <a:pt x="3543300" y="609600"/>
                </a:cubicBezTo>
                <a:cubicBezTo>
                  <a:pt x="3670300" y="615950"/>
                  <a:pt x="3799192" y="605903"/>
                  <a:pt x="3924300" y="628650"/>
                </a:cubicBezTo>
                <a:cubicBezTo>
                  <a:pt x="3954327" y="634109"/>
                  <a:pt x="3972010" y="724069"/>
                  <a:pt x="3981450" y="742950"/>
                </a:cubicBezTo>
                <a:cubicBezTo>
                  <a:pt x="4012565" y="805180"/>
                  <a:pt x="4065270" y="853440"/>
                  <a:pt x="4133850" y="876300"/>
                </a:cubicBezTo>
                <a:lnTo>
                  <a:pt x="4191000" y="895350"/>
                </a:lnTo>
                <a:cubicBezTo>
                  <a:pt x="4300189" y="1059134"/>
                  <a:pt x="4154799" y="866390"/>
                  <a:pt x="4286250" y="971550"/>
                </a:cubicBezTo>
                <a:cubicBezTo>
                  <a:pt x="4304128" y="985853"/>
                  <a:pt x="4314111" y="1008222"/>
                  <a:pt x="4324350" y="1028700"/>
                </a:cubicBezTo>
                <a:cubicBezTo>
                  <a:pt x="4333330" y="1046661"/>
                  <a:pt x="4328154" y="1072782"/>
                  <a:pt x="4343400" y="1085850"/>
                </a:cubicBezTo>
                <a:cubicBezTo>
                  <a:pt x="4375742" y="1113572"/>
                  <a:pt x="4417289" y="1129530"/>
                  <a:pt x="4457700" y="1143000"/>
                </a:cubicBezTo>
                <a:cubicBezTo>
                  <a:pt x="4590736" y="1187345"/>
                  <a:pt x="4674246" y="1198141"/>
                  <a:pt x="4800600" y="1219200"/>
                </a:cubicBezTo>
                <a:lnTo>
                  <a:pt x="6229350" y="1200150"/>
                </a:lnTo>
                <a:cubicBezTo>
                  <a:pt x="6299469" y="1198519"/>
                  <a:pt x="6368823" y="1184020"/>
                  <a:pt x="6438900" y="1181100"/>
                </a:cubicBezTo>
                <a:cubicBezTo>
                  <a:pt x="6673732" y="1171315"/>
                  <a:pt x="6908800" y="1168400"/>
                  <a:pt x="7143750" y="1162050"/>
                </a:cubicBezTo>
                <a:cubicBezTo>
                  <a:pt x="7162800" y="1155700"/>
                  <a:pt x="7183465" y="1152963"/>
                  <a:pt x="7200900" y="1143000"/>
                </a:cubicBezTo>
                <a:cubicBezTo>
                  <a:pt x="7351301" y="1057056"/>
                  <a:pt x="7424338" y="1007785"/>
                  <a:pt x="7543800" y="895350"/>
                </a:cubicBezTo>
                <a:cubicBezTo>
                  <a:pt x="7609194" y="833802"/>
                  <a:pt x="7680418" y="776692"/>
                  <a:pt x="7734300" y="704850"/>
                </a:cubicBezTo>
                <a:cubicBezTo>
                  <a:pt x="7843816" y="558828"/>
                  <a:pt x="7737177" y="683403"/>
                  <a:pt x="7848600" y="590550"/>
                </a:cubicBezTo>
                <a:cubicBezTo>
                  <a:pt x="7869296" y="573303"/>
                  <a:pt x="7883827" y="549059"/>
                  <a:pt x="7905750" y="533400"/>
                </a:cubicBezTo>
                <a:cubicBezTo>
                  <a:pt x="7928858" y="516894"/>
                  <a:pt x="7955583" y="505847"/>
                  <a:pt x="7981950" y="495300"/>
                </a:cubicBezTo>
                <a:cubicBezTo>
                  <a:pt x="8078628" y="456629"/>
                  <a:pt x="8095841" y="457282"/>
                  <a:pt x="8191500" y="438150"/>
                </a:cubicBezTo>
                <a:cubicBezTo>
                  <a:pt x="8216900" y="425450"/>
                  <a:pt x="8241847" y="411801"/>
                  <a:pt x="8267700" y="400050"/>
                </a:cubicBezTo>
                <a:cubicBezTo>
                  <a:pt x="8359141" y="358486"/>
                  <a:pt x="8417726" y="344680"/>
                  <a:pt x="8496300" y="285750"/>
                </a:cubicBezTo>
                <a:cubicBezTo>
                  <a:pt x="8517853" y="269586"/>
                  <a:pt x="8534400" y="247650"/>
                  <a:pt x="8553450" y="228600"/>
                </a:cubicBezTo>
                <a:cubicBezTo>
                  <a:pt x="8590572" y="117233"/>
                  <a:pt x="8572500" y="191530"/>
                  <a:pt x="8572500" y="0"/>
                </a:cubicBezTo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/>
          <p:cNvCxnSpPr>
            <a:stCxn id="9" idx="0"/>
            <a:endCxn id="9" idx="49"/>
          </p:cNvCxnSpPr>
          <p:nvPr/>
        </p:nvCxnSpPr>
        <p:spPr>
          <a:xfrm flipV="1">
            <a:off x="0" y="-152400"/>
            <a:ext cx="85725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 12"/>
          <p:cNvSpPr/>
          <p:nvPr/>
        </p:nvSpPr>
        <p:spPr>
          <a:xfrm>
            <a:off x="0" y="5733256"/>
            <a:ext cx="539552" cy="112474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797968" y="6309320"/>
            <a:ext cx="181744" cy="54868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/>
          <p:cNvSpPr/>
          <p:nvPr/>
        </p:nvSpPr>
        <p:spPr>
          <a:xfrm rot="16524531">
            <a:off x="4660204" y="6242617"/>
            <a:ext cx="1119737" cy="106021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3563888" y="6525344"/>
            <a:ext cx="72008" cy="36004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 flipH="1">
            <a:off x="4644008" y="6309320"/>
            <a:ext cx="792088" cy="54868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0" y="4581128"/>
            <a:ext cx="1547664" cy="504056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/>
          <p:cNvSpPr/>
          <p:nvPr/>
        </p:nvSpPr>
        <p:spPr>
          <a:xfrm>
            <a:off x="1115616" y="4869160"/>
            <a:ext cx="576064" cy="1988840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 19"/>
          <p:cNvSpPr/>
          <p:nvPr/>
        </p:nvSpPr>
        <p:spPr>
          <a:xfrm>
            <a:off x="2195736" y="4653136"/>
            <a:ext cx="1368152" cy="220486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4384" y="1"/>
            <a:ext cx="803920" cy="738602"/>
          </a:xfrm>
          <a:prstGeom prst="rect">
            <a:avLst/>
          </a:prstGeom>
          <a:noFill/>
        </p:spPr>
      </p:pic>
      <p:pic>
        <p:nvPicPr>
          <p:cNvPr id="26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530158"/>
            <a:ext cx="803920" cy="738602"/>
          </a:xfrm>
          <a:prstGeom prst="rect">
            <a:avLst/>
          </a:prstGeom>
          <a:noFill/>
        </p:spPr>
      </p:pic>
      <p:pic>
        <p:nvPicPr>
          <p:cNvPr id="27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-27384"/>
            <a:ext cx="803920" cy="738602"/>
          </a:xfrm>
          <a:prstGeom prst="rect">
            <a:avLst/>
          </a:prstGeom>
          <a:noFill/>
        </p:spPr>
      </p:pic>
      <p:pic>
        <p:nvPicPr>
          <p:cNvPr id="28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52401"/>
            <a:ext cx="803920" cy="738602"/>
          </a:xfrm>
          <a:prstGeom prst="rect">
            <a:avLst/>
          </a:prstGeom>
          <a:noFill/>
        </p:spPr>
      </p:pic>
      <p:pic>
        <p:nvPicPr>
          <p:cNvPr id="29" name="Picture 2" descr="http://ts3.mm.bing.net/th?id=HN.607993165360531626&amp;pid=15.1&amp;H=147&amp;W=16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86142"/>
            <a:ext cx="803920" cy="738602"/>
          </a:xfrm>
          <a:prstGeom prst="rect">
            <a:avLst/>
          </a:prstGeom>
          <a:noFill/>
        </p:spPr>
      </p:pic>
      <p:sp>
        <p:nvSpPr>
          <p:cNvPr id="30" name="Tekstvak 29"/>
          <p:cNvSpPr txBox="1"/>
          <p:nvPr/>
        </p:nvSpPr>
        <p:spPr>
          <a:xfrm>
            <a:off x="2051720" y="1844824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trunk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1043608" y="3501008"/>
            <a:ext cx="960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roots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7752679" y="404664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fruits</a:t>
            </a:r>
            <a:endParaRPr lang="nl-NL" sz="2800" b="1" dirty="0">
              <a:solidFill>
                <a:srgbClr val="0000FF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364088" y="3068960"/>
            <a:ext cx="3744416" cy="369332"/>
          </a:xfrm>
          <a:prstGeom prst="rect">
            <a:avLst/>
          </a:prstGeom>
          <a:solidFill>
            <a:srgbClr val="FF1D1D">
              <a:alpha val="7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Experience 1: I felt her pain yesterday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5652120" y="3532946"/>
            <a:ext cx="3464768" cy="646331"/>
          </a:xfrm>
          <a:prstGeom prst="rect">
            <a:avLst/>
          </a:prstGeom>
          <a:solidFill>
            <a:srgbClr val="FF1D1D">
              <a:alpha val="7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 2: I heard her voice going down, so I guessed she was sad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5796136" y="4253026"/>
            <a:ext cx="3347864" cy="646331"/>
          </a:xfrm>
          <a:prstGeom prst="rect">
            <a:avLst/>
          </a:prstGeom>
          <a:solidFill>
            <a:srgbClr val="FF1D1D">
              <a:alpha val="7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 3: I followed her on </a:t>
            </a:r>
            <a:r>
              <a:rPr lang="en-US" b="1" dirty="0" err="1" smtClean="0">
                <a:solidFill>
                  <a:srgbClr val="0000FF"/>
                </a:solidFill>
              </a:rPr>
              <a:t>Facebook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6012160" y="5013176"/>
            <a:ext cx="3131840" cy="646331"/>
          </a:xfrm>
          <a:prstGeom prst="rect">
            <a:avLst/>
          </a:prstGeom>
          <a:solidFill>
            <a:srgbClr val="FF1D1D">
              <a:alpha val="7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 4: My friend said that she felt supported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5724128" y="5949280"/>
            <a:ext cx="3419872" cy="646331"/>
          </a:xfrm>
          <a:prstGeom prst="rect">
            <a:avLst/>
          </a:prstGeom>
          <a:solidFill>
            <a:srgbClr val="FF1D1D">
              <a:alpha val="7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Exp. 5: I looked in her eyes and felt  very connected last week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8" name="Tekstvak 37"/>
          <p:cNvSpPr txBox="1"/>
          <p:nvPr/>
        </p:nvSpPr>
        <p:spPr>
          <a:xfrm rot="5400000">
            <a:off x="2233447" y="1556792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Empowering belief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I can be empathetic</a:t>
            </a:r>
            <a:endParaRPr lang="en-US" sz="12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" name="Vrije vorm 38"/>
          <p:cNvSpPr/>
          <p:nvPr/>
        </p:nvSpPr>
        <p:spPr>
          <a:xfrm rot="19978213">
            <a:off x="529626" y="5588847"/>
            <a:ext cx="603004" cy="1197537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Vrije vorm 39"/>
          <p:cNvSpPr/>
          <p:nvPr/>
        </p:nvSpPr>
        <p:spPr>
          <a:xfrm>
            <a:off x="251520" y="5733256"/>
            <a:ext cx="1944216" cy="112474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 flipH="1">
            <a:off x="2411760" y="5805264"/>
            <a:ext cx="504056" cy="1052736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2915816" y="5733256"/>
            <a:ext cx="576064" cy="112474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4139952" y="5733256"/>
            <a:ext cx="216024" cy="1124744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Vrije vorm 43"/>
          <p:cNvSpPr/>
          <p:nvPr/>
        </p:nvSpPr>
        <p:spPr>
          <a:xfrm rot="17543465">
            <a:off x="3973152" y="5748510"/>
            <a:ext cx="618215" cy="1192948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Vrije vorm 44"/>
          <p:cNvSpPr/>
          <p:nvPr/>
        </p:nvSpPr>
        <p:spPr>
          <a:xfrm rot="16524531" flipV="1">
            <a:off x="4204331" y="6127078"/>
            <a:ext cx="1420061" cy="45719"/>
          </a:xfrm>
          <a:custGeom>
            <a:avLst/>
            <a:gdLst>
              <a:gd name="connsiteX0" fmla="*/ 685800 w 685800"/>
              <a:gd name="connsiteY0" fmla="*/ 0 h 704850"/>
              <a:gd name="connsiteX1" fmla="*/ 628650 w 685800"/>
              <a:gd name="connsiteY1" fmla="*/ 19050 h 704850"/>
              <a:gd name="connsiteX2" fmla="*/ 571500 w 685800"/>
              <a:gd name="connsiteY2" fmla="*/ 76200 h 704850"/>
              <a:gd name="connsiteX3" fmla="*/ 495300 w 685800"/>
              <a:gd name="connsiteY3" fmla="*/ 190500 h 704850"/>
              <a:gd name="connsiteX4" fmla="*/ 438150 w 685800"/>
              <a:gd name="connsiteY4" fmla="*/ 209550 h 704850"/>
              <a:gd name="connsiteX5" fmla="*/ 361950 w 685800"/>
              <a:gd name="connsiteY5" fmla="*/ 323850 h 704850"/>
              <a:gd name="connsiteX6" fmla="*/ 247650 w 685800"/>
              <a:gd name="connsiteY6" fmla="*/ 400050 h 704850"/>
              <a:gd name="connsiteX7" fmla="*/ 171450 w 685800"/>
              <a:gd name="connsiteY7" fmla="*/ 514350 h 704850"/>
              <a:gd name="connsiteX8" fmla="*/ 152400 w 685800"/>
              <a:gd name="connsiteY8" fmla="*/ 609600 h 704850"/>
              <a:gd name="connsiteX9" fmla="*/ 0 w 685800"/>
              <a:gd name="connsiteY9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" h="704850">
                <a:moveTo>
                  <a:pt x="685800" y="0"/>
                </a:moveTo>
                <a:cubicBezTo>
                  <a:pt x="666750" y="6350"/>
                  <a:pt x="645358" y="7911"/>
                  <a:pt x="628650" y="19050"/>
                </a:cubicBezTo>
                <a:cubicBezTo>
                  <a:pt x="606234" y="33994"/>
                  <a:pt x="588040" y="54934"/>
                  <a:pt x="571500" y="76200"/>
                </a:cubicBezTo>
                <a:cubicBezTo>
                  <a:pt x="543387" y="112345"/>
                  <a:pt x="538741" y="176020"/>
                  <a:pt x="495300" y="190500"/>
                </a:cubicBezTo>
                <a:lnTo>
                  <a:pt x="438150" y="209550"/>
                </a:lnTo>
                <a:cubicBezTo>
                  <a:pt x="412750" y="247650"/>
                  <a:pt x="400050" y="298450"/>
                  <a:pt x="361950" y="323850"/>
                </a:cubicBezTo>
                <a:lnTo>
                  <a:pt x="247650" y="400050"/>
                </a:lnTo>
                <a:cubicBezTo>
                  <a:pt x="222250" y="438150"/>
                  <a:pt x="180430" y="469449"/>
                  <a:pt x="171450" y="514350"/>
                </a:cubicBezTo>
                <a:cubicBezTo>
                  <a:pt x="165100" y="546100"/>
                  <a:pt x="172279" y="584042"/>
                  <a:pt x="152400" y="609600"/>
                </a:cubicBezTo>
                <a:cubicBezTo>
                  <a:pt x="125648" y="643995"/>
                  <a:pt x="48245" y="680727"/>
                  <a:pt x="0" y="70485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met pijl 46"/>
          <p:cNvCxnSpPr>
            <a:endCxn id="33" idx="1"/>
          </p:cNvCxnSpPr>
          <p:nvPr/>
        </p:nvCxnSpPr>
        <p:spPr>
          <a:xfrm flipV="1">
            <a:off x="2339752" y="3253626"/>
            <a:ext cx="3024336" cy="895454"/>
          </a:xfrm>
          <a:prstGeom prst="straightConnector1">
            <a:avLst/>
          </a:prstGeom>
          <a:ln w="76200">
            <a:solidFill>
              <a:srgbClr val="FF1D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>
            <a:endCxn id="34" idx="1"/>
          </p:cNvCxnSpPr>
          <p:nvPr/>
        </p:nvCxnSpPr>
        <p:spPr>
          <a:xfrm flipV="1">
            <a:off x="2915816" y="3856112"/>
            <a:ext cx="2736304" cy="941040"/>
          </a:xfrm>
          <a:prstGeom prst="straightConnector1">
            <a:avLst/>
          </a:prstGeom>
          <a:ln w="76200">
            <a:solidFill>
              <a:srgbClr val="FF1D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/>
          <p:cNvCxnSpPr>
            <a:endCxn id="35" idx="1"/>
          </p:cNvCxnSpPr>
          <p:nvPr/>
        </p:nvCxnSpPr>
        <p:spPr>
          <a:xfrm flipV="1">
            <a:off x="3851920" y="4576192"/>
            <a:ext cx="1944216" cy="725016"/>
          </a:xfrm>
          <a:prstGeom prst="straightConnector1">
            <a:avLst/>
          </a:prstGeom>
          <a:ln w="76200">
            <a:solidFill>
              <a:srgbClr val="FF1D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/>
          <p:cNvCxnSpPr/>
          <p:nvPr/>
        </p:nvCxnSpPr>
        <p:spPr>
          <a:xfrm flipV="1">
            <a:off x="4716016" y="5157192"/>
            <a:ext cx="1296144" cy="648072"/>
          </a:xfrm>
          <a:prstGeom prst="straightConnector1">
            <a:avLst/>
          </a:prstGeom>
          <a:ln w="76200">
            <a:solidFill>
              <a:srgbClr val="FF1D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/>
          <p:cNvCxnSpPr/>
          <p:nvPr/>
        </p:nvCxnSpPr>
        <p:spPr>
          <a:xfrm>
            <a:off x="5364088" y="5733256"/>
            <a:ext cx="288032" cy="432048"/>
          </a:xfrm>
          <a:prstGeom prst="straightConnector1">
            <a:avLst/>
          </a:prstGeom>
          <a:ln w="76200">
            <a:solidFill>
              <a:srgbClr val="FF1D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 15"/>
          <p:cNvSpPr/>
          <p:nvPr/>
        </p:nvSpPr>
        <p:spPr>
          <a:xfrm>
            <a:off x="675289" y="1484784"/>
            <a:ext cx="7538545" cy="1584176"/>
          </a:xfrm>
          <a:custGeom>
            <a:avLst/>
            <a:gdLst>
              <a:gd name="connsiteX0" fmla="*/ 65690 w 7538545"/>
              <a:gd name="connsiteY0" fmla="*/ 1510862 h 1510862"/>
              <a:gd name="connsiteX1" fmla="*/ 1011621 w 7538545"/>
              <a:gd name="connsiteY1" fmla="*/ 296917 h 1510862"/>
              <a:gd name="connsiteX2" fmla="*/ 6135414 w 7538545"/>
              <a:gd name="connsiteY2" fmla="*/ 202324 h 1510862"/>
              <a:gd name="connsiteX3" fmla="*/ 7538545 w 7538545"/>
              <a:gd name="connsiteY3" fmla="*/ 1510862 h 1510862"/>
              <a:gd name="connsiteX4" fmla="*/ 7538545 w 7538545"/>
              <a:gd name="connsiteY4" fmla="*/ 1510862 h 15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8545" h="1510862">
                <a:moveTo>
                  <a:pt x="65690" y="1510862"/>
                </a:moveTo>
                <a:cubicBezTo>
                  <a:pt x="32845" y="1012934"/>
                  <a:pt x="0" y="515007"/>
                  <a:pt x="1011621" y="296917"/>
                </a:cubicBezTo>
                <a:cubicBezTo>
                  <a:pt x="2023242" y="78827"/>
                  <a:pt x="5047593" y="0"/>
                  <a:pt x="6135414" y="202324"/>
                </a:cubicBezTo>
                <a:cubicBezTo>
                  <a:pt x="7223235" y="404648"/>
                  <a:pt x="7538545" y="1510862"/>
                  <a:pt x="7538545" y="1510862"/>
                </a:cubicBezTo>
                <a:lnTo>
                  <a:pt x="7538545" y="1510862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834490" y="44624"/>
            <a:ext cx="7616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FF"/>
                </a:solidFill>
              </a:rPr>
              <a:t>Learn to give compliments </a:t>
            </a:r>
          </a:p>
          <a:p>
            <a:r>
              <a:rPr lang="en-US" sz="4000" b="1" smtClean="0">
                <a:solidFill>
                  <a:srgbClr val="0000FF"/>
                </a:solidFill>
              </a:rPr>
              <a:t>with the sandwich feedback model</a:t>
            </a:r>
            <a:endParaRPr lang="en-US" sz="4000" b="1">
              <a:solidFill>
                <a:srgbClr val="0000FF"/>
              </a:solidFill>
            </a:endParaRPr>
          </a:p>
        </p:txBody>
      </p:sp>
      <p:sp>
        <p:nvSpPr>
          <p:cNvPr id="6" name="Vrije vorm 5"/>
          <p:cNvSpPr/>
          <p:nvPr/>
        </p:nvSpPr>
        <p:spPr>
          <a:xfrm>
            <a:off x="740979" y="3501008"/>
            <a:ext cx="7504387" cy="15765"/>
          </a:xfrm>
          <a:custGeom>
            <a:avLst/>
            <a:gdLst>
              <a:gd name="connsiteX0" fmla="*/ 0 w 7504387"/>
              <a:gd name="connsiteY0" fmla="*/ 0 h 15765"/>
              <a:gd name="connsiteX1" fmla="*/ 7504387 w 7504387"/>
              <a:gd name="connsiteY1" fmla="*/ 15765 h 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04387" h="15765">
                <a:moveTo>
                  <a:pt x="0" y="0"/>
                </a:moveTo>
                <a:lnTo>
                  <a:pt x="7504387" y="1576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6"/>
          <p:cNvSpPr/>
          <p:nvPr/>
        </p:nvSpPr>
        <p:spPr>
          <a:xfrm>
            <a:off x="755576" y="4365104"/>
            <a:ext cx="7504387" cy="45719"/>
          </a:xfrm>
          <a:custGeom>
            <a:avLst/>
            <a:gdLst>
              <a:gd name="connsiteX0" fmla="*/ 0 w 7504387"/>
              <a:gd name="connsiteY0" fmla="*/ 0 h 15765"/>
              <a:gd name="connsiteX1" fmla="*/ 7504387 w 7504387"/>
              <a:gd name="connsiteY1" fmla="*/ 15765 h 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04387" h="15765">
                <a:moveTo>
                  <a:pt x="0" y="0"/>
                </a:moveTo>
                <a:lnTo>
                  <a:pt x="7504387" y="1576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rije vorm 7"/>
          <p:cNvSpPr/>
          <p:nvPr/>
        </p:nvSpPr>
        <p:spPr>
          <a:xfrm flipV="1">
            <a:off x="683568" y="4365104"/>
            <a:ext cx="7538545" cy="1440160"/>
          </a:xfrm>
          <a:custGeom>
            <a:avLst/>
            <a:gdLst>
              <a:gd name="connsiteX0" fmla="*/ 65690 w 7538545"/>
              <a:gd name="connsiteY0" fmla="*/ 1510862 h 1510862"/>
              <a:gd name="connsiteX1" fmla="*/ 1011621 w 7538545"/>
              <a:gd name="connsiteY1" fmla="*/ 296917 h 1510862"/>
              <a:gd name="connsiteX2" fmla="*/ 6135414 w 7538545"/>
              <a:gd name="connsiteY2" fmla="*/ 202324 h 1510862"/>
              <a:gd name="connsiteX3" fmla="*/ 7538545 w 7538545"/>
              <a:gd name="connsiteY3" fmla="*/ 1510862 h 1510862"/>
              <a:gd name="connsiteX4" fmla="*/ 7538545 w 7538545"/>
              <a:gd name="connsiteY4" fmla="*/ 1510862 h 15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8545" h="1510862">
                <a:moveTo>
                  <a:pt x="65690" y="1510862"/>
                </a:moveTo>
                <a:cubicBezTo>
                  <a:pt x="32845" y="1012934"/>
                  <a:pt x="0" y="515007"/>
                  <a:pt x="1011621" y="296917"/>
                </a:cubicBezTo>
                <a:cubicBezTo>
                  <a:pt x="2023242" y="78827"/>
                  <a:pt x="5047593" y="0"/>
                  <a:pt x="6135414" y="202324"/>
                </a:cubicBezTo>
                <a:cubicBezTo>
                  <a:pt x="7223235" y="404648"/>
                  <a:pt x="7538545" y="1510862"/>
                  <a:pt x="7538545" y="1510862"/>
                </a:cubicBezTo>
                <a:lnTo>
                  <a:pt x="7538545" y="1510862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rije vorm 8"/>
          <p:cNvSpPr/>
          <p:nvPr/>
        </p:nvSpPr>
        <p:spPr>
          <a:xfrm>
            <a:off x="251520" y="3068960"/>
            <a:ext cx="576064" cy="1296144"/>
          </a:xfrm>
          <a:custGeom>
            <a:avLst/>
            <a:gdLst>
              <a:gd name="connsiteX0" fmla="*/ 420414 w 483476"/>
              <a:gd name="connsiteY0" fmla="*/ 0 h 1371600"/>
              <a:gd name="connsiteX1" fmla="*/ 10510 w 483476"/>
              <a:gd name="connsiteY1" fmla="*/ 646387 h 1371600"/>
              <a:gd name="connsiteX2" fmla="*/ 483476 w 483476"/>
              <a:gd name="connsiteY2" fmla="*/ 1371600 h 1371600"/>
              <a:gd name="connsiteX3" fmla="*/ 483476 w 483476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76" h="1371600">
                <a:moveTo>
                  <a:pt x="420414" y="0"/>
                </a:moveTo>
                <a:cubicBezTo>
                  <a:pt x="210207" y="208893"/>
                  <a:pt x="0" y="417787"/>
                  <a:pt x="10510" y="646387"/>
                </a:cubicBezTo>
                <a:cubicBezTo>
                  <a:pt x="21020" y="874987"/>
                  <a:pt x="483476" y="1371600"/>
                  <a:pt x="483476" y="1371600"/>
                </a:cubicBezTo>
                <a:lnTo>
                  <a:pt x="483476" y="1371600"/>
                </a:lnTo>
              </a:path>
            </a:pathLst>
          </a:custGeom>
          <a:solidFill>
            <a:srgbClr val="FD4945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 9"/>
          <p:cNvSpPr/>
          <p:nvPr/>
        </p:nvSpPr>
        <p:spPr>
          <a:xfrm rot="21444804" flipH="1">
            <a:off x="8121516" y="3068960"/>
            <a:ext cx="670050" cy="1296144"/>
          </a:xfrm>
          <a:custGeom>
            <a:avLst/>
            <a:gdLst>
              <a:gd name="connsiteX0" fmla="*/ 420414 w 483476"/>
              <a:gd name="connsiteY0" fmla="*/ 0 h 1371600"/>
              <a:gd name="connsiteX1" fmla="*/ 10510 w 483476"/>
              <a:gd name="connsiteY1" fmla="*/ 646387 h 1371600"/>
              <a:gd name="connsiteX2" fmla="*/ 483476 w 483476"/>
              <a:gd name="connsiteY2" fmla="*/ 1371600 h 1371600"/>
              <a:gd name="connsiteX3" fmla="*/ 483476 w 483476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76" h="1371600">
                <a:moveTo>
                  <a:pt x="420414" y="0"/>
                </a:moveTo>
                <a:cubicBezTo>
                  <a:pt x="210207" y="208893"/>
                  <a:pt x="0" y="417787"/>
                  <a:pt x="10510" y="646387"/>
                </a:cubicBezTo>
                <a:cubicBezTo>
                  <a:pt x="21020" y="874987"/>
                  <a:pt x="483476" y="1371600"/>
                  <a:pt x="483476" y="1371600"/>
                </a:cubicBezTo>
                <a:lnTo>
                  <a:pt x="483476" y="1371600"/>
                </a:lnTo>
              </a:path>
            </a:pathLst>
          </a:custGeom>
          <a:solidFill>
            <a:srgbClr val="FD4945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755576" y="3068960"/>
            <a:ext cx="7488832" cy="1296144"/>
          </a:xfrm>
          <a:prstGeom prst="rect">
            <a:avLst/>
          </a:prstGeom>
          <a:solidFill>
            <a:srgbClr val="FD4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483768" y="198884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I </a:t>
            </a:r>
            <a:r>
              <a:rPr lang="nl-NL" sz="2400" b="1" dirty="0" err="1" smtClean="0">
                <a:solidFill>
                  <a:srgbClr val="0000FF"/>
                </a:solidFill>
              </a:rPr>
              <a:t>specific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like</a:t>
            </a:r>
            <a:r>
              <a:rPr lang="nl-NL" sz="2400" b="1" dirty="0" smtClean="0">
                <a:solidFill>
                  <a:srgbClr val="0000FF"/>
                </a:solidFill>
              </a:rPr>
              <a:t> of </a:t>
            </a:r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you</a:t>
            </a:r>
            <a:r>
              <a:rPr lang="nl-NL" sz="2400" b="1" dirty="0" smtClean="0">
                <a:solidFill>
                  <a:srgbClr val="0000FF"/>
                </a:solidFill>
              </a:rPr>
              <a:t> deed ….(</a:t>
            </a:r>
            <a:r>
              <a:rPr lang="nl-NL" sz="2400" b="1" dirty="0" err="1" smtClean="0">
                <a:solidFill>
                  <a:srgbClr val="0000FF"/>
                </a:solidFill>
              </a:rPr>
              <a:t>about</a:t>
            </a:r>
            <a:r>
              <a:rPr lang="nl-NL" sz="2400" b="1" dirty="0" smtClean="0">
                <a:solidFill>
                  <a:srgbClr val="0000FF"/>
                </a:solidFill>
              </a:rPr>
              <a:t> the </a:t>
            </a:r>
            <a:r>
              <a:rPr lang="nl-NL" sz="2400" b="1" dirty="0" err="1" smtClean="0">
                <a:solidFill>
                  <a:srgbClr val="0000FF"/>
                </a:solidFill>
              </a:rPr>
              <a:t>behavior</a:t>
            </a:r>
            <a:r>
              <a:rPr lang="nl-NL" sz="2400" b="1" dirty="0" smtClean="0">
                <a:solidFill>
                  <a:srgbClr val="0000FF"/>
                </a:solidFill>
              </a:rPr>
              <a:t>)</a:t>
            </a:r>
            <a:endParaRPr lang="nl-NL" sz="2400" b="1" dirty="0">
              <a:solidFill>
                <a:srgbClr val="0000FF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483768" y="328498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you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probably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could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still</a:t>
            </a:r>
            <a:r>
              <a:rPr lang="nl-NL" sz="2400" b="1" dirty="0" smtClean="0">
                <a:solidFill>
                  <a:srgbClr val="0000FF"/>
                </a:solidFill>
              </a:rPr>
              <a:t> do   </a:t>
            </a:r>
            <a:r>
              <a:rPr lang="nl-NL" sz="2400" b="1" dirty="0" err="1" smtClean="0">
                <a:solidFill>
                  <a:srgbClr val="0000FF"/>
                </a:solidFill>
              </a:rPr>
              <a:t>better</a:t>
            </a:r>
            <a:r>
              <a:rPr lang="nl-NL" sz="2400" b="1" dirty="0" smtClean="0">
                <a:solidFill>
                  <a:srgbClr val="0000FF"/>
                </a:solidFill>
              </a:rPr>
              <a:t> in the </a:t>
            </a:r>
            <a:r>
              <a:rPr lang="nl-NL" sz="2400" b="1" dirty="0" err="1" smtClean="0">
                <a:solidFill>
                  <a:srgbClr val="0000FF"/>
                </a:solidFill>
              </a:rPr>
              <a:t>future</a:t>
            </a:r>
            <a:r>
              <a:rPr lang="nl-NL" sz="2400" b="1" dirty="0" smtClean="0">
                <a:solidFill>
                  <a:srgbClr val="0000FF"/>
                </a:solidFill>
              </a:rPr>
              <a:t> is ……</a:t>
            </a:r>
            <a:endParaRPr lang="nl-NL" sz="2400" b="1" dirty="0">
              <a:solidFill>
                <a:srgbClr val="0000FF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483768" y="4509120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rgbClr val="0000FF"/>
                </a:solidFill>
              </a:rPr>
              <a:t>What</a:t>
            </a:r>
            <a:r>
              <a:rPr lang="nl-NL" sz="2800" b="1" dirty="0" smtClean="0">
                <a:solidFill>
                  <a:srgbClr val="0000FF"/>
                </a:solidFill>
              </a:rPr>
              <a:t> I </a:t>
            </a:r>
            <a:r>
              <a:rPr lang="nl-NL" sz="2800" b="1" dirty="0" err="1" smtClean="0">
                <a:solidFill>
                  <a:srgbClr val="0000FF"/>
                </a:solidFill>
              </a:rPr>
              <a:t>like</a:t>
            </a:r>
            <a:r>
              <a:rPr lang="nl-NL" sz="2800" b="1" dirty="0" smtClean="0">
                <a:solidFill>
                  <a:srgbClr val="0000FF"/>
                </a:solidFill>
              </a:rPr>
              <a:t>, is </a:t>
            </a:r>
            <a:r>
              <a:rPr lang="nl-NL" sz="2800" b="1" dirty="0" err="1" smtClean="0">
                <a:solidFill>
                  <a:srgbClr val="0000FF"/>
                </a:solidFill>
              </a:rPr>
              <a:t>your</a:t>
            </a:r>
            <a:r>
              <a:rPr lang="nl-NL" sz="2800" b="1" dirty="0" smtClean="0">
                <a:solidFill>
                  <a:srgbClr val="0000FF"/>
                </a:solidFill>
              </a:rPr>
              <a:t> </a:t>
            </a:r>
            <a:r>
              <a:rPr lang="nl-NL" sz="2800" b="1" dirty="0" err="1" smtClean="0">
                <a:solidFill>
                  <a:srgbClr val="0000FF"/>
                </a:solidFill>
              </a:rPr>
              <a:t>effort</a:t>
            </a:r>
            <a:r>
              <a:rPr lang="nl-NL" sz="2800" b="1" dirty="0" smtClean="0">
                <a:solidFill>
                  <a:srgbClr val="0000FF"/>
                </a:solidFill>
              </a:rPr>
              <a:t>, </a:t>
            </a:r>
            <a:r>
              <a:rPr lang="nl-NL" sz="2800" b="1" dirty="0" err="1" smtClean="0">
                <a:solidFill>
                  <a:srgbClr val="0000FF"/>
                </a:solidFill>
              </a:rPr>
              <a:t>motivation</a:t>
            </a:r>
            <a:r>
              <a:rPr lang="nl-NL" sz="2800" b="1" dirty="0" smtClean="0">
                <a:solidFill>
                  <a:srgbClr val="0000FF"/>
                </a:solidFill>
              </a:rPr>
              <a:t>.</a:t>
            </a:r>
            <a:endParaRPr lang="nl-NL" sz="2800" b="1" dirty="0">
              <a:solidFill>
                <a:srgbClr val="0000FF"/>
              </a:solidFill>
            </a:endParaRPr>
          </a:p>
        </p:txBody>
      </p:sp>
      <p:pic>
        <p:nvPicPr>
          <p:cNvPr id="15" name="Afbeelding 24" descr="http://www.marikenstraat.nl/wp-content/uploads/2012/04/Sandwich.jpg"/>
          <p:cNvPicPr>
            <a:picLocks noChangeAspect="1" noChangeArrowheads="1"/>
          </p:cNvPicPr>
          <p:nvPr/>
        </p:nvPicPr>
        <p:blipFill>
          <a:blip r:embed="rId2" cstate="print"/>
          <a:srcRect l="10829" t="20792" r="11761" b="15346"/>
          <a:stretch>
            <a:fillRect/>
          </a:stretch>
        </p:blipFill>
        <p:spPr bwMode="auto">
          <a:xfrm>
            <a:off x="-108520" y="1484784"/>
            <a:ext cx="925252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hitegadget.com/attachments/pc-wallpapers/130338d1358923418-photo-frame-photo-frame-image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25" y="-457200"/>
            <a:ext cx="9145588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620713"/>
            <a:ext cx="7581900" cy="86407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Open Frame</a:t>
            </a:r>
            <a:endParaRPr lang="nl-NL" sz="4800" b="1" dirty="0" smtClean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6013" y="1239763"/>
            <a:ext cx="7127875" cy="29813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Questions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Experiences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Short stories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Share a real life-experience to reflect on what NLP can mean to it.</a:t>
            </a:r>
            <a:endParaRPr lang="nl-NL" b="1" dirty="0" smtClean="0">
              <a:solidFill>
                <a:srgbClr val="0000FF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964257" y="4069506"/>
            <a:ext cx="7496175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i="1" dirty="0">
                <a:solidFill>
                  <a:srgbClr val="FF0000"/>
                </a:solidFill>
              </a:rPr>
              <a:t>Goal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cs typeface="+mn-cs"/>
              </a:rPr>
              <a:t>: apply NLP in your own reality.</a:t>
            </a:r>
            <a:endParaRPr lang="nl-NL" sz="3200" b="1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75856" y="188640"/>
            <a:ext cx="3347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4800" b="1" i="0" u="none" strike="noStrike" cap="none" normalizeH="0" baseline="0" dirty="0" smtClean="0" bmk="_Toc41383194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Rapport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Afbeelding 1417" descr="rappor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608387" cy="34544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505052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Being on the same wavelength,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Feeling contact,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Synchronic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Feeling that you both are willing to listen and willing to accept suggestions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Example of </a:t>
            </a: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unconscious human interaction.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79912" y="1741458"/>
            <a:ext cx="53640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 = back in same position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 = eye contact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 = legs and feet in same position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 = arms and hands slightly different.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apport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0232" y="260648"/>
            <a:ext cx="2266405" cy="417646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23293"/>
            <a:ext cx="673224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 = back in same position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 = eye contact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 = legs and feet in same position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 = arms and hands slightly different.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1600" y="404664"/>
            <a:ext cx="3347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4800" b="1" i="0" u="none" strike="noStrike" cap="none" normalizeH="0" baseline="0" dirty="0" smtClean="0" bmk="_Toc41383194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Rapport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2664296" cy="1822822"/>
          </a:xfrm>
          <a:prstGeom prst="rect">
            <a:avLst/>
          </a:prstGeom>
          <a:noFill/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74236" y="44624"/>
            <a:ext cx="2949891" cy="576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Rapport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555776" y="2833928"/>
            <a:ext cx="3888432" cy="3442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adjust to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each other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779912" y="2482772"/>
            <a:ext cx="1432454" cy="2735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matching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17324" y="4096847"/>
            <a:ext cx="1353944" cy="3181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build trust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388443" y="4492602"/>
            <a:ext cx="4229486" cy="3429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create emotional connection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1907704" y="1672764"/>
            <a:ext cx="5472608" cy="3880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show respect for the other’s model of the world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563888" y="2110378"/>
            <a:ext cx="2088232" cy="3105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eye contact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2771800" y="3255801"/>
            <a:ext cx="3499066" cy="3892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give attention to each other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3017150" y="3676324"/>
            <a:ext cx="2857761" cy="3429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willingness to follow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2051720" y="4985132"/>
            <a:ext cx="4752528" cy="3160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use the same representation system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104" name="AutoShape 32"/>
          <p:cNvSpPr>
            <a:spLocks noChangeArrowheads="1"/>
          </p:cNvSpPr>
          <p:nvPr/>
        </p:nvSpPr>
        <p:spPr bwMode="auto">
          <a:xfrm>
            <a:off x="611561" y="915735"/>
            <a:ext cx="8280920" cy="800215"/>
          </a:xfrm>
          <a:prstGeom prst="curvedDownArrow">
            <a:avLst>
              <a:gd name="adj1" fmla="val 162857"/>
              <a:gd name="adj2" fmla="val 325714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1105" name="AutoShape 33"/>
          <p:cNvSpPr>
            <a:spLocks noChangeArrowheads="1"/>
          </p:cNvSpPr>
          <p:nvPr/>
        </p:nvSpPr>
        <p:spPr bwMode="auto">
          <a:xfrm rot="10800000">
            <a:off x="-1" y="5445220"/>
            <a:ext cx="8748464" cy="1080121"/>
          </a:xfrm>
          <a:prstGeom prst="curvedDownArrow">
            <a:avLst>
              <a:gd name="adj1" fmla="val 162127"/>
              <a:gd name="adj2" fmla="val 324254"/>
              <a:gd name="adj3" fmla="val 35303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2530" name="Picture 2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2924944"/>
            <a:ext cx="2664296" cy="2595762"/>
          </a:xfrm>
          <a:prstGeom prst="rect">
            <a:avLst/>
          </a:prstGeom>
          <a:noFill/>
        </p:spPr>
      </p:pic>
      <p:pic>
        <p:nvPicPr>
          <p:cNvPr id="22532" name="Picture 4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</p:spPr>
      </p:pic>
      <p:sp>
        <p:nvSpPr>
          <p:cNvPr id="21" name="Tekstvak 20"/>
          <p:cNvSpPr txBox="1"/>
          <p:nvPr/>
        </p:nvSpPr>
        <p:spPr>
          <a:xfrm>
            <a:off x="66349" y="1052736"/>
            <a:ext cx="6633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Palestinian woman in rapport with her child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near their destroyed house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078" grpId="0" animBg="1"/>
      <p:bldP spid="131079" grpId="0" animBg="1"/>
      <p:bldP spid="131080" grpId="0" animBg="1"/>
      <p:bldP spid="131081" grpId="0" animBg="1"/>
      <p:bldP spid="131082" grpId="0" animBg="1"/>
      <p:bldP spid="131083" grpId="0" animBg="1"/>
      <p:bldP spid="131084" grpId="0" animBg="1"/>
      <p:bldP spid="131085" grpId="0" animBg="1"/>
      <p:bldP spid="131104" grpId="0" animBg="1"/>
      <p:bldP spid="131105" grpId="0" animBg="1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echte verbindingslijn 16"/>
          <p:cNvCxnSpPr/>
          <p:nvPr/>
        </p:nvCxnSpPr>
        <p:spPr>
          <a:xfrm>
            <a:off x="3635896" y="2636912"/>
            <a:ext cx="2736304" cy="2232248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Coming out of the box</a:t>
            </a:r>
            <a:endParaRPr lang="nl-NL" b="1" dirty="0">
              <a:solidFill>
                <a:srgbClr val="0000FF"/>
              </a:solidFill>
            </a:endParaRPr>
          </a:p>
        </p:txBody>
      </p:sp>
      <p:pic>
        <p:nvPicPr>
          <p:cNvPr id="7" name="Afbeelding 0" descr="indeboxuitdebox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412776"/>
            <a:ext cx="2888159" cy="4896544"/>
          </a:xfrm>
          <a:prstGeom prst="rect">
            <a:avLst/>
          </a:prstGeom>
          <a:noFill/>
        </p:spPr>
      </p:pic>
      <p:pic>
        <p:nvPicPr>
          <p:cNvPr id="10" name="Afbeelding 9" descr="out the box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22425" y="1412776"/>
            <a:ext cx="2758087" cy="4994374"/>
          </a:xfrm>
          <a:prstGeom prst="rect">
            <a:avLst/>
          </a:prstGeom>
        </p:spPr>
      </p:pic>
      <p:sp>
        <p:nvSpPr>
          <p:cNvPr id="12" name="PIJL-RECHTS 11"/>
          <p:cNvSpPr/>
          <p:nvPr/>
        </p:nvSpPr>
        <p:spPr>
          <a:xfrm>
            <a:off x="3131840" y="1872208"/>
            <a:ext cx="3744416" cy="4005064"/>
          </a:xfrm>
          <a:prstGeom prst="rightArrow">
            <a:avLst>
              <a:gd name="adj1" fmla="val 62606"/>
              <a:gd name="adj2" fmla="val 4953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Take time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Reframe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Discharge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Talk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Anchor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Respect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Consider positive intention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Walk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Listen to music</a:t>
            </a:r>
            <a:endParaRPr lang="nl-NL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 rot="16200000">
            <a:off x="-1508320" y="3748680"/>
            <a:ext cx="367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Intensity of emotion</a:t>
            </a:r>
            <a:endParaRPr lang="nl-NL" sz="32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395536" y="6165304"/>
            <a:ext cx="237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the box</a:t>
            </a:r>
            <a:endParaRPr lang="nl-NL" sz="3200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6300191" y="6237312"/>
            <a:ext cx="273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Out of the box</a:t>
            </a:r>
            <a:endParaRPr lang="nl-N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copywritesolutions.net/wp-content/uploads/2012/07/pacing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12360" y="3836685"/>
            <a:ext cx="1296144" cy="3021315"/>
          </a:xfrm>
          <a:prstGeom prst="rect">
            <a:avLst/>
          </a:prstGeom>
          <a:noFill/>
        </p:spPr>
      </p:pic>
      <p:pic>
        <p:nvPicPr>
          <p:cNvPr id="14" name="Picture 443" descr="pacingandleading.jpg"/>
          <p:cNvPicPr>
            <a:picLocks noChangeAspect="1" noChangeArrowheads="1"/>
          </p:cNvPicPr>
          <p:nvPr/>
        </p:nvPicPr>
        <p:blipFill>
          <a:blip r:embed="rId3" cstate="screen"/>
          <a:srcRect t="33046"/>
          <a:stretch>
            <a:fillRect/>
          </a:stretch>
        </p:blipFill>
        <p:spPr bwMode="auto">
          <a:xfrm>
            <a:off x="3563888" y="1824136"/>
            <a:ext cx="2664296" cy="16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443" descr="pacingandleading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908720"/>
            <a:ext cx="317088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259632" y="116632"/>
            <a:ext cx="6724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33CC"/>
                </a:solidFill>
              </a:rPr>
              <a:t>Pacing and Leading</a:t>
            </a:r>
            <a:endParaRPr lang="nl-NL" sz="5400" b="1" dirty="0">
              <a:solidFill>
                <a:srgbClr val="0033CC"/>
              </a:solidFill>
            </a:endParaRPr>
          </a:p>
        </p:txBody>
      </p:sp>
      <p:pic>
        <p:nvPicPr>
          <p:cNvPr id="5" name="Picture 443" descr="pacingandleadin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79912" y="908720"/>
            <a:ext cx="26642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43" descr="pacingandleading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72200" y="1176064"/>
            <a:ext cx="936104" cy="11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43" descr="pacingandleading.jpg"/>
          <p:cNvPicPr>
            <a:picLocks noChangeAspect="1" noChangeArrowheads="1"/>
          </p:cNvPicPr>
          <p:nvPr/>
        </p:nvPicPr>
        <p:blipFill>
          <a:blip r:embed="rId7" cstate="screen"/>
          <a:srcRect t="31579"/>
          <a:stretch>
            <a:fillRect/>
          </a:stretch>
        </p:blipFill>
        <p:spPr bwMode="auto">
          <a:xfrm>
            <a:off x="611560" y="1772816"/>
            <a:ext cx="317088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3" descr="pacingandleading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7544" y="3645024"/>
            <a:ext cx="2664296" cy="5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43" descr="pacingandleading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372200" y="1176064"/>
            <a:ext cx="1656184" cy="20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43" descr="pacingandleading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372200" y="1176064"/>
            <a:ext cx="2232248" cy="34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JL-RECHTS 8"/>
          <p:cNvSpPr/>
          <p:nvPr/>
        </p:nvSpPr>
        <p:spPr>
          <a:xfrm>
            <a:off x="1835696" y="1556792"/>
            <a:ext cx="446449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3300"/>
                </a:solidFill>
              </a:rPr>
              <a:t>Building up Rapport</a:t>
            </a:r>
            <a:endParaRPr lang="nl-NL" b="1" dirty="0">
              <a:solidFill>
                <a:srgbClr val="FF3300"/>
              </a:solidFill>
            </a:endParaRPr>
          </a:p>
        </p:txBody>
      </p:sp>
      <p:pic>
        <p:nvPicPr>
          <p:cNvPr id="39938" name="Picture 2" descr="http://copywritesolutions.net/wp-content/uploads/2012/07/pacing2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228184" y="3836685"/>
            <a:ext cx="1584176" cy="3021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46" descr="Mandela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4892799" y="836712"/>
            <a:ext cx="425120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47" descr="mothertheresa-81.gif"/>
          <p:cNvPicPr>
            <a:picLocks noChangeAspect="1" noChangeArrowheads="1"/>
          </p:cNvPicPr>
          <p:nvPr/>
        </p:nvPicPr>
        <p:blipFill>
          <a:blip r:embed="rId3" cstate="screen">
            <a:lum bright="-20000"/>
          </a:blip>
          <a:srcRect/>
          <a:stretch>
            <a:fillRect/>
          </a:stretch>
        </p:blipFill>
        <p:spPr bwMode="auto">
          <a:xfrm>
            <a:off x="0" y="3845737"/>
            <a:ext cx="2958926" cy="301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3240360" y="-99392"/>
            <a:ext cx="558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Rapport with your self</a:t>
            </a:r>
            <a:endParaRPr lang="nl-NL" sz="4000" b="1" dirty="0">
              <a:solidFill>
                <a:srgbClr val="FF0000"/>
              </a:solidFill>
            </a:endParaRPr>
          </a:p>
        </p:txBody>
      </p:sp>
      <p:pic>
        <p:nvPicPr>
          <p:cNvPr id="38914" name="Picture 2" descr="File:ABBE PIERRE-1999Without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2468676" cy="3067919"/>
          </a:xfrm>
          <a:prstGeom prst="rect">
            <a:avLst/>
          </a:prstGeom>
          <a:noFill/>
        </p:spPr>
      </p:pic>
      <p:pic>
        <p:nvPicPr>
          <p:cNvPr id="38916" name="Picture 4" descr="http://1.bp.blogspot.com/_5Qu5dc_8Egk/TS-SXECeEhI/AAAAAAAAAag/DQ8oV_pDJso/s1600/Martin-Luther-King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1970" y="3530624"/>
            <a:ext cx="2742030" cy="3327376"/>
          </a:xfrm>
          <a:prstGeom prst="rect">
            <a:avLst/>
          </a:prstGeom>
          <a:noFill/>
        </p:spPr>
      </p:pic>
      <p:pic>
        <p:nvPicPr>
          <p:cNvPr id="38918" name="Picture 6" descr="http://3.bp.blogspot.com/-7KIuPiy6GWE/UPgq6v_95rI/AAAAAAAAOeE/UD90Y98gjmY/s1600/Mahatma-Gandhi.jpg"/>
          <p:cNvPicPr>
            <a:picLocks noChangeAspect="1" noChangeArrowheads="1"/>
          </p:cNvPicPr>
          <p:nvPr/>
        </p:nvPicPr>
        <p:blipFill>
          <a:blip r:embed="rId6" cstate="screen"/>
          <a:srcRect l="7844" r="49015" b="7036"/>
          <a:stretch>
            <a:fillRect/>
          </a:stretch>
        </p:blipFill>
        <p:spPr bwMode="auto">
          <a:xfrm>
            <a:off x="3131840" y="2780928"/>
            <a:ext cx="2664296" cy="322945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2555776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Charismatic leaders</a:t>
            </a:r>
            <a:endParaRPr lang="nl-NL" sz="3200" b="1" dirty="0">
              <a:solidFill>
                <a:srgbClr val="0033CC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3528" y="2988241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</a:rPr>
              <a:t>Abbé</a:t>
            </a:r>
            <a:r>
              <a:rPr lang="en-US" sz="3200" b="1" dirty="0" smtClean="0">
                <a:solidFill>
                  <a:srgbClr val="0033CC"/>
                </a:solidFill>
              </a:rPr>
              <a:t> Pierre</a:t>
            </a:r>
            <a:endParaRPr lang="nl-NL" sz="3200" b="1" dirty="0">
              <a:solidFill>
                <a:srgbClr val="0033CC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843808" y="630060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Mother Theresa</a:t>
            </a:r>
            <a:endParaRPr lang="nl-NL" sz="3200" b="1" dirty="0">
              <a:solidFill>
                <a:srgbClr val="0033CC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987824" y="227687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Gandhi</a:t>
            </a:r>
            <a:endParaRPr lang="nl-NL" sz="3200" b="1" dirty="0">
              <a:solidFill>
                <a:srgbClr val="0033CC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5904656" y="755993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Nelson Mandela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588224" y="580526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Martin Luther King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7" name="Rectangle 1"/>
          <p:cNvSpPr>
            <a:spLocks noChangeArrowheads="1"/>
          </p:cNvSpPr>
          <p:nvPr/>
        </p:nvSpPr>
        <p:spPr bwMode="auto">
          <a:xfrm>
            <a:off x="0" y="360892"/>
            <a:ext cx="9144000" cy="9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S Mincho" pitchFamily="49" charset="-128"/>
                <a:cs typeface="Arial" pitchFamily="34" charset="0"/>
              </a:rPr>
              <a:t>T</a:t>
            </a:r>
            <a:r>
              <a:rPr kumimoji="0" lang="hr-HR" sz="44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S Mincho" pitchFamily="49" charset="-128"/>
                <a:cs typeface="Arial" pitchFamily="34" charset="0"/>
              </a:rPr>
              <a:t>he three houses</a:t>
            </a:r>
            <a:endParaRPr kumimoji="0" lang="hr-HR" sz="4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vak 1"/>
          <p:cNvSpPr txBox="1">
            <a:spLocks noChangeArrowheads="1"/>
          </p:cNvSpPr>
          <p:nvPr/>
        </p:nvSpPr>
        <p:spPr bwMode="auto">
          <a:xfrm>
            <a:off x="755650" y="260350"/>
            <a:ext cx="7172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</a:rPr>
              <a:t>Representation systems test</a:t>
            </a:r>
            <a:endParaRPr lang="nl-NL" sz="4000" b="1">
              <a:solidFill>
                <a:srgbClr val="0033CC"/>
              </a:solidFill>
            </a:endParaRPr>
          </a:p>
        </p:txBody>
      </p:sp>
      <p:sp>
        <p:nvSpPr>
          <p:cNvPr id="9219" name="Tekstvak 2"/>
          <p:cNvSpPr txBox="1">
            <a:spLocks noChangeArrowheads="1"/>
          </p:cNvSpPr>
          <p:nvPr/>
        </p:nvSpPr>
        <p:spPr bwMode="auto">
          <a:xfrm>
            <a:off x="971550" y="1052513"/>
            <a:ext cx="6002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</a:rPr>
              <a:t>4 most close to your own description</a:t>
            </a:r>
            <a:endParaRPr lang="nl-NL" sz="2800" dirty="0">
              <a:solidFill>
                <a:srgbClr val="0033CC"/>
              </a:solidFill>
            </a:endParaRPr>
          </a:p>
        </p:txBody>
      </p:sp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971550" y="1608138"/>
            <a:ext cx="57419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3 next best to your own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1" name="Tekstvak 4"/>
          <p:cNvSpPr txBox="1">
            <a:spLocks noChangeArrowheads="1"/>
          </p:cNvSpPr>
          <p:nvPr/>
        </p:nvSpPr>
        <p:spPr bwMode="auto">
          <a:xfrm>
            <a:off x="971550" y="2255838"/>
            <a:ext cx="5741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2 next best to your own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2" name="Tekstvak 5"/>
          <p:cNvSpPr txBox="1">
            <a:spLocks noChangeArrowheads="1"/>
          </p:cNvSpPr>
          <p:nvPr/>
        </p:nvSpPr>
        <p:spPr bwMode="auto">
          <a:xfrm>
            <a:off x="971550" y="2903538"/>
            <a:ext cx="4743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1 the least suited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3" name="Tekstvak 6"/>
          <p:cNvSpPr txBox="1">
            <a:spLocks noChangeArrowheads="1"/>
          </p:cNvSpPr>
          <p:nvPr/>
        </p:nvSpPr>
        <p:spPr bwMode="auto">
          <a:xfrm>
            <a:off x="539750" y="3644900"/>
            <a:ext cx="81089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Example:</a:t>
            </a:r>
          </a:p>
          <a:p>
            <a:r>
              <a:rPr lang="en-US" sz="3200" dirty="0">
                <a:solidFill>
                  <a:srgbClr val="0033CC"/>
                </a:solidFill>
              </a:rPr>
              <a:t>1.  </a:t>
            </a:r>
            <a:r>
              <a:rPr lang="en-US" sz="3200" b="1" dirty="0">
                <a:solidFill>
                  <a:srgbClr val="0033CC"/>
                </a:solidFill>
              </a:rPr>
              <a:t> I take important decisions based on: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my intuitive feelings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what sounds best for me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what looks the best for me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exact research and study of the subject</a:t>
            </a:r>
            <a:endParaRPr lang="nl-NL" sz="3200" dirty="0">
              <a:solidFill>
                <a:srgbClr val="0033CC"/>
              </a:solidFill>
            </a:endParaRPr>
          </a:p>
        </p:txBody>
      </p:sp>
      <p:sp>
        <p:nvSpPr>
          <p:cNvPr id="9224" name="Tekstvak 7"/>
          <p:cNvSpPr txBox="1">
            <a:spLocks noChangeArrowheads="1"/>
          </p:cNvSpPr>
          <p:nvPr/>
        </p:nvSpPr>
        <p:spPr bwMode="auto">
          <a:xfrm>
            <a:off x="755650" y="5589588"/>
            <a:ext cx="323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1</a:t>
            </a:r>
            <a:endParaRPr lang="nl-NL" sz="3200" b="1">
              <a:solidFill>
                <a:srgbClr val="FF0000"/>
              </a:solidFill>
            </a:endParaRPr>
          </a:p>
        </p:txBody>
      </p:sp>
      <p:sp>
        <p:nvSpPr>
          <p:cNvPr id="9225" name="Tekstvak 8"/>
          <p:cNvSpPr txBox="1">
            <a:spLocks noChangeArrowheads="1"/>
          </p:cNvSpPr>
          <p:nvPr/>
        </p:nvSpPr>
        <p:spPr bwMode="auto">
          <a:xfrm>
            <a:off x="755650" y="4581525"/>
            <a:ext cx="323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9226" name="Tekstvak 9"/>
          <p:cNvSpPr txBox="1">
            <a:spLocks noChangeArrowheads="1"/>
          </p:cNvSpPr>
          <p:nvPr/>
        </p:nvSpPr>
        <p:spPr bwMode="auto">
          <a:xfrm>
            <a:off x="755650" y="5084763"/>
            <a:ext cx="323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3</a:t>
            </a:r>
            <a:endParaRPr lang="nl-NL" sz="3200" b="1">
              <a:solidFill>
                <a:srgbClr val="FF0000"/>
              </a:solidFill>
            </a:endParaRPr>
          </a:p>
        </p:txBody>
      </p:sp>
      <p:sp>
        <p:nvSpPr>
          <p:cNvPr id="9227" name="Tekstvak 10"/>
          <p:cNvSpPr txBox="1">
            <a:spLocks noChangeArrowheads="1"/>
          </p:cNvSpPr>
          <p:nvPr/>
        </p:nvSpPr>
        <p:spPr bwMode="auto">
          <a:xfrm>
            <a:off x="720725" y="6046788"/>
            <a:ext cx="322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</a:t>
            </a:r>
            <a:endParaRPr lang="nl-NL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 build="p"/>
      <p:bldP spid="9221" grpId="0" build="p"/>
      <p:bldP spid="9222" grpId="0" build="p"/>
      <p:bldP spid="9223" grpId="0" build="p"/>
      <p:bldP spid="9224" grpId="0"/>
      <p:bldP spid="9225" grpId="0"/>
      <p:bldP spid="9226" grpId="0"/>
      <p:bldP spid="92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985730" y="70466"/>
            <a:ext cx="71725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5400" b="1" dirty="0">
                <a:solidFill>
                  <a:srgbClr val="0000FF"/>
                </a:solidFill>
                <a:cs typeface="Times New Roman" pitchFamily="18" charset="0"/>
              </a:rPr>
              <a:t>Representation systems </a:t>
            </a:r>
            <a:endParaRPr lang="en-GB" sz="4400" dirty="0">
              <a:solidFill>
                <a:srgbClr val="0000FF"/>
              </a:solidFill>
            </a:endParaRP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07504" y="4292600"/>
          <a:ext cx="1231305" cy="1950720"/>
        </p:xfrm>
        <a:graphic>
          <a:graphicData uri="http://schemas.openxmlformats.org/drawingml/2006/table">
            <a:tbl>
              <a:tblPr/>
              <a:tblGrid>
                <a:gridCol w="1231305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Visual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look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picture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bright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outlook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focus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vision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perspective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215900" algn="l"/>
              </a:tabLst>
            </a:pPr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1391816" y="1139944"/>
          <a:ext cx="318018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primary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V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Visual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At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Auditive tonal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Kinesthetic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O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Olfactory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Gustative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Secondary  Ad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Auditive digital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4536504" y="1124744"/>
          <a:ext cx="161967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672"/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Seeing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Hearing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Feeling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Smelling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Tasting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Thinking</a:t>
                      </a:r>
                    </a:p>
                    <a:p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519570" y="4292600"/>
          <a:ext cx="1580284" cy="1950720"/>
        </p:xfrm>
        <a:graphic>
          <a:graphicData uri="http://schemas.openxmlformats.org/drawingml/2006/table">
            <a:tbl>
              <a:tblPr/>
              <a:tblGrid>
                <a:gridCol w="1580284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 err="1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Auditive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-tonal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say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accent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question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click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rhythm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language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speech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3229404" y="4292600"/>
          <a:ext cx="1385672" cy="1950720"/>
        </p:xfrm>
        <a:graphic>
          <a:graphicData uri="http://schemas.openxmlformats.org/drawingml/2006/table">
            <a:tbl>
              <a:tblPr/>
              <a:tblGrid>
                <a:gridCol w="1385672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Kinaesthetic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touch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move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pressure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handle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loose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insensitive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rough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/>
        </p:nvGraphicFramePr>
        <p:xfrm>
          <a:off x="4744626" y="4292600"/>
          <a:ext cx="1152128" cy="1950720"/>
        </p:xfrm>
        <a:graphic>
          <a:graphicData uri="http://schemas.openxmlformats.org/drawingml/2006/table">
            <a:tbl>
              <a:tblPr/>
              <a:tblGrid>
                <a:gridCol w="1152128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Olfactory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scent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stink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whiff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reek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fishy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air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nostril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6026304" y="4292600"/>
          <a:ext cx="1300036" cy="1950720"/>
        </p:xfrm>
        <a:graphic>
          <a:graphicData uri="http://schemas.openxmlformats.org/drawingml/2006/table">
            <a:tbl>
              <a:tblPr/>
              <a:tblGrid>
                <a:gridCol w="1300036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Gustatory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flavour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sweet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appetite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sour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feed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juicy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spicy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 11"/>
          <p:cNvGraphicFramePr>
            <a:graphicFrameLocks noGrp="1"/>
          </p:cNvGraphicFramePr>
          <p:nvPr/>
        </p:nvGraphicFramePr>
        <p:xfrm>
          <a:off x="7455890" y="4077072"/>
          <a:ext cx="1580284" cy="2194560"/>
        </p:xfrm>
        <a:graphic>
          <a:graphicData uri="http://schemas.openxmlformats.org/drawingml/2006/table">
            <a:tbl>
              <a:tblPr/>
              <a:tblGrid>
                <a:gridCol w="1580284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Auditive-digital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insight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conscious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analyse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thought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understand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know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decide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827584" y="1471424"/>
            <a:ext cx="648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K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sec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39552" y="9804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1260475" algn="l"/>
              </a:tabLst>
            </a:pPr>
            <a:r>
              <a:rPr lang="en-GB" sz="2400" b="1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Practice Predicates 2</a:t>
            </a:r>
            <a:endParaRPr lang="nl-NL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1260475" algn="l"/>
              </a:tabLst>
            </a:pP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Indicate with V = visual, At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Auditive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 tonal, K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Kinesthetic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, Ad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Auditive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 digital</a:t>
            </a:r>
            <a:endParaRPr lang="nl-NL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7544" y="13407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I see your point</a:t>
            </a:r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467544" y="16915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dirty="0" smtClean="0"/>
              <a:t> I want you to get a grasp on this</a:t>
            </a:r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467544" y="20515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dirty="0" smtClean="0"/>
              <a:t> It appears rather clear to me</a:t>
            </a:r>
            <a:endParaRPr lang="en-US" dirty="0"/>
          </a:p>
        </p:txBody>
      </p:sp>
      <p:sp>
        <p:nvSpPr>
          <p:cNvPr id="8" name="Tekstvak 7"/>
          <p:cNvSpPr txBox="1"/>
          <p:nvPr/>
        </p:nvSpPr>
        <p:spPr>
          <a:xfrm>
            <a:off x="467544" y="23488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dirty="0" smtClean="0"/>
              <a:t> I ask myself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467544" y="26996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I saw a twinkling in your eyes</a:t>
            </a:r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467544" y="30596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Are you able to get a handle on this?</a:t>
            </a:r>
            <a:endParaRPr lang="en-US" dirty="0"/>
          </a:p>
        </p:txBody>
      </p:sp>
      <p:sp>
        <p:nvSpPr>
          <p:cNvPr id="11" name="Tekstvak 10"/>
          <p:cNvSpPr txBox="1"/>
          <p:nvPr/>
        </p:nvSpPr>
        <p:spPr>
          <a:xfrm>
            <a:off x="467544" y="34290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r>
              <a:rPr lang="en-US" dirty="0" smtClean="0"/>
              <a:t> I understand you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467544" y="37797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That doesn’t </a:t>
            </a:r>
            <a:r>
              <a:rPr lang="en-US" dirty="0" err="1" smtClean="0"/>
              <a:t>realy</a:t>
            </a:r>
            <a:r>
              <a:rPr lang="en-US" dirty="0" smtClean="0"/>
              <a:t> ring a bell</a:t>
            </a:r>
            <a:endParaRPr lang="en-US" dirty="0"/>
          </a:p>
        </p:txBody>
      </p:sp>
      <p:sp>
        <p:nvSpPr>
          <p:cNvPr id="13" name="Tekstvak 12"/>
          <p:cNvSpPr txBox="1"/>
          <p:nvPr/>
        </p:nvSpPr>
        <p:spPr>
          <a:xfrm>
            <a:off x="467544" y="41397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I want you to take a look at it</a:t>
            </a:r>
            <a:endParaRPr lang="en-US" dirty="0"/>
          </a:p>
        </p:txBody>
      </p:sp>
      <p:sp>
        <p:nvSpPr>
          <p:cNvPr id="14" name="Tekstvak 13"/>
          <p:cNvSpPr txBox="1"/>
          <p:nvPr/>
        </p:nvSpPr>
        <p:spPr>
          <a:xfrm>
            <a:off x="395536" y="44371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What you are doing doesn’t feel right to me </a:t>
            </a:r>
            <a:endParaRPr lang="en-US" dirty="0"/>
          </a:p>
        </p:txBody>
      </p:sp>
      <p:sp>
        <p:nvSpPr>
          <p:cNvPr id="15" name="Tekstvak 14"/>
          <p:cNvSpPr txBox="1"/>
          <p:nvPr/>
        </p:nvSpPr>
        <p:spPr>
          <a:xfrm>
            <a:off x="395536" y="47878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 I hear what you are saying</a:t>
            </a:r>
            <a:endParaRPr lang="en-US" dirty="0"/>
          </a:p>
        </p:txBody>
      </p:sp>
      <p:sp>
        <p:nvSpPr>
          <p:cNvPr id="16" name="Tekstvak 15"/>
          <p:cNvSpPr txBox="1"/>
          <p:nvPr/>
        </p:nvSpPr>
        <p:spPr>
          <a:xfrm>
            <a:off x="395536" y="51479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Life feels warm and wonderful</a:t>
            </a:r>
            <a:endParaRPr lang="en-US" dirty="0"/>
          </a:p>
        </p:txBody>
      </p:sp>
      <p:sp>
        <p:nvSpPr>
          <p:cNvPr id="17" name="Tekstvak 16"/>
          <p:cNvSpPr txBox="1"/>
          <p:nvPr/>
        </p:nvSpPr>
        <p:spPr>
          <a:xfrm>
            <a:off x="395536" y="54452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I think you will understand me</a:t>
            </a:r>
            <a:endParaRPr lang="en-US" dirty="0"/>
          </a:p>
        </p:txBody>
      </p:sp>
      <p:sp>
        <p:nvSpPr>
          <p:cNvPr id="18" name="Tekstvak 17"/>
          <p:cNvSpPr txBox="1"/>
          <p:nvPr/>
        </p:nvSpPr>
        <p:spPr>
          <a:xfrm>
            <a:off x="395536" y="57959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Am I painting a clear picture?</a:t>
            </a:r>
            <a:endParaRPr lang="en-US" dirty="0"/>
          </a:p>
        </p:txBody>
      </p:sp>
      <p:sp>
        <p:nvSpPr>
          <p:cNvPr id="19" name="Tekstvak 18"/>
          <p:cNvSpPr txBox="1"/>
          <p:nvPr/>
        </p:nvSpPr>
        <p:spPr>
          <a:xfrm>
            <a:off x="395536" y="6156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That information is solid as a rock</a:t>
            </a:r>
            <a:endParaRPr lang="en-US" dirty="0"/>
          </a:p>
        </p:txBody>
      </p:sp>
      <p:sp>
        <p:nvSpPr>
          <p:cNvPr id="20" name="Tekstvak 19"/>
          <p:cNvSpPr txBox="1"/>
          <p:nvPr/>
        </p:nvSpPr>
        <p:spPr>
          <a:xfrm>
            <a:off x="5004048" y="13407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kstvak 20"/>
          <p:cNvSpPr txBox="1"/>
          <p:nvPr/>
        </p:nvSpPr>
        <p:spPr>
          <a:xfrm>
            <a:off x="5004048" y="16915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2" name="Tekstvak 21"/>
          <p:cNvSpPr txBox="1"/>
          <p:nvPr/>
        </p:nvSpPr>
        <p:spPr>
          <a:xfrm>
            <a:off x="5004048" y="20515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3" name="Tekstvak 22"/>
          <p:cNvSpPr txBox="1"/>
          <p:nvPr/>
        </p:nvSpPr>
        <p:spPr>
          <a:xfrm>
            <a:off x="5004048" y="23488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24" name="Tekstvak 23"/>
          <p:cNvSpPr txBox="1"/>
          <p:nvPr/>
        </p:nvSpPr>
        <p:spPr>
          <a:xfrm>
            <a:off x="5004048" y="26996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5" name="Tekstvak 24"/>
          <p:cNvSpPr txBox="1"/>
          <p:nvPr/>
        </p:nvSpPr>
        <p:spPr>
          <a:xfrm>
            <a:off x="5004048" y="30596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6" name="Tekstvak 25"/>
          <p:cNvSpPr txBox="1"/>
          <p:nvPr/>
        </p:nvSpPr>
        <p:spPr>
          <a:xfrm>
            <a:off x="5004048" y="34290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7" name="Tekstvak 26"/>
          <p:cNvSpPr txBox="1"/>
          <p:nvPr/>
        </p:nvSpPr>
        <p:spPr>
          <a:xfrm>
            <a:off x="5004048" y="37797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28" name="Tekstvak 27"/>
          <p:cNvSpPr txBox="1"/>
          <p:nvPr/>
        </p:nvSpPr>
        <p:spPr>
          <a:xfrm>
            <a:off x="5004048" y="41397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9" name="Tekstvak 28"/>
          <p:cNvSpPr txBox="1"/>
          <p:nvPr/>
        </p:nvSpPr>
        <p:spPr>
          <a:xfrm>
            <a:off x="5004048" y="44371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kstvak 29"/>
          <p:cNvSpPr txBox="1"/>
          <p:nvPr/>
        </p:nvSpPr>
        <p:spPr>
          <a:xfrm>
            <a:off x="4932040" y="47971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31" name="Tekstvak 30"/>
          <p:cNvSpPr txBox="1"/>
          <p:nvPr/>
        </p:nvSpPr>
        <p:spPr>
          <a:xfrm>
            <a:off x="4932040" y="51479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32" name="Tekstvak 31"/>
          <p:cNvSpPr txBox="1"/>
          <p:nvPr/>
        </p:nvSpPr>
        <p:spPr>
          <a:xfrm>
            <a:off x="4932040" y="54452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33" name="Tekstvak 32"/>
          <p:cNvSpPr txBox="1"/>
          <p:nvPr/>
        </p:nvSpPr>
        <p:spPr>
          <a:xfrm>
            <a:off x="4932040" y="57959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Tekstvak 33"/>
          <p:cNvSpPr txBox="1"/>
          <p:nvPr/>
        </p:nvSpPr>
        <p:spPr>
          <a:xfrm>
            <a:off x="4932040" y="6156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3" descr="_MG_6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Afbeelding 4" descr="_MG_62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358664" y="1"/>
            <a:ext cx="9502664" cy="6905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Afbeelding 21" descr="Eye"/>
          <p:cNvPicPr>
            <a:picLocks noChangeAspect="1" noChangeArrowheads="1"/>
          </p:cNvPicPr>
          <p:nvPr/>
        </p:nvPicPr>
        <p:blipFill>
          <a:blip r:embed="rId3" cstate="print"/>
          <a:srcRect b="5011"/>
          <a:stretch>
            <a:fillRect/>
          </a:stretch>
        </p:blipFill>
        <p:spPr bwMode="auto">
          <a:xfrm>
            <a:off x="878805" y="655638"/>
            <a:ext cx="1604963" cy="1131887"/>
          </a:xfrm>
          <a:prstGeom prst="rect">
            <a:avLst/>
          </a:prstGeom>
          <a:noFill/>
        </p:spPr>
      </p:pic>
      <p:pic>
        <p:nvPicPr>
          <p:cNvPr id="73731" name="Afbeelding 46" descr="Ear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389806" y="1895028"/>
            <a:ext cx="1085850" cy="1677988"/>
          </a:xfrm>
          <a:prstGeom prst="rect">
            <a:avLst/>
          </a:prstGeom>
          <a:noFill/>
        </p:spPr>
      </p:pic>
      <p:pic>
        <p:nvPicPr>
          <p:cNvPr id="73730" name="Afbeelding 47" descr="kinesthetis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2085" y="3278162"/>
            <a:ext cx="1209675" cy="1951038"/>
          </a:xfrm>
          <a:prstGeom prst="rect">
            <a:avLst/>
          </a:prstGeom>
          <a:noFill/>
        </p:spPr>
      </p:pic>
      <p:pic>
        <p:nvPicPr>
          <p:cNvPr id="73729" name="Afbeelding 48" descr="Brainx3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984576"/>
            <a:ext cx="1558925" cy="1828800"/>
          </a:xfrm>
          <a:prstGeom prst="rect">
            <a:avLst/>
          </a:prstGeom>
          <a:noFill/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843808" y="102984"/>
            <a:ext cx="4552849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200" b="1" i="0" u="none" strike="noStrike" cap="none" normalizeH="0" baseline="0" dirty="0" smtClean="0" bmk="_Toc290539699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Representation system typology</a:t>
            </a:r>
            <a:endParaRPr lang="nl-NL" sz="2000" b="1" i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627783" y="735214"/>
            <a:ext cx="60486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V: Visual</a:t>
            </a:r>
            <a:endParaRPr kumimoji="0" lang="en-GB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with their eyes upward. They breath from the top of their lungs, often sitting forward in their seats.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2627784" y="1776879"/>
            <a:ext cx="6372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At: </a:t>
            </a:r>
            <a:r>
              <a:rPr lang="en-GB" sz="2000" b="1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Auditive</a:t>
            </a:r>
            <a:endParaRPr lang="nl-NL" sz="2000" b="1" i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breath from the middle of the chest. they are talking to themselves . 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love music and talking on the phone. They remember by using steps, procedures and sequences. 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592288" y="3494038"/>
            <a:ext cx="644420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000" b="1" i="1" u="none" strike="noStrike" cap="none" normalizeH="0" baseline="0" dirty="0" smtClean="0" bmk="_Toc29053970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K: </a:t>
            </a:r>
            <a:r>
              <a:rPr kumimoji="0" lang="en-GB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Kinaesthetic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Breathing from the bottom of their lungs. They often move slowly. They may speak slowly and with a low tune. They are standing close to people, touch the other person.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2627784" y="5438545"/>
            <a:ext cx="651621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</a:pPr>
            <a:r>
              <a:rPr lang="en-GB" sz="2000" b="1" i="1" dirty="0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Ad: </a:t>
            </a:r>
            <a:r>
              <a:rPr lang="en-GB" sz="2000" b="1" i="1" dirty="0" err="1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Auditive</a:t>
            </a:r>
            <a:r>
              <a:rPr lang="en-GB" sz="2000" b="1" i="1" dirty="0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digital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love ANALYZING the worlds around them. Thinking in themselves and  becoming conscious about something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build="p"/>
      <p:bldP spid="73735" grpId="0" build="p"/>
      <p:bldP spid="73736" grpId="0" build="p"/>
      <p:bldP spid="7373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Afbeelding 7" descr="anchor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660232" y="188640"/>
            <a:ext cx="2047875" cy="239871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87624" y="612404"/>
            <a:ext cx="53285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GB" sz="26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nchoring</a:t>
            </a:r>
            <a:endParaRPr kumimoji="0" lang="nl-NL" sz="8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Anchor: Any stimulus that is associated with a specific response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sz="1600" dirty="0" smtClean="0">
                <a:latin typeface="Arial" pitchFamily="34" charset="0"/>
                <a:ea typeface="MS Mincho" pitchFamily="49" charset="-128"/>
                <a:cs typeface="Times New Roman" pitchFamily="18" charset="0"/>
              </a:rPr>
              <a:t>The short way to your resources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187624" y="2404418"/>
            <a:ext cx="3678667" cy="41929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nl-NL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MOTIVATION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b="1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nl-NL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HUMOUR / LAUGHING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b="1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nl-NL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ENERGY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b="1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nl-NL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LOVE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b="1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nl-NL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POWER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endParaRPr lang="nl-NL" b="1" dirty="0" smtClean="0">
              <a:latin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endParaRPr kumimoji="0" lang="nl-NL" b="1" i="0" u="none" strike="noStrike" cap="none" normalizeH="0" baseline="0" dirty="0" smtClean="0"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SELFCONFEDENCE</a:t>
            </a:r>
            <a:endParaRPr kumimoji="0" lang="nl-NL" sz="2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205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49263" algn="l"/>
              </a:tabLst>
            </a:pPr>
            <a:r>
              <a:rPr kumimoji="0" lang="en-GB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</a:t>
            </a:r>
            <a:r>
              <a:rPr kumimoji="0" lang="en-GB" sz="1400" b="1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o set an anchor</a:t>
            </a: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49263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52536" y="0"/>
            <a:ext cx="8045724" cy="5548961"/>
            <a:chOff x="767" y="835"/>
            <a:chExt cx="9802" cy="8738"/>
          </a:xfrm>
        </p:grpSpPr>
        <p:sp>
          <p:nvSpPr>
            <p:cNvPr id="79889" name="Line 17"/>
            <p:cNvSpPr>
              <a:spLocks noChangeShapeType="1"/>
            </p:cNvSpPr>
            <p:nvPr/>
          </p:nvSpPr>
          <p:spPr bwMode="auto">
            <a:xfrm>
              <a:off x="4684" y="3276"/>
              <a:ext cx="1620" cy="0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767" y="835"/>
              <a:ext cx="9802" cy="8738"/>
              <a:chOff x="767" y="949"/>
              <a:chExt cx="9802" cy="8738"/>
            </a:xfrm>
          </p:grpSpPr>
          <p:sp>
            <p:nvSpPr>
              <p:cNvPr id="79888" name="Line 16"/>
              <p:cNvSpPr>
                <a:spLocks noChangeShapeType="1"/>
              </p:cNvSpPr>
              <p:nvPr/>
            </p:nvSpPr>
            <p:spPr bwMode="auto">
              <a:xfrm flipH="1">
                <a:off x="4664" y="7047"/>
                <a:ext cx="19" cy="1924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87" name="Line 15"/>
              <p:cNvSpPr>
                <a:spLocks noChangeShapeType="1"/>
              </p:cNvSpPr>
              <p:nvPr/>
            </p:nvSpPr>
            <p:spPr bwMode="auto">
              <a:xfrm>
                <a:off x="6212" y="4455"/>
                <a:ext cx="51" cy="4501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86" name="Freeform 14"/>
              <p:cNvSpPr>
                <a:spLocks/>
              </p:cNvSpPr>
              <p:nvPr/>
            </p:nvSpPr>
            <p:spPr bwMode="auto">
              <a:xfrm>
                <a:off x="1984" y="4427"/>
                <a:ext cx="8585" cy="4578"/>
              </a:xfrm>
              <a:custGeom>
                <a:avLst/>
                <a:gdLst/>
                <a:ahLst/>
                <a:cxnLst>
                  <a:cxn ang="0">
                    <a:pos x="0" y="1140"/>
                  </a:cxn>
                  <a:cxn ang="0">
                    <a:pos x="720" y="780"/>
                  </a:cxn>
                  <a:cxn ang="0">
                    <a:pos x="1080" y="240"/>
                  </a:cxn>
                  <a:cxn ang="0">
                    <a:pos x="1260" y="60"/>
                  </a:cxn>
                  <a:cxn ang="0">
                    <a:pos x="1440" y="60"/>
                  </a:cxn>
                  <a:cxn ang="0">
                    <a:pos x="1800" y="420"/>
                  </a:cxn>
                  <a:cxn ang="0">
                    <a:pos x="1980" y="600"/>
                  </a:cxn>
                  <a:cxn ang="0">
                    <a:pos x="2340" y="780"/>
                  </a:cxn>
                  <a:cxn ang="0">
                    <a:pos x="2700" y="1140"/>
                  </a:cxn>
                </a:cxnLst>
                <a:rect l="0" t="0" r="r" b="b"/>
                <a:pathLst>
                  <a:path w="2700" h="1140">
                    <a:moveTo>
                      <a:pt x="0" y="1140"/>
                    </a:moveTo>
                    <a:cubicBezTo>
                      <a:pt x="270" y="1035"/>
                      <a:pt x="540" y="930"/>
                      <a:pt x="720" y="780"/>
                    </a:cubicBezTo>
                    <a:cubicBezTo>
                      <a:pt x="900" y="630"/>
                      <a:pt x="990" y="360"/>
                      <a:pt x="1080" y="240"/>
                    </a:cubicBezTo>
                    <a:cubicBezTo>
                      <a:pt x="1170" y="120"/>
                      <a:pt x="1200" y="90"/>
                      <a:pt x="1260" y="60"/>
                    </a:cubicBezTo>
                    <a:cubicBezTo>
                      <a:pt x="1320" y="30"/>
                      <a:pt x="1350" y="0"/>
                      <a:pt x="1440" y="60"/>
                    </a:cubicBezTo>
                    <a:cubicBezTo>
                      <a:pt x="1530" y="120"/>
                      <a:pt x="1710" y="330"/>
                      <a:pt x="1800" y="420"/>
                    </a:cubicBezTo>
                    <a:cubicBezTo>
                      <a:pt x="1890" y="510"/>
                      <a:pt x="1890" y="540"/>
                      <a:pt x="1980" y="600"/>
                    </a:cubicBezTo>
                    <a:cubicBezTo>
                      <a:pt x="2070" y="660"/>
                      <a:pt x="2220" y="690"/>
                      <a:pt x="2340" y="780"/>
                    </a:cubicBezTo>
                    <a:cubicBezTo>
                      <a:pt x="2460" y="870"/>
                      <a:pt x="2640" y="1080"/>
                      <a:pt x="2700" y="114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85" name="Line 13"/>
              <p:cNvSpPr>
                <a:spLocks noChangeShapeType="1"/>
              </p:cNvSpPr>
              <p:nvPr/>
            </p:nvSpPr>
            <p:spPr bwMode="auto">
              <a:xfrm flipH="1">
                <a:off x="4683" y="3459"/>
                <a:ext cx="1" cy="3562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84" name="Line 12"/>
              <p:cNvSpPr>
                <a:spLocks noChangeShapeType="1"/>
              </p:cNvSpPr>
              <p:nvPr/>
            </p:nvSpPr>
            <p:spPr bwMode="auto">
              <a:xfrm>
                <a:off x="6183" y="3459"/>
                <a:ext cx="1" cy="1057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83" name="Text Box 11"/>
              <p:cNvSpPr txBox="1">
                <a:spLocks noChangeArrowheads="1"/>
              </p:cNvSpPr>
              <p:nvPr/>
            </p:nvSpPr>
            <p:spPr bwMode="auto">
              <a:xfrm>
                <a:off x="767" y="3849"/>
                <a:ext cx="402" cy="24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intensity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82" name="Text Box 10"/>
              <p:cNvSpPr txBox="1">
                <a:spLocks noChangeArrowheads="1"/>
              </p:cNvSpPr>
              <p:nvPr/>
            </p:nvSpPr>
            <p:spPr bwMode="auto">
              <a:xfrm>
                <a:off x="3217" y="2799"/>
                <a:ext cx="1467" cy="5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2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start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81" name="Text Box 9"/>
              <p:cNvSpPr txBox="1">
                <a:spLocks noChangeArrowheads="1"/>
              </p:cNvSpPr>
              <p:nvPr/>
            </p:nvSpPr>
            <p:spPr bwMode="auto">
              <a:xfrm>
                <a:off x="6304" y="2768"/>
                <a:ext cx="1060" cy="56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end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80" name="Text Box 8"/>
              <p:cNvSpPr txBox="1">
                <a:spLocks noChangeArrowheads="1"/>
              </p:cNvSpPr>
              <p:nvPr/>
            </p:nvSpPr>
            <p:spPr bwMode="auto">
              <a:xfrm>
                <a:off x="6180" y="949"/>
                <a:ext cx="3444" cy="11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3600" b="1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Anchoring</a:t>
                </a:r>
                <a:endParaRPr kumimoji="0" lang="nl-N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79" name="Line 7"/>
              <p:cNvSpPr>
                <a:spLocks noChangeShapeType="1"/>
              </p:cNvSpPr>
              <p:nvPr/>
            </p:nvSpPr>
            <p:spPr bwMode="auto">
              <a:xfrm>
                <a:off x="5223" y="2768"/>
                <a:ext cx="1" cy="508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78" name="Text Box 6"/>
              <p:cNvSpPr txBox="1">
                <a:spLocks noChangeArrowheads="1"/>
              </p:cNvSpPr>
              <p:nvPr/>
            </p:nvSpPr>
            <p:spPr bwMode="auto">
              <a:xfrm>
                <a:off x="8172" y="9254"/>
                <a:ext cx="1552" cy="4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time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77" name="Text Box 5"/>
              <p:cNvSpPr txBox="1">
                <a:spLocks noChangeArrowheads="1"/>
              </p:cNvSpPr>
              <p:nvPr/>
            </p:nvSpPr>
            <p:spPr bwMode="auto">
              <a:xfrm>
                <a:off x="7744" y="5568"/>
                <a:ext cx="162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feelings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876" name="Line 4"/>
              <p:cNvSpPr>
                <a:spLocks noChangeShapeType="1"/>
              </p:cNvSpPr>
              <p:nvPr/>
            </p:nvSpPr>
            <p:spPr bwMode="auto">
              <a:xfrm>
                <a:off x="1552" y="9005"/>
                <a:ext cx="9017" cy="5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75" name="Line 3"/>
              <p:cNvSpPr>
                <a:spLocks noChangeShapeType="1"/>
              </p:cNvSpPr>
              <p:nvPr/>
            </p:nvSpPr>
            <p:spPr bwMode="auto">
              <a:xfrm>
                <a:off x="1624" y="2703"/>
                <a:ext cx="0" cy="630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79897" name="Rectangle 25"/>
          <p:cNvSpPr>
            <a:spLocks noChangeArrowheads="1"/>
          </p:cNvSpPr>
          <p:nvPr/>
        </p:nvSpPr>
        <p:spPr bwMode="auto">
          <a:xfrm>
            <a:off x="395536" y="5229200"/>
            <a:ext cx="8100392" cy="152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38" algn="l"/>
                <a:tab pos="215900" algn="l"/>
              </a:tabLst>
            </a:pPr>
            <a: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N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38" algn="l"/>
                <a:tab pos="215900" algn="l"/>
              </a:tabLst>
            </a:pPr>
            <a:r>
              <a:rPr kumimoji="0" lang="en-GB" sz="1400" b="1" i="0" u="none" strike="noStrike" cap="none" normalizeH="0" baseline="0" dirty="0" smtClean="0" bmk="_Toc318827866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four keys to anchoring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938" algn="l"/>
                <a:tab pos="215900" algn="l"/>
              </a:tabLst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make anchors working properly, they have to meet four criteria. We call these the four keys to anchoring: </a:t>
            </a:r>
            <a:endParaRPr kumimoji="0" lang="nl-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7938" algn="l"/>
                <a:tab pos="215900" algn="l"/>
              </a:tabLst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kumimoji="0" lang="en-GB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intensity 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of the experience - must be totally associated; see, hear, feel it as it was;</a:t>
            </a:r>
            <a:endParaRPr kumimoji="0" lang="nl-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7938" algn="l"/>
                <a:tab pos="215900" algn="l"/>
              </a:tabLst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kumimoji="0" lang="en-GB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timing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 of the anchor (see graphic above);</a:t>
            </a:r>
            <a:endParaRPr kumimoji="0" lang="nl-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7938" algn="l"/>
                <a:tab pos="215900" algn="l"/>
              </a:tabLst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kumimoji="0" lang="en-GB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unique properties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 of the stimulus (don’t take the inside of your hand, but take the touch of a knuckle or step in a circle);</a:t>
            </a:r>
            <a:endParaRPr kumimoji="0" lang="nl-N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7938" algn="l"/>
                <a:tab pos="215900" algn="l"/>
              </a:tabLst>
            </a:pPr>
            <a:r>
              <a:rPr kumimoji="0" lang="en-GB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Repeating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 of the stimulus (the incentive must be able to be repeated).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395536" y="4226534"/>
            <a:ext cx="7560840" cy="250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73025" algn="l"/>
                <a:tab pos="215900" algn="l"/>
              </a:tabLst>
            </a:pPr>
            <a:r>
              <a:rPr kumimoji="0" lang="en-GB" sz="1400" b="1" i="0" u="none" strike="noStrike" cap="none" normalizeH="0" baseline="0" dirty="0" smtClean="0" bmk="_Toc31882786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The four steps to anchoring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-73025" algn="l"/>
                <a:tab pos="215900" algn="l"/>
              </a:tabLs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Remember a vivid positive experience from the past with one valuable resource as: Motivation; humour / laughing; energy; love; power; self confidence.</a:t>
            </a: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-73025" algn="l"/>
                <a:tab pos="215900" algn="l"/>
              </a:tabLs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Step in the circle of excellence at the highest point (see graphic below). Repeat this several times.</a:t>
            </a: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     Change your state (break state).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3	Repeat with the same or different resources with different memories.</a:t>
            </a:r>
            <a:endParaRPr kumimoji="0" lang="nl-N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4	Set the anchor in action to perform the test.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52536" y="1"/>
            <a:ext cx="8045724" cy="4221088"/>
            <a:chOff x="767" y="835"/>
            <a:chExt cx="9802" cy="8738"/>
          </a:xfrm>
        </p:grpSpPr>
        <p:sp>
          <p:nvSpPr>
            <p:cNvPr id="4" name="Line 17"/>
            <p:cNvSpPr>
              <a:spLocks noChangeShapeType="1"/>
            </p:cNvSpPr>
            <p:nvPr/>
          </p:nvSpPr>
          <p:spPr bwMode="auto">
            <a:xfrm>
              <a:off x="4684" y="3276"/>
              <a:ext cx="1620" cy="0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767" y="835"/>
              <a:ext cx="9802" cy="8738"/>
              <a:chOff x="767" y="949"/>
              <a:chExt cx="9802" cy="8738"/>
            </a:xfrm>
          </p:grpSpPr>
          <p:sp>
            <p:nvSpPr>
              <p:cNvPr id="6" name="Line 16"/>
              <p:cNvSpPr>
                <a:spLocks noChangeShapeType="1"/>
              </p:cNvSpPr>
              <p:nvPr/>
            </p:nvSpPr>
            <p:spPr bwMode="auto">
              <a:xfrm flipH="1">
                <a:off x="4664" y="7047"/>
                <a:ext cx="19" cy="1924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" name="Line 15"/>
              <p:cNvSpPr>
                <a:spLocks noChangeShapeType="1"/>
              </p:cNvSpPr>
              <p:nvPr/>
            </p:nvSpPr>
            <p:spPr bwMode="auto">
              <a:xfrm>
                <a:off x="6212" y="4455"/>
                <a:ext cx="51" cy="4501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" name="Freeform 14"/>
              <p:cNvSpPr>
                <a:spLocks/>
              </p:cNvSpPr>
              <p:nvPr/>
            </p:nvSpPr>
            <p:spPr bwMode="auto">
              <a:xfrm>
                <a:off x="1984" y="4427"/>
                <a:ext cx="8585" cy="4578"/>
              </a:xfrm>
              <a:custGeom>
                <a:avLst/>
                <a:gdLst/>
                <a:ahLst/>
                <a:cxnLst>
                  <a:cxn ang="0">
                    <a:pos x="0" y="1140"/>
                  </a:cxn>
                  <a:cxn ang="0">
                    <a:pos x="720" y="780"/>
                  </a:cxn>
                  <a:cxn ang="0">
                    <a:pos x="1080" y="240"/>
                  </a:cxn>
                  <a:cxn ang="0">
                    <a:pos x="1260" y="60"/>
                  </a:cxn>
                  <a:cxn ang="0">
                    <a:pos x="1440" y="60"/>
                  </a:cxn>
                  <a:cxn ang="0">
                    <a:pos x="1800" y="420"/>
                  </a:cxn>
                  <a:cxn ang="0">
                    <a:pos x="1980" y="600"/>
                  </a:cxn>
                  <a:cxn ang="0">
                    <a:pos x="2340" y="780"/>
                  </a:cxn>
                  <a:cxn ang="0">
                    <a:pos x="2700" y="1140"/>
                  </a:cxn>
                </a:cxnLst>
                <a:rect l="0" t="0" r="r" b="b"/>
                <a:pathLst>
                  <a:path w="2700" h="1140">
                    <a:moveTo>
                      <a:pt x="0" y="1140"/>
                    </a:moveTo>
                    <a:cubicBezTo>
                      <a:pt x="270" y="1035"/>
                      <a:pt x="540" y="930"/>
                      <a:pt x="720" y="780"/>
                    </a:cubicBezTo>
                    <a:cubicBezTo>
                      <a:pt x="900" y="630"/>
                      <a:pt x="990" y="360"/>
                      <a:pt x="1080" y="240"/>
                    </a:cubicBezTo>
                    <a:cubicBezTo>
                      <a:pt x="1170" y="120"/>
                      <a:pt x="1200" y="90"/>
                      <a:pt x="1260" y="60"/>
                    </a:cubicBezTo>
                    <a:cubicBezTo>
                      <a:pt x="1320" y="30"/>
                      <a:pt x="1350" y="0"/>
                      <a:pt x="1440" y="60"/>
                    </a:cubicBezTo>
                    <a:cubicBezTo>
                      <a:pt x="1530" y="120"/>
                      <a:pt x="1710" y="330"/>
                      <a:pt x="1800" y="420"/>
                    </a:cubicBezTo>
                    <a:cubicBezTo>
                      <a:pt x="1890" y="510"/>
                      <a:pt x="1890" y="540"/>
                      <a:pt x="1980" y="600"/>
                    </a:cubicBezTo>
                    <a:cubicBezTo>
                      <a:pt x="2070" y="660"/>
                      <a:pt x="2220" y="690"/>
                      <a:pt x="2340" y="780"/>
                    </a:cubicBezTo>
                    <a:cubicBezTo>
                      <a:pt x="2460" y="870"/>
                      <a:pt x="2640" y="1080"/>
                      <a:pt x="2700" y="114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 flipH="1">
                <a:off x="4683" y="3459"/>
                <a:ext cx="1" cy="3562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>
                <a:off x="6183" y="3459"/>
                <a:ext cx="1" cy="1057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767" y="3849"/>
                <a:ext cx="402" cy="24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intensity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3217" y="2799"/>
                <a:ext cx="1467" cy="5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2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start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6304" y="2768"/>
                <a:ext cx="1060" cy="56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end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6180" y="949"/>
                <a:ext cx="3444" cy="11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3600" b="1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Anchoring</a:t>
                </a:r>
                <a:endParaRPr kumimoji="0" lang="nl-N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5223" y="2768"/>
                <a:ext cx="1" cy="508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8172" y="9254"/>
                <a:ext cx="1552" cy="4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time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7744" y="5568"/>
                <a:ext cx="162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15900" algn="l"/>
                  </a:tabLst>
                </a:pPr>
                <a:r>
                  <a:rPr kumimoji="0" lang="nl-NL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  <a:ea typeface="MS Mincho" pitchFamily="49" charset="-128"/>
                    <a:cs typeface="Tahoma" pitchFamily="34" charset="0"/>
                  </a:rPr>
                  <a:t>feelings</a:t>
                </a: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Line 4"/>
              <p:cNvSpPr>
                <a:spLocks noChangeShapeType="1"/>
              </p:cNvSpPr>
              <p:nvPr/>
            </p:nvSpPr>
            <p:spPr bwMode="auto">
              <a:xfrm>
                <a:off x="1552" y="9005"/>
                <a:ext cx="9017" cy="5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3"/>
              <p:cNvSpPr>
                <a:spLocks noChangeShapeType="1"/>
              </p:cNvSpPr>
              <p:nvPr/>
            </p:nvSpPr>
            <p:spPr bwMode="auto">
              <a:xfrm>
                <a:off x="1624" y="2703"/>
                <a:ext cx="0" cy="630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9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9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5576" y="332656"/>
            <a:ext cx="80648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4800" b="1" dirty="0" smtClean="0">
                <a:solidFill>
                  <a:srgbClr val="FF0000"/>
                </a:solidFill>
              </a:rPr>
              <a:t>Language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marL="742950" indent="-742950"/>
            <a:endParaRPr lang="en-US" sz="44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Hierarchy</a:t>
            </a:r>
          </a:p>
          <a:p>
            <a:pPr marL="742950" indent="-742950">
              <a:buFont typeface="+mj-lt"/>
              <a:buAutoNum type="arabicPeriod"/>
            </a:pPr>
            <a:endParaRPr lang="en-US" sz="44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Meta-Model</a:t>
            </a:r>
          </a:p>
          <a:p>
            <a:pPr marL="742950" indent="-742950">
              <a:buFont typeface="+mj-lt"/>
              <a:buAutoNum type="arabicPeriod"/>
            </a:pPr>
            <a:endParaRPr lang="en-US" sz="44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Milton-Model</a:t>
            </a:r>
          </a:p>
          <a:p>
            <a:pPr marL="742950" indent="-742950">
              <a:buFont typeface="+mj-lt"/>
              <a:buAutoNum type="arabicPeriod"/>
            </a:pPr>
            <a:endParaRPr lang="en-US" sz="44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Non-violent communication</a:t>
            </a:r>
            <a:endParaRPr lang="nl-NL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More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general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71946" y="620688"/>
            <a:ext cx="7056438" cy="5688632"/>
            <a:chOff x="299" y="2010"/>
            <a:chExt cx="11323" cy="13834"/>
          </a:xfrm>
        </p:grpSpPr>
        <p:sp>
          <p:nvSpPr>
            <p:cNvPr id="1027" name="WordArt 3"/>
            <p:cNvSpPr>
              <a:spLocks noChangeArrowheads="1" noChangeShapeType="1" noTextEdit="1"/>
            </p:cNvSpPr>
            <p:nvPr/>
          </p:nvSpPr>
          <p:spPr bwMode="auto">
            <a:xfrm rot="-5371851">
              <a:off x="-2151" y="10003"/>
              <a:ext cx="10174" cy="8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nl-NL" sz="4800" i="1" kern="10" spc="96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C0C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up-chunking</a:t>
              </a:r>
              <a:endParaRPr lang="nl-NL" sz="4800" i="1" kern="10" spc="96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  <p:sp>
          <p:nvSpPr>
            <p:cNvPr id="1028" name="WordArt 4"/>
            <p:cNvSpPr>
              <a:spLocks noChangeArrowheads="1" noChangeShapeType="1" noTextEdit="1"/>
            </p:cNvSpPr>
            <p:nvPr/>
          </p:nvSpPr>
          <p:spPr bwMode="auto">
            <a:xfrm rot="5428149">
              <a:off x="5169" y="7617"/>
              <a:ext cx="8239" cy="9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nl-NL" sz="4800" i="1" kern="10" spc="96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C0C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down-chunking</a:t>
              </a:r>
              <a:endParaRPr lang="nl-NL" sz="4800" i="1" kern="10" spc="96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299" y="2256"/>
              <a:ext cx="1980" cy="13359"/>
            </a:xfrm>
            <a:prstGeom prst="upArrow">
              <a:avLst>
                <a:gd name="adj1" fmla="val 50000"/>
                <a:gd name="adj2" fmla="val 168674"/>
              </a:avLst>
            </a:prstGeom>
            <a:solidFill>
              <a:schemeClr val="accent2">
                <a:alpha val="50000"/>
              </a:scheme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  <a:cs typeface="Arial" pitchFamily="34" charset="0"/>
                </a:rPr>
                <a:t>More </a:t>
              </a:r>
              <a:r>
                <a:rPr kumimoji="0" lang="nl-NL" sz="2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  <a:cs typeface="Arial" pitchFamily="34" charset="0"/>
                </a:rPr>
                <a:t>general</a:t>
              </a:r>
              <a:endPara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 rot="10800000">
              <a:off x="9462" y="2044"/>
              <a:ext cx="2160" cy="13800"/>
            </a:xfrm>
            <a:prstGeom prst="upArrow">
              <a:avLst>
                <a:gd name="adj1" fmla="val 50000"/>
                <a:gd name="adj2" fmla="val 159722"/>
              </a:avLst>
            </a:prstGeom>
            <a:solidFill>
              <a:schemeClr val="accent2">
                <a:alpha val="50000"/>
              </a:scheme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More specific</a:t>
              </a:r>
              <a:endParaRPr kumimoji="0" lang="nl-N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3577" y="5250"/>
              <a:ext cx="5220" cy="8280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  <a:cs typeface="Arial" pitchFamily="34" charset="0"/>
                </a:rPr>
                <a:t>More examples at the samen level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WordArt 8"/>
            <p:cNvSpPr>
              <a:spLocks noChangeArrowheads="1" noChangeShapeType="1" noTextEdit="1"/>
            </p:cNvSpPr>
            <p:nvPr/>
          </p:nvSpPr>
          <p:spPr bwMode="auto">
            <a:xfrm rot="10595">
              <a:off x="3937" y="9034"/>
              <a:ext cx="4139" cy="12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nl-NL" sz="2800" i="1" kern="10" spc="56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C0C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lateraal </a:t>
              </a:r>
            </a:p>
            <a:p>
              <a:pPr algn="ctr" rtl="0"/>
              <a:r>
                <a:rPr lang="nl-NL" sz="2800" i="1" kern="10" spc="56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C0C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chunken</a:t>
              </a:r>
              <a:endParaRPr lang="nl-NL" sz="2800" i="1" kern="10" spc="56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  <p:sp>
          <p:nvSpPr>
            <p:cNvPr id="1033" name="WordArt 9"/>
            <p:cNvSpPr>
              <a:spLocks noChangeArrowheads="1" noChangeShapeType="1" noTextEdit="1"/>
            </p:cNvSpPr>
            <p:nvPr/>
          </p:nvSpPr>
          <p:spPr bwMode="auto">
            <a:xfrm rot="10595">
              <a:off x="2135" y="2010"/>
              <a:ext cx="6481" cy="14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nl-NL" sz="7200" b="1" kern="10" spc="1441" dirty="0" err="1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C0C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chunking</a:t>
              </a:r>
              <a:endParaRPr lang="nl-NL" sz="7200" b="1" kern="10" spc="1441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More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specific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79712" y="1052736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mother and child: </a:t>
            </a:r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2123728" y="2276872"/>
            <a:ext cx="579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hlinkClick r:id="rId2" action="ppaction://hlinkfile"/>
              </a:rPr>
              <a:t>..\video's\NVC\</a:t>
            </a:r>
            <a:r>
              <a:rPr lang="nl-NL" dirty="0" err="1" smtClean="0">
                <a:hlinkClick r:id="rId2" action="ppaction://hlinkfile"/>
              </a:rPr>
              <a:t>Compassionate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Communication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with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Kids.flv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peacemaker.ch/design/Marshall_Rosen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3086101"/>
          </a:xfrm>
          <a:prstGeom prst="rect">
            <a:avLst/>
          </a:prstGeom>
          <a:noFill/>
        </p:spPr>
      </p:pic>
      <p:pic>
        <p:nvPicPr>
          <p:cNvPr id="94211" name="Afbeelding 27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 l="18215" t="82424" r="24174" b="4527"/>
          <a:stretch>
            <a:fillRect/>
          </a:stretch>
        </p:blipFill>
        <p:spPr bwMode="auto">
          <a:xfrm>
            <a:off x="0" y="5252818"/>
            <a:ext cx="5364088" cy="160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Afbeelding 27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 t="8561" r="37107" b="17576"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11560" y="3717032"/>
            <a:ext cx="286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Marshall Rosenberg:</a:t>
            </a:r>
          </a:p>
          <a:p>
            <a:r>
              <a:rPr lang="en-US" dirty="0" smtClean="0"/>
              <a:t>Non-Violent Communication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8316416" y="980728"/>
            <a:ext cx="82758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8316416" y="2780928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8316416" y="3933056"/>
            <a:ext cx="82758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316416" y="4869160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8316416" y="6065912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8316416" y="0"/>
            <a:ext cx="827584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Afbeelding 25" descr="frame 3"/>
          <p:cNvPicPr>
            <a:picLocks noChangeAspect="1" noChangeArrowheads="1"/>
          </p:cNvPicPr>
          <p:nvPr/>
        </p:nvPicPr>
        <p:blipFill>
          <a:blip r:embed="rId2" cstate="print">
            <a:lum bright="10000" contrast="6000"/>
            <a:grayscl/>
          </a:blip>
          <a:srcRect/>
          <a:stretch>
            <a:fillRect/>
          </a:stretch>
        </p:blipFill>
        <p:spPr bwMode="auto">
          <a:xfrm>
            <a:off x="0" y="0"/>
            <a:ext cx="27432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Afbeelding 24" descr="frame1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3779913" y="-74379"/>
            <a:ext cx="5364088" cy="693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971600" y="2564904"/>
            <a:ext cx="2585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Reframing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1331640" y="68145"/>
            <a:ext cx="6048672" cy="681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3808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GB" sz="28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hat I asked life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strength...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difficulties to make me strong.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wisdom...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problems to resolve.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prosperity...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brains and muscles to work with.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to be able to fly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obstacles to overcome.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love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people who needed help.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favours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possibilities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did not receive anything of what I asked for...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And.......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en-GB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lang="en-GB" sz="2400" b="1" i="1" dirty="0" smtClean="0"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received everything I needed!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4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1075033" y="-877323"/>
            <a:ext cx="6911810" cy="8558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Afbeelding 23" descr="watstaath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6824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Afbeelding 23" descr="watstaath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85538" y="692696"/>
            <a:ext cx="1904564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3131840" y="1628800"/>
            <a:ext cx="540060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3059832" y="3861048"/>
            <a:ext cx="540060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7784" y="188639"/>
            <a:ext cx="3888172" cy="3167983"/>
            <a:chOff x="3955" y="6899"/>
            <a:chExt cx="5345" cy="4257"/>
          </a:xfrm>
        </p:grpSpPr>
        <p:sp>
          <p:nvSpPr>
            <p:cNvPr id="97283" name="Oval 3"/>
            <p:cNvSpPr>
              <a:spLocks noChangeArrowheads="1"/>
            </p:cNvSpPr>
            <p:nvPr/>
          </p:nvSpPr>
          <p:spPr bwMode="auto">
            <a:xfrm>
              <a:off x="5321" y="6899"/>
              <a:ext cx="2463" cy="2214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84" name="Text Box 4"/>
            <p:cNvSpPr txBox="1">
              <a:spLocks noChangeArrowheads="1"/>
            </p:cNvSpPr>
            <p:nvPr/>
          </p:nvSpPr>
          <p:spPr bwMode="auto">
            <a:xfrm>
              <a:off x="3955" y="9357"/>
              <a:ext cx="5345" cy="17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Third Position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Dissociated of yourself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and from the other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Also called: The meta position, the observer or helicopter view.</a:t>
              </a:r>
              <a:endPara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4149080"/>
            <a:ext cx="2456204" cy="2417170"/>
            <a:chOff x="2240" y="12294"/>
            <a:chExt cx="3387" cy="3245"/>
          </a:xfrm>
        </p:grpSpPr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>
              <a:off x="2858" y="12294"/>
              <a:ext cx="2463" cy="2029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94" name="Text Box 14"/>
            <p:cNvSpPr txBox="1">
              <a:spLocks noChangeArrowheads="1"/>
            </p:cNvSpPr>
            <p:nvPr/>
          </p:nvSpPr>
          <p:spPr bwMode="auto">
            <a:xfrm>
              <a:off x="2240" y="14614"/>
              <a:ext cx="3387" cy="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First Position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Associated in your self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444209" y="4150055"/>
            <a:ext cx="2088232" cy="2707945"/>
            <a:chOff x="7630" y="12186"/>
            <a:chExt cx="2925" cy="3675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>
              <a:off x="7630" y="12186"/>
              <a:ext cx="2463" cy="2137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02" name="Text Box 22"/>
            <p:cNvSpPr txBox="1">
              <a:spLocks noChangeArrowheads="1"/>
            </p:cNvSpPr>
            <p:nvPr/>
          </p:nvSpPr>
          <p:spPr bwMode="auto">
            <a:xfrm>
              <a:off x="7663" y="14593"/>
              <a:ext cx="2892" cy="12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Second Position</a:t>
              </a: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Associated in the other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hthoek 22"/>
          <p:cNvSpPr/>
          <p:nvPr/>
        </p:nvSpPr>
        <p:spPr>
          <a:xfrm>
            <a:off x="179512" y="260648"/>
            <a:ext cx="3009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Reframing with </a:t>
            </a:r>
          </a:p>
          <a:p>
            <a:r>
              <a:rPr lang="en-GB" sz="2400" b="1" dirty="0" smtClean="0"/>
              <a:t>3 Perceptual positions</a:t>
            </a:r>
            <a:endParaRPr lang="nl-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salsa.democracyinaction.org/o/696/images/fundraising/holiday_cards/2012/front-shadow-275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3419872" cy="4669993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3347864" y="836712"/>
            <a:ext cx="5705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gift of peace on earth lies in our hands.</a:t>
            </a:r>
          </a:p>
          <a:p>
            <a:r>
              <a:rPr lang="en-US" sz="2400" b="1" dirty="0" smtClean="0"/>
              <a:t>What could be your first step?</a:t>
            </a:r>
          </a:p>
        </p:txBody>
      </p:sp>
      <p:sp>
        <p:nvSpPr>
          <p:cNvPr id="4" name="Rechthoek 3"/>
          <p:cNvSpPr/>
          <p:nvPr/>
        </p:nvSpPr>
        <p:spPr>
          <a:xfrm>
            <a:off x="0" y="4797152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for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your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important step</a:t>
            </a:r>
          </a:p>
          <a:p>
            <a:pPr algn="ctr"/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improving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your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life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with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NLP !</a:t>
            </a:r>
            <a:endParaRPr lang="nl-NL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4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39618" y="-306424"/>
            <a:ext cx="9583618" cy="7164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fbeelding 7" descr="_MG_64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263438" y="-263439"/>
            <a:ext cx="7357491" cy="7884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 descr="_MG_6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27723"/>
            <a:ext cx="10328584" cy="6885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6515</TotalTime>
  <Words>2033</Words>
  <Application>Microsoft Office PowerPoint</Application>
  <PresentationFormat>Diavoorstelling (4:3)</PresentationFormat>
  <Paragraphs>521</Paragraphs>
  <Slides>62</Slides>
  <Notes>2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3" baseType="lpstr">
      <vt:lpstr>Office-thema</vt:lpstr>
      <vt:lpstr>Welcome to the NLP-course “Your Unlimited Powers”</vt:lpstr>
      <vt:lpstr>Program of today</vt:lpstr>
      <vt:lpstr>Good and  new</vt:lpstr>
      <vt:lpstr>Open Frame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The most important functions of the unconscious mind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Coming out of the box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Admin</dc:creator>
  <cp:lastModifiedBy>Admin</cp:lastModifiedBy>
  <cp:revision>76</cp:revision>
  <dcterms:created xsi:type="dcterms:W3CDTF">2013-10-31T15:25:59Z</dcterms:created>
  <dcterms:modified xsi:type="dcterms:W3CDTF">2016-05-02T12:41:05Z</dcterms:modified>
</cp:coreProperties>
</file>