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4"/>
  </p:notesMasterIdLst>
  <p:sldIdLst>
    <p:sldId id="256" r:id="rId2"/>
    <p:sldId id="370" r:id="rId3"/>
    <p:sldId id="371" r:id="rId4"/>
    <p:sldId id="372" r:id="rId5"/>
    <p:sldId id="374" r:id="rId6"/>
    <p:sldId id="420" r:id="rId7"/>
    <p:sldId id="375" r:id="rId8"/>
    <p:sldId id="393" r:id="rId9"/>
    <p:sldId id="394" r:id="rId10"/>
    <p:sldId id="405" r:id="rId11"/>
    <p:sldId id="376" r:id="rId12"/>
    <p:sldId id="377" r:id="rId13"/>
    <p:sldId id="406" r:id="rId14"/>
    <p:sldId id="412" r:id="rId15"/>
    <p:sldId id="414" r:id="rId16"/>
    <p:sldId id="408" r:id="rId17"/>
    <p:sldId id="396" r:id="rId18"/>
    <p:sldId id="410" r:id="rId19"/>
    <p:sldId id="411" r:id="rId20"/>
    <p:sldId id="380" r:id="rId21"/>
    <p:sldId id="381" r:id="rId22"/>
    <p:sldId id="413" r:id="rId23"/>
    <p:sldId id="378" r:id="rId24"/>
    <p:sldId id="415" r:id="rId25"/>
    <p:sldId id="416" r:id="rId26"/>
    <p:sldId id="417" r:id="rId27"/>
    <p:sldId id="382" r:id="rId28"/>
    <p:sldId id="383" r:id="rId29"/>
    <p:sldId id="418" r:id="rId30"/>
    <p:sldId id="419" r:id="rId31"/>
    <p:sldId id="384" r:id="rId32"/>
    <p:sldId id="395" r:id="rId3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0066"/>
    <a:srgbClr val="CCFF33"/>
    <a:srgbClr val="FF6161"/>
    <a:srgbClr val="FF9797"/>
    <a:srgbClr val="9AE8E6"/>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384" y="-12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22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84A07-8F7E-4576-84FD-5726C2D747FD}" type="datetimeFigureOut">
              <a:rPr lang="nl-NL" smtClean="0"/>
              <a:pPr/>
              <a:t>25-10-2017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0DA14E-E142-41AA-9AC8-D5763E10CE2A}"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25-10-2017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25-10-2017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25-10-2017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25-10-2017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25-10-2017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25-10-2017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C504119-8251-452F-887A-A2FABBF4A000}" type="datetimeFigureOut">
              <a:rPr lang="nl-NL" smtClean="0"/>
              <a:pPr/>
              <a:t>25-10-2017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C504119-8251-452F-887A-A2FABBF4A000}" type="datetimeFigureOut">
              <a:rPr lang="nl-NL" smtClean="0"/>
              <a:pPr/>
              <a:t>25-10-2017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C504119-8251-452F-887A-A2FABBF4A000}" type="datetimeFigureOut">
              <a:rPr lang="nl-NL" smtClean="0"/>
              <a:pPr/>
              <a:t>25-10-2017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25-10-2017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25-10-2017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04119-8251-452F-887A-A2FABBF4A000}" type="datetimeFigureOut">
              <a:rPr lang="nl-NL" smtClean="0"/>
              <a:pPr/>
              <a:t>25-10-2017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D0783-7DC3-4857-96B3-B76A027C1E32}"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video's/succes%20Ramallah%20okt%202017/Jack%20Andraka%20Achieves%20Childhood%20Dream%20at%20Intel%20ISEF.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video's/succes%20Ramallah%20okt%202017/Thalasso%20Bain%20Bebe%20par%20Sonia%20Rochel.mp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403648" y="6309320"/>
            <a:ext cx="6400800" cy="548680"/>
          </a:xfrm>
        </p:spPr>
        <p:txBody>
          <a:bodyPr>
            <a:normAutofit lnSpcReduction="10000"/>
          </a:bodyPr>
          <a:lstStyle/>
          <a:p>
            <a:r>
              <a:rPr lang="en-US" dirty="0" smtClean="0">
                <a:solidFill>
                  <a:srgbClr val="0000FF"/>
                </a:solidFill>
              </a:rPr>
              <a:t>2</a:t>
            </a:r>
            <a:r>
              <a:rPr lang="en-US" baseline="30000" dirty="0" smtClean="0">
                <a:solidFill>
                  <a:srgbClr val="0000FF"/>
                </a:solidFill>
              </a:rPr>
              <a:t>nd</a:t>
            </a:r>
            <a:r>
              <a:rPr lang="en-US" dirty="0" smtClean="0">
                <a:solidFill>
                  <a:srgbClr val="0000FF"/>
                </a:solidFill>
              </a:rPr>
              <a:t> day Ramallah, October 25, 2017</a:t>
            </a:r>
            <a:endParaRPr lang="nl-NL" dirty="0">
              <a:solidFill>
                <a:srgbClr val="0000FF"/>
              </a:solidFill>
            </a:endParaRPr>
          </a:p>
        </p:txBody>
      </p:sp>
      <p:sp>
        <p:nvSpPr>
          <p:cNvPr id="5" name="Titel 1"/>
          <p:cNvSpPr>
            <a:spLocks noGrp="1"/>
          </p:cNvSpPr>
          <p:nvPr>
            <p:ph type="ctrTitle"/>
          </p:nvPr>
        </p:nvSpPr>
        <p:spPr>
          <a:xfrm>
            <a:off x="899592" y="4479255"/>
            <a:ext cx="7772400" cy="1470025"/>
          </a:xfrm>
        </p:spPr>
        <p:txBody>
          <a:bodyPr>
            <a:normAutofit fontScale="90000"/>
          </a:bodyPr>
          <a:lstStyle/>
          <a:p>
            <a:r>
              <a:rPr lang="en-US" b="1" dirty="0" smtClean="0">
                <a:solidFill>
                  <a:srgbClr val="FF0000"/>
                </a:solidFill>
              </a:rPr>
              <a:t>Welcome to the NLP-course “Achieve more success with </a:t>
            </a:r>
            <a:br>
              <a:rPr lang="en-US" b="1" dirty="0" smtClean="0">
                <a:solidFill>
                  <a:srgbClr val="FF0000"/>
                </a:solidFill>
              </a:rPr>
            </a:br>
            <a:r>
              <a:rPr lang="en-US" b="1" dirty="0" smtClean="0">
                <a:solidFill>
                  <a:srgbClr val="FF0000"/>
                </a:solidFill>
              </a:rPr>
              <a:t>Your Unlimited Powers”</a:t>
            </a:r>
            <a:endParaRPr lang="nl-NL" b="1" dirty="0">
              <a:solidFill>
                <a:srgbClr val="FF0000"/>
              </a:solidFill>
            </a:endParaRPr>
          </a:p>
        </p:txBody>
      </p:sp>
      <p:pic>
        <p:nvPicPr>
          <p:cNvPr id="6" name="Afbeelding 5" descr="worldglobe+respect.jpg"/>
          <p:cNvPicPr>
            <a:picLocks noChangeAspect="1"/>
          </p:cNvPicPr>
          <p:nvPr/>
        </p:nvPicPr>
        <p:blipFill>
          <a:blip r:embed="rId2" cstate="print"/>
          <a:srcRect/>
          <a:stretch>
            <a:fillRect/>
          </a:stretch>
        </p:blipFill>
        <p:spPr>
          <a:xfrm>
            <a:off x="1" y="116632"/>
            <a:ext cx="3347863" cy="3240360"/>
          </a:xfrm>
          <a:prstGeom prst="rect">
            <a:avLst/>
          </a:prstGeom>
        </p:spPr>
      </p:pic>
      <p:sp>
        <p:nvSpPr>
          <p:cNvPr id="8" name="Ondertitel 2"/>
          <p:cNvSpPr txBox="1">
            <a:spLocks/>
          </p:cNvSpPr>
          <p:nvPr/>
        </p:nvSpPr>
        <p:spPr>
          <a:xfrm>
            <a:off x="2771800" y="116632"/>
            <a:ext cx="6192688" cy="3816424"/>
          </a:xfrm>
          <a:prstGeom prst="rect">
            <a:avLst/>
          </a:prstGeom>
        </p:spPr>
        <p:txBody>
          <a:bodyPr vert="horz" lIns="91440" tIns="45720" rIns="91440" bIns="45720" rtlCol="0">
            <a:noAutofit/>
          </a:bodyPr>
          <a:lstStyle/>
          <a:p>
            <a:pPr algn="r" rtl="1"/>
            <a:r>
              <a:rPr lang="ar-SA" sz="4800" b="1" dirty="0" smtClean="0">
                <a:solidFill>
                  <a:srgbClr val="0000FF"/>
                </a:solidFill>
              </a:rPr>
              <a:t>"حقق نجاحا أكثر مع طاقاتك اللامحدودة" </a:t>
            </a:r>
            <a:endParaRPr lang="nl-NL" sz="4800" dirty="0" smtClean="0">
              <a:solidFill>
                <a:srgbClr val="0000FF"/>
              </a:solidFill>
            </a:endParaRPr>
          </a:p>
          <a:p>
            <a:pPr algn="r" rtl="1"/>
            <a:r>
              <a:rPr lang="ar-SA" sz="4800" b="1" dirty="0" smtClean="0">
                <a:solidFill>
                  <a:srgbClr val="0000FF"/>
                </a:solidFill>
              </a:rPr>
              <a:t>دورة البرمجة اللغوية العصبية التابعة </a:t>
            </a:r>
            <a:endParaRPr lang="nl-NL" sz="4800" dirty="0" smtClean="0">
              <a:solidFill>
                <a:srgbClr val="0000FF"/>
              </a:solidFill>
            </a:endParaRPr>
          </a:p>
          <a:p>
            <a:pPr algn="r" rtl="1"/>
            <a:r>
              <a:rPr lang="ar-SA" sz="2000" b="1" dirty="0" smtClean="0">
                <a:solidFill>
                  <a:srgbClr val="0000FF"/>
                </a:solidFill>
              </a:rPr>
              <a:t>ترحيب</a:t>
            </a:r>
            <a:endParaRPr lang="nl-NL" sz="2000" dirty="0" smtClean="0">
              <a:solidFill>
                <a:srgbClr val="0000FF"/>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srgbClr val="0000FF"/>
              </a:solidFill>
              <a:effectLst/>
              <a:uLnTx/>
              <a:uFillTx/>
              <a:latin typeface="+mn-lt"/>
              <a:ea typeface="+mn-ea"/>
              <a:cs typeface="+mn-cs"/>
            </a:endParaRPr>
          </a:p>
        </p:txBody>
      </p:sp>
      <p:sp>
        <p:nvSpPr>
          <p:cNvPr id="7" name="Rechthoek 6"/>
          <p:cNvSpPr/>
          <p:nvPr/>
        </p:nvSpPr>
        <p:spPr>
          <a:xfrm rot="21046050">
            <a:off x="125228" y="3307942"/>
            <a:ext cx="264046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Success</a:t>
            </a:r>
            <a:r>
              <a:rPr lang="nl-NL"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nl-NL" sz="54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hthoek 8"/>
          <p:cNvSpPr/>
          <p:nvPr/>
        </p:nvSpPr>
        <p:spPr>
          <a:xfrm>
            <a:off x="3491880" y="2215024"/>
            <a:ext cx="2967479" cy="1862048"/>
          </a:xfrm>
          <a:prstGeom prst="rect">
            <a:avLst/>
          </a:prstGeom>
        </p:spPr>
        <p:txBody>
          <a:bodyPr wrap="none">
            <a:spAutoFit/>
          </a:bodyPr>
          <a:lstStyle/>
          <a:p>
            <a:r>
              <a:rPr lang="ar-AE" sz="11500" dirty="0" smtClean="0">
                <a:solidFill>
                  <a:srgbClr val="0000FF"/>
                </a:solidFill>
              </a:rPr>
              <a:t>مرحبا</a:t>
            </a:r>
            <a:endParaRPr lang="nl-NL" sz="115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build="p"/>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en-US" b="1" smtClean="0">
                <a:solidFill>
                  <a:srgbClr val="0000FF"/>
                </a:solidFill>
              </a:rPr>
              <a:t>Success with rapport</a:t>
            </a:r>
            <a:endParaRPr lang="en-US" b="1">
              <a:solidFill>
                <a:srgbClr val="0000FF"/>
              </a:solidFill>
            </a:endParaRPr>
          </a:p>
        </p:txBody>
      </p:sp>
      <p:sp>
        <p:nvSpPr>
          <p:cNvPr id="3" name="Tijdelijke aanduiding voor inhoud 2"/>
          <p:cNvSpPr>
            <a:spLocks noGrp="1"/>
          </p:cNvSpPr>
          <p:nvPr>
            <p:ph idx="1"/>
          </p:nvPr>
        </p:nvSpPr>
        <p:spPr>
          <a:xfrm>
            <a:off x="395536" y="1052736"/>
            <a:ext cx="8229600" cy="936104"/>
          </a:xfrm>
        </p:spPr>
        <p:txBody>
          <a:bodyPr>
            <a:normAutofit fontScale="85000" lnSpcReduction="10000"/>
          </a:bodyPr>
          <a:lstStyle/>
          <a:p>
            <a:pPr algn="ctr">
              <a:buNone/>
            </a:pPr>
            <a:r>
              <a:rPr lang="en-US" smtClean="0">
                <a:solidFill>
                  <a:srgbClr val="0000FF"/>
                </a:solidFill>
              </a:rPr>
              <a:t>Video of Jack Andraka</a:t>
            </a:r>
          </a:p>
          <a:p>
            <a:pPr algn="ctr">
              <a:buNone/>
            </a:pPr>
            <a:r>
              <a:rPr lang="en-US" smtClean="0">
                <a:solidFill>
                  <a:srgbClr val="0000FF"/>
                </a:solidFill>
              </a:rPr>
              <a:t>At the ISEF (International Science and Engineering Fair)</a:t>
            </a:r>
            <a:endParaRPr lang="en-US">
              <a:solidFill>
                <a:srgbClr val="0000FF"/>
              </a:solidFill>
            </a:endParaRPr>
          </a:p>
        </p:txBody>
      </p:sp>
      <p:pic>
        <p:nvPicPr>
          <p:cNvPr id="1026" name="Picture 2">
            <a:hlinkClick r:id="rId2" action="ppaction://hlinkfile"/>
          </p:cNvPr>
          <p:cNvPicPr>
            <a:picLocks noChangeAspect="1" noChangeArrowheads="1"/>
          </p:cNvPicPr>
          <p:nvPr/>
        </p:nvPicPr>
        <p:blipFill>
          <a:blip r:embed="rId3" cstate="screen"/>
          <a:srcRect/>
          <a:stretch>
            <a:fillRect/>
          </a:stretch>
        </p:blipFill>
        <p:spPr bwMode="auto">
          <a:xfrm>
            <a:off x="611560" y="2267871"/>
            <a:ext cx="8160227" cy="45901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0-#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45" descr="kennedy.jpg"/>
          <p:cNvPicPr>
            <a:picLocks noChangeAspect="1" noChangeArrowheads="1"/>
          </p:cNvPicPr>
          <p:nvPr/>
        </p:nvPicPr>
        <p:blipFill>
          <a:blip r:embed="rId2" cstate="print"/>
          <a:srcRect/>
          <a:stretch>
            <a:fillRect/>
          </a:stretch>
        </p:blipFill>
        <p:spPr bwMode="auto">
          <a:xfrm>
            <a:off x="-36512" y="-27384"/>
            <a:ext cx="3161233" cy="3304925"/>
          </a:xfrm>
          <a:prstGeom prst="rect">
            <a:avLst/>
          </a:prstGeom>
          <a:noFill/>
          <a:ln w="9525">
            <a:noFill/>
            <a:miter lim="800000"/>
            <a:headEnd/>
            <a:tailEnd/>
          </a:ln>
        </p:spPr>
      </p:pic>
      <p:pic>
        <p:nvPicPr>
          <p:cNvPr id="7171" name="Picture 446" descr="Mandela.jpg"/>
          <p:cNvPicPr>
            <a:picLocks noChangeAspect="1" noChangeArrowheads="1"/>
          </p:cNvPicPr>
          <p:nvPr/>
        </p:nvPicPr>
        <p:blipFill>
          <a:blip r:embed="rId3" cstate="print">
            <a:lum bright="-10000" contrast="10000"/>
          </a:blip>
          <a:srcRect/>
          <a:stretch>
            <a:fillRect/>
          </a:stretch>
        </p:blipFill>
        <p:spPr bwMode="auto">
          <a:xfrm>
            <a:off x="4092570" y="1988840"/>
            <a:ext cx="5051430" cy="4176464"/>
          </a:xfrm>
          <a:prstGeom prst="rect">
            <a:avLst/>
          </a:prstGeom>
          <a:noFill/>
          <a:ln w="9525">
            <a:noFill/>
            <a:miter lim="800000"/>
            <a:headEnd/>
            <a:tailEnd/>
          </a:ln>
        </p:spPr>
      </p:pic>
      <p:pic>
        <p:nvPicPr>
          <p:cNvPr id="7172" name="Picture 447" descr="mothertheresa-81.gif"/>
          <p:cNvPicPr>
            <a:picLocks noChangeAspect="1" noChangeArrowheads="1"/>
          </p:cNvPicPr>
          <p:nvPr/>
        </p:nvPicPr>
        <p:blipFill>
          <a:blip r:embed="rId4" cstate="print">
            <a:lum bright="-20000"/>
          </a:blip>
          <a:srcRect b="10491"/>
          <a:stretch>
            <a:fillRect/>
          </a:stretch>
        </p:blipFill>
        <p:spPr bwMode="auto">
          <a:xfrm>
            <a:off x="-180528" y="3212976"/>
            <a:ext cx="3318966" cy="3024336"/>
          </a:xfrm>
          <a:prstGeom prst="rect">
            <a:avLst/>
          </a:prstGeom>
          <a:noFill/>
          <a:ln w="9525">
            <a:noFill/>
            <a:miter lim="800000"/>
            <a:headEnd/>
            <a:tailEnd/>
          </a:ln>
        </p:spPr>
      </p:pic>
      <p:sp>
        <p:nvSpPr>
          <p:cNvPr id="7" name="Tekstvak 6"/>
          <p:cNvSpPr txBox="1"/>
          <p:nvPr/>
        </p:nvSpPr>
        <p:spPr>
          <a:xfrm>
            <a:off x="3419872" y="188640"/>
            <a:ext cx="5418791" cy="769441"/>
          </a:xfrm>
          <a:prstGeom prst="rect">
            <a:avLst/>
          </a:prstGeom>
          <a:noFill/>
        </p:spPr>
        <p:txBody>
          <a:bodyPr wrap="none" rtlCol="0">
            <a:spAutoFit/>
          </a:bodyPr>
          <a:lstStyle/>
          <a:p>
            <a:r>
              <a:rPr lang="en-US" sz="4400" b="1" dirty="0" smtClean="0">
                <a:solidFill>
                  <a:srgbClr val="0000FF"/>
                </a:solidFill>
              </a:rPr>
              <a:t>Rapport with your self</a:t>
            </a:r>
            <a:endParaRPr lang="nl-NL" sz="4400" b="1" dirty="0">
              <a:solidFill>
                <a:srgbClr val="0000FF"/>
              </a:solidFill>
            </a:endParaRPr>
          </a:p>
        </p:txBody>
      </p:sp>
      <p:sp>
        <p:nvSpPr>
          <p:cNvPr id="6" name="Tekstvak 5"/>
          <p:cNvSpPr txBox="1"/>
          <p:nvPr/>
        </p:nvSpPr>
        <p:spPr>
          <a:xfrm>
            <a:off x="3275856" y="1136938"/>
            <a:ext cx="2676823" cy="707886"/>
          </a:xfrm>
          <a:prstGeom prst="rect">
            <a:avLst/>
          </a:prstGeom>
          <a:noFill/>
        </p:spPr>
        <p:txBody>
          <a:bodyPr wrap="none" rtlCol="0">
            <a:spAutoFit/>
          </a:bodyPr>
          <a:lstStyle/>
          <a:p>
            <a:r>
              <a:rPr lang="en-US" sz="4000" dirty="0" err="1" smtClean="0">
                <a:solidFill>
                  <a:srgbClr val="0000FF"/>
                </a:solidFill>
              </a:rPr>
              <a:t>J.F.Kennedy</a:t>
            </a:r>
            <a:endParaRPr lang="nl-NL" sz="4000" dirty="0">
              <a:solidFill>
                <a:srgbClr val="0000FF"/>
              </a:solidFill>
            </a:endParaRPr>
          </a:p>
        </p:txBody>
      </p:sp>
      <p:sp>
        <p:nvSpPr>
          <p:cNvPr id="8" name="Tekstvak 7"/>
          <p:cNvSpPr txBox="1"/>
          <p:nvPr/>
        </p:nvSpPr>
        <p:spPr>
          <a:xfrm>
            <a:off x="5437306" y="6177498"/>
            <a:ext cx="3671198" cy="707886"/>
          </a:xfrm>
          <a:prstGeom prst="rect">
            <a:avLst/>
          </a:prstGeom>
          <a:noFill/>
        </p:spPr>
        <p:txBody>
          <a:bodyPr wrap="none" rtlCol="0">
            <a:spAutoFit/>
          </a:bodyPr>
          <a:lstStyle/>
          <a:p>
            <a:r>
              <a:rPr lang="en-US" sz="4000" dirty="0" smtClean="0">
                <a:solidFill>
                  <a:srgbClr val="0000FF"/>
                </a:solidFill>
              </a:rPr>
              <a:t>Nelson Mandela</a:t>
            </a:r>
            <a:endParaRPr lang="nl-NL" sz="4000" dirty="0">
              <a:solidFill>
                <a:srgbClr val="0000FF"/>
              </a:solidFill>
            </a:endParaRPr>
          </a:p>
        </p:txBody>
      </p:sp>
      <p:sp>
        <p:nvSpPr>
          <p:cNvPr id="9" name="Tekstvak 8"/>
          <p:cNvSpPr txBox="1"/>
          <p:nvPr/>
        </p:nvSpPr>
        <p:spPr>
          <a:xfrm>
            <a:off x="35496" y="6177498"/>
            <a:ext cx="3599703" cy="707886"/>
          </a:xfrm>
          <a:prstGeom prst="rect">
            <a:avLst/>
          </a:prstGeom>
          <a:noFill/>
        </p:spPr>
        <p:txBody>
          <a:bodyPr wrap="none" rtlCol="0">
            <a:spAutoFit/>
          </a:bodyPr>
          <a:lstStyle/>
          <a:p>
            <a:r>
              <a:rPr lang="en-US" sz="4000" dirty="0" smtClean="0">
                <a:solidFill>
                  <a:srgbClr val="0000FF"/>
                </a:solidFill>
              </a:rPr>
              <a:t>Mother Theresa</a:t>
            </a:r>
            <a:endParaRPr lang="nl-NL" sz="40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 calcmode="lin" valueType="num">
                                      <p:cBhvr additive="base">
                                        <p:cTn id="17" dur="500" fill="hold"/>
                                        <p:tgtEl>
                                          <p:spTgt spid="7171"/>
                                        </p:tgtEl>
                                        <p:attrNameLst>
                                          <p:attrName>ppt_x</p:attrName>
                                        </p:attrNameLst>
                                      </p:cBhvr>
                                      <p:tavLst>
                                        <p:tav tm="0">
                                          <p:val>
                                            <p:strVal val="0-#ppt_w/2"/>
                                          </p:val>
                                        </p:tav>
                                        <p:tav tm="100000">
                                          <p:val>
                                            <p:strVal val="#ppt_x"/>
                                          </p:val>
                                        </p:tav>
                                      </p:tavLst>
                                    </p:anim>
                                    <p:anim calcmode="lin" valueType="num">
                                      <p:cBhvr additive="base">
                                        <p:cTn id="18" dur="500" fill="hold"/>
                                        <p:tgtEl>
                                          <p:spTgt spid="717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 calcmode="lin" valueType="num">
                                      <p:cBhvr additive="base">
                                        <p:cTn id="27" dur="500" fill="hold"/>
                                        <p:tgtEl>
                                          <p:spTgt spid="7172"/>
                                        </p:tgtEl>
                                        <p:attrNameLst>
                                          <p:attrName>ppt_x</p:attrName>
                                        </p:attrNameLst>
                                      </p:cBhvr>
                                      <p:tavLst>
                                        <p:tav tm="0">
                                          <p:val>
                                            <p:strVal val="0-#ppt_w/2"/>
                                          </p:val>
                                        </p:tav>
                                        <p:tav tm="100000">
                                          <p:val>
                                            <p:strVal val="#ppt_x"/>
                                          </p:val>
                                        </p:tav>
                                      </p:tavLst>
                                    </p:anim>
                                    <p:anim calcmode="lin" valueType="num">
                                      <p:cBhvr additive="base">
                                        <p:cTn id="28" dur="500" fill="hold"/>
                                        <p:tgtEl>
                                          <p:spTgt spid="717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normAutofit/>
          </a:bodyPr>
          <a:lstStyle/>
          <a:p>
            <a:r>
              <a:rPr lang="en-US" sz="5400" b="1" dirty="0" smtClean="0">
                <a:solidFill>
                  <a:srgbClr val="0000FF"/>
                </a:solidFill>
              </a:rPr>
              <a:t>Rapport with your self?</a:t>
            </a:r>
            <a:endParaRPr lang="nl-NL" sz="5400" b="1" dirty="0">
              <a:solidFill>
                <a:srgbClr val="0000FF"/>
              </a:solidFill>
            </a:endParaRPr>
          </a:p>
        </p:txBody>
      </p:sp>
      <p:pic>
        <p:nvPicPr>
          <p:cNvPr id="608" name="Picture 608" descr="http://www.newstart.nl/wpimages/wp79a58d83_0f.jpg"/>
          <p:cNvPicPr>
            <a:picLocks noChangeAspect="1"/>
          </p:cNvPicPr>
          <p:nvPr/>
        </p:nvPicPr>
        <p:blipFill>
          <a:blip r:embed="rId2" cstate="print">
            <a:lum bright="-10000" contrast="20000"/>
          </a:blip>
          <a:srcRect l="6580" t="13207" r="2365" b="4898"/>
          <a:stretch>
            <a:fillRect/>
          </a:stretch>
        </p:blipFill>
        <p:spPr bwMode="auto">
          <a:xfrm>
            <a:off x="1691680" y="2204864"/>
            <a:ext cx="5544616" cy="4608512"/>
          </a:xfrm>
          <a:prstGeom prst="rect">
            <a:avLst/>
          </a:prstGeom>
          <a:noFill/>
        </p:spPr>
      </p:pic>
      <p:sp>
        <p:nvSpPr>
          <p:cNvPr id="7" name="Titel 1"/>
          <p:cNvSpPr txBox="1">
            <a:spLocks/>
          </p:cNvSpPr>
          <p:nvPr/>
        </p:nvSpPr>
        <p:spPr>
          <a:xfrm>
            <a:off x="609600" y="1340768"/>
            <a:ext cx="8229600"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rgbClr val="0000FF"/>
                </a:solidFill>
                <a:latin typeface="+mj-lt"/>
                <a:ea typeface="+mj-ea"/>
                <a:cs typeface="+mj-cs"/>
              </a:rPr>
              <a:t>What matters most is how you see yourself?</a:t>
            </a:r>
            <a:endParaRPr kumimoji="0" lang="nl-NL" sz="3600" b="0" i="0" u="none" strike="noStrike" kern="1200" cap="none" spc="0" normalizeH="0" baseline="0" noProof="0" dirty="0" smtClean="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8"/>
                                        </p:tgtEl>
                                        <p:attrNameLst>
                                          <p:attrName>style.visibility</p:attrName>
                                        </p:attrNameLst>
                                      </p:cBhvr>
                                      <p:to>
                                        <p:strVal val="visible"/>
                                      </p:to>
                                    </p:set>
                                    <p:anim calcmode="lin" valueType="num">
                                      <p:cBhvr additive="base">
                                        <p:cTn id="13" dur="500" fill="hold"/>
                                        <p:tgtEl>
                                          <p:spTgt spid="608"/>
                                        </p:tgtEl>
                                        <p:attrNameLst>
                                          <p:attrName>ppt_x</p:attrName>
                                        </p:attrNameLst>
                                      </p:cBhvr>
                                      <p:tavLst>
                                        <p:tav tm="0">
                                          <p:val>
                                            <p:strVal val="0-#ppt_w/2"/>
                                          </p:val>
                                        </p:tav>
                                        <p:tav tm="100000">
                                          <p:val>
                                            <p:strVal val="#ppt_x"/>
                                          </p:val>
                                        </p:tav>
                                      </p:tavLst>
                                    </p:anim>
                                    <p:anim calcmode="lin" valueType="num">
                                      <p:cBhvr additive="base">
                                        <p:cTn id="14" dur="500" fill="hold"/>
                                        <p:tgtEl>
                                          <p:spTgt spid="6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baaszijn.nl/attachments/Image/baas_in_balans.jpg?template=generic"/>
          <p:cNvPicPr>
            <a:picLocks noChangeAspect="1" noChangeArrowheads="1"/>
          </p:cNvPicPr>
          <p:nvPr/>
        </p:nvPicPr>
        <p:blipFill>
          <a:blip r:embed="rId2" cstate="print"/>
          <a:srcRect t="12385" b="7191"/>
          <a:stretch>
            <a:fillRect/>
          </a:stretch>
        </p:blipFill>
        <p:spPr bwMode="auto">
          <a:xfrm>
            <a:off x="4860032" y="332656"/>
            <a:ext cx="4048125" cy="2160240"/>
          </a:xfrm>
          <a:prstGeom prst="rect">
            <a:avLst/>
          </a:prstGeom>
          <a:noFill/>
        </p:spPr>
      </p:pic>
      <p:sp>
        <p:nvSpPr>
          <p:cNvPr id="2" name="Titel 1"/>
          <p:cNvSpPr>
            <a:spLocks noGrp="1"/>
          </p:cNvSpPr>
          <p:nvPr>
            <p:ph type="title"/>
          </p:nvPr>
        </p:nvSpPr>
        <p:spPr>
          <a:xfrm>
            <a:off x="0" y="274638"/>
            <a:ext cx="4572000" cy="1426170"/>
          </a:xfrm>
        </p:spPr>
        <p:txBody>
          <a:bodyPr>
            <a:normAutofit fontScale="90000"/>
          </a:bodyPr>
          <a:lstStyle/>
          <a:p>
            <a:r>
              <a:rPr lang="nl-NL" sz="4800" b="1" dirty="0" err="1" smtClean="0">
                <a:solidFill>
                  <a:srgbClr val="0000FF"/>
                </a:solidFill>
              </a:rPr>
              <a:t>Balance</a:t>
            </a:r>
            <a:r>
              <a:rPr lang="nl-NL" sz="4800" b="1" dirty="0" smtClean="0">
                <a:solidFill>
                  <a:srgbClr val="0000FF"/>
                </a:solidFill>
              </a:rPr>
              <a:t> </a:t>
            </a:r>
            <a:r>
              <a:rPr lang="nl-NL" sz="4800" b="1" dirty="0" err="1" smtClean="0">
                <a:solidFill>
                  <a:srgbClr val="0000FF"/>
                </a:solidFill>
              </a:rPr>
              <a:t>between</a:t>
            </a:r>
            <a:r>
              <a:rPr lang="nl-NL" sz="4800" b="1" dirty="0" smtClean="0">
                <a:solidFill>
                  <a:srgbClr val="0000FF"/>
                </a:solidFill>
              </a:rPr>
              <a:t> </a:t>
            </a:r>
            <a:r>
              <a:rPr lang="nl-NL" sz="4800" b="1" dirty="0" err="1" smtClean="0">
                <a:solidFill>
                  <a:srgbClr val="0000FF"/>
                </a:solidFill>
              </a:rPr>
              <a:t>you</a:t>
            </a:r>
            <a:r>
              <a:rPr lang="nl-NL" sz="4800" b="1" dirty="0" smtClean="0">
                <a:solidFill>
                  <a:srgbClr val="0000FF"/>
                </a:solidFill>
              </a:rPr>
              <a:t> and me</a:t>
            </a:r>
            <a:endParaRPr lang="nl-NL" sz="4800" b="1" dirty="0">
              <a:solidFill>
                <a:srgbClr val="0000FF"/>
              </a:solidFill>
            </a:endParaRPr>
          </a:p>
        </p:txBody>
      </p:sp>
      <p:sp>
        <p:nvSpPr>
          <p:cNvPr id="8195" name="Rectangle 3"/>
          <p:cNvSpPr>
            <a:spLocks noChangeArrowheads="1"/>
          </p:cNvSpPr>
          <p:nvPr/>
        </p:nvSpPr>
        <p:spPr bwMode="auto">
          <a:xfrm>
            <a:off x="0" y="2060848"/>
            <a:ext cx="8748464"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(trance)</a:t>
            </a:r>
            <a:endParaRPr kumimoji="0" lang="nl-NL" sz="2400" b="0"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A good balance in your being you can reach by: </a:t>
            </a:r>
            <a:endParaRPr kumimoji="0" lang="nl-NL" sz="2400" b="0" i="0" u="none" strike="noStrike" cap="none" normalizeH="0" baseline="0" dirty="0" smtClean="0">
              <a:ln>
                <a:noFill/>
              </a:ln>
              <a:solidFill>
                <a:srgbClr val="0000FF"/>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Letting flow love through your body. </a:t>
            </a:r>
            <a:endParaRPr kumimoji="0" lang="nl-NL"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Respecting all your thoughts. </a:t>
            </a:r>
            <a:endParaRPr kumimoji="0" lang="nl-NL"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The way you look, sound and act. </a:t>
            </a:r>
            <a:endParaRPr kumimoji="0" lang="nl-NL"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The values that you choose consciously and which you apply in your behaviour</a:t>
            </a:r>
            <a:r>
              <a:rPr kumimoji="0" lang="en-GB"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hthoek 8"/>
          <p:cNvSpPr/>
          <p:nvPr/>
        </p:nvSpPr>
        <p:spPr>
          <a:xfrm>
            <a:off x="0" y="4350003"/>
            <a:ext cx="8820472" cy="2246769"/>
          </a:xfrm>
          <a:prstGeom prst="rect">
            <a:avLst/>
          </a:prstGeom>
        </p:spPr>
        <p:txBody>
          <a:bodyPr wrap="square">
            <a:spAutoFit/>
          </a:bodyPr>
          <a:lstStyle/>
          <a:p>
            <a:pPr lvl="0" eaLnBrk="0" fontAlgn="base" hangingPunct="0">
              <a:spcBef>
                <a:spcPct val="0"/>
              </a:spcBef>
              <a:spcAft>
                <a:spcPct val="0"/>
              </a:spcAft>
            </a:pPr>
            <a:r>
              <a:rPr lang="en-GB" sz="2000" dirty="0" smtClean="0">
                <a:solidFill>
                  <a:srgbClr val="0000FF"/>
                </a:solidFill>
                <a:latin typeface="Arial" pitchFamily="34" charset="0"/>
                <a:ea typeface="Times New Roman" pitchFamily="18" charset="0"/>
                <a:cs typeface="Arial" pitchFamily="34" charset="0"/>
              </a:rPr>
              <a:t>Having balance between</a:t>
            </a:r>
            <a:endParaRPr lang="nl-NL" sz="2800" dirty="0" smtClean="0">
              <a:solidFill>
                <a:srgbClr val="0000FF"/>
              </a:solidFill>
              <a:latin typeface="Arial" pitchFamily="34" charset="0"/>
              <a:cs typeface="Arial" pitchFamily="34" charset="0"/>
            </a:endParaRPr>
          </a:p>
          <a:p>
            <a:pPr marL="342900" lvl="0" indent="-342900" eaLnBrk="0" fontAlgn="base" hangingPunct="0">
              <a:spcBef>
                <a:spcPct val="0"/>
              </a:spcBef>
              <a:spcAft>
                <a:spcPct val="0"/>
              </a:spcAft>
              <a:buFont typeface="+mj-lt"/>
              <a:buAutoNum type="arabicPeriod"/>
            </a:pPr>
            <a:r>
              <a:rPr lang="en-GB" sz="2000" dirty="0" smtClean="0">
                <a:solidFill>
                  <a:srgbClr val="0000FF"/>
                </a:solidFill>
                <a:latin typeface="Arial" pitchFamily="34" charset="0"/>
                <a:ea typeface="Times New Roman" pitchFamily="18" charset="0"/>
                <a:cs typeface="Arial" pitchFamily="34" charset="0"/>
              </a:rPr>
              <a:t>Your convictions about yourself and about others. </a:t>
            </a:r>
            <a:endParaRPr lang="nl-NL" sz="2000" dirty="0" smtClean="0">
              <a:solidFill>
                <a:srgbClr val="0000FF"/>
              </a:solidFill>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mj-lt"/>
              <a:buAutoNum type="arabicPeriod"/>
            </a:pPr>
            <a:r>
              <a:rPr lang="en-GB" sz="2000" dirty="0" smtClean="0">
                <a:solidFill>
                  <a:srgbClr val="0000FF"/>
                </a:solidFill>
                <a:latin typeface="Arial" pitchFamily="34" charset="0"/>
                <a:ea typeface="Times New Roman" pitchFamily="18" charset="0"/>
                <a:cs typeface="Arial" pitchFamily="34" charset="0"/>
              </a:rPr>
              <a:t>Your goal in life and your perception of your identity. </a:t>
            </a:r>
            <a:endParaRPr lang="nl-NL" sz="2000" dirty="0" smtClean="0">
              <a:solidFill>
                <a:srgbClr val="0000FF"/>
              </a:solidFill>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mj-lt"/>
              <a:buAutoNum type="arabicPeriod"/>
            </a:pPr>
            <a:r>
              <a:rPr lang="en-GB" sz="2000" dirty="0" smtClean="0">
                <a:solidFill>
                  <a:srgbClr val="0000FF"/>
                </a:solidFill>
                <a:latin typeface="Arial" pitchFamily="34" charset="0"/>
                <a:ea typeface="Times New Roman" pitchFamily="18" charset="0"/>
                <a:cs typeface="Arial" pitchFamily="34" charset="0"/>
              </a:rPr>
              <a:t>The extent to which you are egocentric or rather empathic. </a:t>
            </a:r>
            <a:endParaRPr lang="nl-NL" sz="2000" dirty="0" smtClean="0">
              <a:solidFill>
                <a:srgbClr val="0000FF"/>
              </a:solidFill>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mj-lt"/>
              <a:buAutoNum type="arabicPeriod"/>
            </a:pPr>
            <a:r>
              <a:rPr lang="en-GB" sz="2000" dirty="0" smtClean="0">
                <a:solidFill>
                  <a:srgbClr val="0000FF"/>
                </a:solidFill>
                <a:latin typeface="Arial" pitchFamily="34" charset="0"/>
                <a:ea typeface="Times New Roman" pitchFamily="18" charset="0"/>
                <a:cs typeface="Arial" pitchFamily="34" charset="0"/>
              </a:rPr>
              <a:t>The focus on your big or rather small ego. </a:t>
            </a:r>
            <a:endParaRPr lang="nl-NL" sz="2000" dirty="0" smtClean="0">
              <a:solidFill>
                <a:srgbClr val="0000FF"/>
              </a:solidFill>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mj-lt"/>
              <a:buAutoNum type="arabicPeriod"/>
            </a:pPr>
            <a:r>
              <a:rPr lang="en-GB" sz="2000" dirty="0" smtClean="0">
                <a:solidFill>
                  <a:srgbClr val="0000FF"/>
                </a:solidFill>
                <a:latin typeface="Arial" pitchFamily="34" charset="0"/>
                <a:ea typeface="Times New Roman" pitchFamily="18" charset="0"/>
                <a:cs typeface="Arial" pitchFamily="34" charset="0"/>
              </a:rPr>
              <a:t>Your bright and dark side. </a:t>
            </a:r>
            <a:endParaRPr lang="nl-NL" sz="2000" dirty="0" smtClean="0">
              <a:solidFill>
                <a:srgbClr val="0000FF"/>
              </a:solidFill>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mj-lt"/>
              <a:buAutoNum type="arabicPeriod"/>
            </a:pPr>
            <a:r>
              <a:rPr lang="en-GB" sz="2000" dirty="0" smtClean="0">
                <a:solidFill>
                  <a:srgbClr val="0000FF"/>
                </a:solidFill>
                <a:latin typeface="Arial" pitchFamily="34" charset="0"/>
                <a:ea typeface="Times New Roman" pitchFamily="18" charset="0"/>
                <a:cs typeface="Arial" pitchFamily="34" charset="0"/>
              </a:rPr>
              <a:t>The appreciation you give yourself and which you get from others.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 calcmode="lin" valueType="num">
                                      <p:cBhvr additive="base">
                                        <p:cTn id="25"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3" end="3"/>
                                            </p:txEl>
                                          </p:spTgt>
                                        </p:tgtEl>
                                        <p:attrNameLst>
                                          <p:attrName>style.visibility</p:attrName>
                                        </p:attrNameLst>
                                      </p:cBhvr>
                                      <p:to>
                                        <p:strVal val="visible"/>
                                      </p:to>
                                    </p:set>
                                    <p:anim calcmode="lin" valueType="num">
                                      <p:cBhvr additive="base">
                                        <p:cTn id="31"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5">
                                            <p:txEl>
                                              <p:pRg st="4" end="4"/>
                                            </p:txEl>
                                          </p:spTgt>
                                        </p:tgtEl>
                                        <p:attrNameLst>
                                          <p:attrName>style.visibility</p:attrName>
                                        </p:attrNameLst>
                                      </p:cBhvr>
                                      <p:to>
                                        <p:strVal val="visible"/>
                                      </p:to>
                                    </p:set>
                                    <p:anim calcmode="lin" valueType="num">
                                      <p:cBhvr additive="base">
                                        <p:cTn id="37"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5">
                                            <p:txEl>
                                              <p:pRg st="5" end="5"/>
                                            </p:txEl>
                                          </p:spTgt>
                                        </p:tgtEl>
                                        <p:attrNameLst>
                                          <p:attrName>style.visibility</p:attrName>
                                        </p:attrNameLst>
                                      </p:cBhvr>
                                      <p:to>
                                        <p:strVal val="visible"/>
                                      </p:to>
                                    </p:set>
                                    <p:anim calcmode="lin" valueType="num">
                                      <p:cBhvr additive="base">
                                        <p:cTn id="43"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additive="base">
                                        <p:cTn id="4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 calcmode="lin" valueType="num">
                                      <p:cBhvr additive="base">
                                        <p:cTn id="55"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
                                            <p:txEl>
                                              <p:pRg st="2" end="2"/>
                                            </p:txEl>
                                          </p:spTgt>
                                        </p:tgtEl>
                                        <p:attrNameLst>
                                          <p:attrName>style.visibility</p:attrName>
                                        </p:attrNameLst>
                                      </p:cBhvr>
                                      <p:to>
                                        <p:strVal val="visible"/>
                                      </p:to>
                                    </p:set>
                                    <p:anim calcmode="lin" valueType="num">
                                      <p:cBhvr additive="base">
                                        <p:cTn id="6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anim calcmode="lin" valueType="num">
                                      <p:cBhvr additive="base">
                                        <p:cTn id="67"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
                                            <p:txEl>
                                              <p:pRg st="4" end="4"/>
                                            </p:txEl>
                                          </p:spTgt>
                                        </p:tgtEl>
                                        <p:attrNameLst>
                                          <p:attrName>style.visibility</p:attrName>
                                        </p:attrNameLst>
                                      </p:cBhvr>
                                      <p:to>
                                        <p:strVal val="visible"/>
                                      </p:to>
                                    </p:set>
                                    <p:anim calcmode="lin" valueType="num">
                                      <p:cBhvr additive="base">
                                        <p:cTn id="7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9">
                                            <p:txEl>
                                              <p:pRg st="5" end="5"/>
                                            </p:txEl>
                                          </p:spTgt>
                                        </p:tgtEl>
                                        <p:attrNameLst>
                                          <p:attrName>style.visibility</p:attrName>
                                        </p:attrNameLst>
                                      </p:cBhvr>
                                      <p:to>
                                        <p:strVal val="visible"/>
                                      </p:to>
                                    </p:set>
                                    <p:anim calcmode="lin" valueType="num">
                                      <p:cBhvr additive="base">
                                        <p:cTn id="79"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9">
                                            <p:txEl>
                                              <p:pRg st="6" end="6"/>
                                            </p:txEl>
                                          </p:spTgt>
                                        </p:tgtEl>
                                        <p:attrNameLst>
                                          <p:attrName>style.visibility</p:attrName>
                                        </p:attrNameLst>
                                      </p:cBhvr>
                                      <p:to>
                                        <p:strVal val="visible"/>
                                      </p:to>
                                    </p:set>
                                    <p:anim calcmode="lin" valueType="num">
                                      <p:cBhvr additive="base">
                                        <p:cTn id="85"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29600" cy="936104"/>
          </a:xfrm>
        </p:spPr>
        <p:txBody>
          <a:bodyPr>
            <a:normAutofit/>
          </a:bodyPr>
          <a:lstStyle/>
          <a:p>
            <a:r>
              <a:rPr lang="nl-NL" sz="4800" b="1" dirty="0" smtClean="0">
                <a:solidFill>
                  <a:srgbClr val="0000FF"/>
                </a:solidFill>
              </a:rPr>
              <a:t>Love </a:t>
            </a:r>
            <a:r>
              <a:rPr lang="nl-NL" sz="4800" b="1" dirty="0" err="1" smtClean="0">
                <a:solidFill>
                  <a:srgbClr val="0000FF"/>
                </a:solidFill>
              </a:rPr>
              <a:t>your</a:t>
            </a:r>
            <a:r>
              <a:rPr lang="nl-NL" sz="4800" b="1" dirty="0" smtClean="0">
                <a:solidFill>
                  <a:srgbClr val="0000FF"/>
                </a:solidFill>
              </a:rPr>
              <a:t> ego!</a:t>
            </a:r>
            <a:endParaRPr lang="nl-NL" sz="4800" b="1" dirty="0">
              <a:solidFill>
                <a:srgbClr val="0000FF"/>
              </a:solidFill>
            </a:endParaRPr>
          </a:p>
        </p:txBody>
      </p:sp>
      <p:sp>
        <p:nvSpPr>
          <p:cNvPr id="3" name="Tijdelijke aanduiding voor inhoud 2"/>
          <p:cNvSpPr>
            <a:spLocks noGrp="1"/>
          </p:cNvSpPr>
          <p:nvPr>
            <p:ph idx="1"/>
          </p:nvPr>
        </p:nvSpPr>
        <p:spPr>
          <a:xfrm>
            <a:off x="0" y="1196752"/>
            <a:ext cx="3203848" cy="3384376"/>
          </a:xfrm>
        </p:spPr>
        <p:txBody>
          <a:bodyPr>
            <a:normAutofit lnSpcReduction="10000"/>
          </a:bodyPr>
          <a:lstStyle/>
          <a:p>
            <a:pPr marL="0" indent="0">
              <a:buNone/>
            </a:pPr>
            <a:r>
              <a:rPr lang="nl-NL" dirty="0" smtClean="0">
                <a:solidFill>
                  <a:srgbClr val="0000FF"/>
                </a:solidFill>
              </a:rPr>
              <a:t>Look </a:t>
            </a:r>
            <a:r>
              <a:rPr lang="nl-NL" dirty="0" err="1" smtClean="0">
                <a:solidFill>
                  <a:srgbClr val="0000FF"/>
                </a:solidFill>
              </a:rPr>
              <a:t>with</a:t>
            </a:r>
            <a:r>
              <a:rPr lang="nl-NL" dirty="0" smtClean="0">
                <a:solidFill>
                  <a:srgbClr val="0000FF"/>
                </a:solidFill>
              </a:rPr>
              <a:t> </a:t>
            </a:r>
            <a:r>
              <a:rPr lang="nl-NL" dirty="0" err="1" smtClean="0">
                <a:solidFill>
                  <a:srgbClr val="0000FF"/>
                </a:solidFill>
              </a:rPr>
              <a:t>attention</a:t>
            </a:r>
            <a:r>
              <a:rPr lang="nl-NL" dirty="0" smtClean="0">
                <a:solidFill>
                  <a:srgbClr val="0000FF"/>
                </a:solidFill>
              </a:rPr>
              <a:t> at the video.</a:t>
            </a:r>
          </a:p>
          <a:p>
            <a:pPr marL="0" indent="0">
              <a:buNone/>
            </a:pPr>
            <a:r>
              <a:rPr lang="nl-NL" dirty="0" err="1" smtClean="0">
                <a:solidFill>
                  <a:srgbClr val="0000FF"/>
                </a:solidFill>
              </a:rPr>
              <a:t>Identify</a:t>
            </a:r>
            <a:r>
              <a:rPr lang="nl-NL" dirty="0" smtClean="0">
                <a:solidFill>
                  <a:srgbClr val="0000FF"/>
                </a:solidFill>
              </a:rPr>
              <a:t> </a:t>
            </a:r>
            <a:r>
              <a:rPr lang="nl-NL" dirty="0" err="1" smtClean="0">
                <a:solidFill>
                  <a:srgbClr val="0000FF"/>
                </a:solidFill>
              </a:rPr>
              <a:t>yourself</a:t>
            </a:r>
            <a:r>
              <a:rPr lang="nl-NL" dirty="0" smtClean="0">
                <a:solidFill>
                  <a:srgbClr val="0000FF"/>
                </a:solidFill>
              </a:rPr>
              <a:t> </a:t>
            </a:r>
            <a:r>
              <a:rPr lang="nl-NL" dirty="0" err="1" smtClean="0">
                <a:solidFill>
                  <a:srgbClr val="0000FF"/>
                </a:solidFill>
              </a:rPr>
              <a:t>with</a:t>
            </a:r>
            <a:r>
              <a:rPr lang="nl-NL" dirty="0" smtClean="0">
                <a:solidFill>
                  <a:srgbClr val="0000FF"/>
                </a:solidFill>
              </a:rPr>
              <a:t> the baby.</a:t>
            </a:r>
          </a:p>
          <a:p>
            <a:pPr marL="0" indent="0">
              <a:buNone/>
            </a:pPr>
            <a:endParaRPr lang="nl-NL" sz="1400" dirty="0" smtClean="0">
              <a:solidFill>
                <a:srgbClr val="0000FF"/>
              </a:solidFill>
            </a:endParaRPr>
          </a:p>
          <a:p>
            <a:pPr marL="0" indent="0">
              <a:buNone/>
            </a:pPr>
            <a:endParaRPr lang="nl-NL" sz="1400" dirty="0" smtClean="0">
              <a:solidFill>
                <a:srgbClr val="0000FF"/>
              </a:solidFill>
            </a:endParaRPr>
          </a:p>
          <a:p>
            <a:pPr marL="0" indent="0">
              <a:buNone/>
            </a:pPr>
            <a:r>
              <a:rPr lang="nl-NL" sz="1400" dirty="0" err="1" smtClean="0">
                <a:solidFill>
                  <a:srgbClr val="0000FF"/>
                </a:solidFill>
              </a:rPr>
              <a:t>Thalasso</a:t>
            </a:r>
            <a:r>
              <a:rPr lang="nl-NL" sz="1400" dirty="0" smtClean="0">
                <a:solidFill>
                  <a:srgbClr val="0000FF"/>
                </a:solidFill>
              </a:rPr>
              <a:t> </a:t>
            </a:r>
            <a:r>
              <a:rPr lang="nl-NL" sz="1400" dirty="0" err="1" smtClean="0">
                <a:solidFill>
                  <a:srgbClr val="0000FF"/>
                </a:solidFill>
              </a:rPr>
              <a:t>Bain</a:t>
            </a:r>
            <a:r>
              <a:rPr lang="nl-NL" sz="1400" dirty="0" smtClean="0">
                <a:solidFill>
                  <a:srgbClr val="0000FF"/>
                </a:solidFill>
              </a:rPr>
              <a:t> baby </a:t>
            </a:r>
            <a:r>
              <a:rPr lang="nl-NL" sz="1400" dirty="0" err="1" smtClean="0">
                <a:solidFill>
                  <a:srgbClr val="0000FF"/>
                </a:solidFill>
              </a:rPr>
              <a:t>by</a:t>
            </a:r>
            <a:r>
              <a:rPr lang="nl-NL" sz="1400" dirty="0" smtClean="0">
                <a:solidFill>
                  <a:srgbClr val="0000FF"/>
                </a:solidFill>
              </a:rPr>
              <a:t> </a:t>
            </a:r>
            <a:r>
              <a:rPr lang="nl-NL" sz="1400" dirty="0" err="1" smtClean="0">
                <a:solidFill>
                  <a:srgbClr val="0000FF"/>
                </a:solidFill>
              </a:rPr>
              <a:t>Sonia</a:t>
            </a:r>
            <a:endParaRPr lang="nl-NL" dirty="0"/>
          </a:p>
        </p:txBody>
      </p:sp>
      <p:pic>
        <p:nvPicPr>
          <p:cNvPr id="35841" name="Picture 1">
            <a:hlinkClick r:id="rId2" action="ppaction://hlinkfile"/>
          </p:cNvPr>
          <p:cNvPicPr>
            <a:picLocks noChangeAspect="1" noChangeArrowheads="1"/>
          </p:cNvPicPr>
          <p:nvPr/>
        </p:nvPicPr>
        <p:blipFill>
          <a:blip r:embed="rId3" cstate="print"/>
          <a:srcRect l="22386" t="841" r="10456" b="5443"/>
          <a:stretch>
            <a:fillRect/>
          </a:stretch>
        </p:blipFill>
        <p:spPr bwMode="auto">
          <a:xfrm>
            <a:off x="3181146" y="1628800"/>
            <a:ext cx="5962854" cy="4680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841"/>
                                        </p:tgtEl>
                                        <p:attrNameLst>
                                          <p:attrName>style.visibility</p:attrName>
                                        </p:attrNameLst>
                                      </p:cBhvr>
                                      <p:to>
                                        <p:strVal val="visible"/>
                                      </p:to>
                                    </p:set>
                                    <p:anim calcmode="lin" valueType="num">
                                      <p:cBhvr additive="base">
                                        <p:cTn id="25" dur="500" fill="hold"/>
                                        <p:tgtEl>
                                          <p:spTgt spid="35841"/>
                                        </p:tgtEl>
                                        <p:attrNameLst>
                                          <p:attrName>ppt_x</p:attrName>
                                        </p:attrNameLst>
                                      </p:cBhvr>
                                      <p:tavLst>
                                        <p:tav tm="0">
                                          <p:val>
                                            <p:strVal val="0-#ppt_w/2"/>
                                          </p:val>
                                        </p:tav>
                                        <p:tav tm="100000">
                                          <p:val>
                                            <p:strVal val="#ppt_x"/>
                                          </p:val>
                                        </p:tav>
                                      </p:tavLst>
                                    </p:anim>
                                    <p:anim calcmode="lin" valueType="num">
                                      <p:cBhvr additive="base">
                                        <p:cTn id="26" dur="500" fill="hold"/>
                                        <p:tgtEl>
                                          <p:spTgt spid="358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rmAutofit/>
          </a:bodyPr>
          <a:lstStyle/>
          <a:p>
            <a:r>
              <a:rPr lang="en-GB" sz="3600" b="1" i="1" dirty="0" smtClean="0">
                <a:solidFill>
                  <a:srgbClr val="0000FF"/>
                </a:solidFill>
              </a:rPr>
              <a:t>Breathe and establish rapport with yourself </a:t>
            </a:r>
            <a:endParaRPr lang="en-US" sz="3600" dirty="0"/>
          </a:p>
        </p:txBody>
      </p:sp>
      <p:sp>
        <p:nvSpPr>
          <p:cNvPr id="3" name="Tijdelijke aanduiding voor inhoud 2"/>
          <p:cNvSpPr>
            <a:spLocks noGrp="1"/>
          </p:cNvSpPr>
          <p:nvPr>
            <p:ph idx="1"/>
          </p:nvPr>
        </p:nvSpPr>
        <p:spPr>
          <a:xfrm>
            <a:off x="323528" y="1600200"/>
            <a:ext cx="8820472" cy="4781128"/>
          </a:xfrm>
        </p:spPr>
        <p:txBody>
          <a:bodyPr>
            <a:normAutofit fontScale="85000" lnSpcReduction="10000"/>
          </a:bodyPr>
          <a:lstStyle/>
          <a:p>
            <a:pPr>
              <a:buNone/>
            </a:pPr>
            <a:r>
              <a:rPr lang="en-GB" dirty="0" smtClean="0">
                <a:solidFill>
                  <a:srgbClr val="0000FF"/>
                </a:solidFill>
              </a:rPr>
              <a:t>Gather energy with each new inhale.</a:t>
            </a:r>
            <a:endParaRPr lang="nl-NL" dirty="0" smtClean="0">
              <a:solidFill>
                <a:srgbClr val="0000FF"/>
              </a:solidFill>
            </a:endParaRPr>
          </a:p>
          <a:p>
            <a:pPr>
              <a:buNone/>
            </a:pPr>
            <a:r>
              <a:rPr lang="en-GB" dirty="0" smtClean="0">
                <a:solidFill>
                  <a:srgbClr val="0000FF"/>
                </a:solidFill>
              </a:rPr>
              <a:t>With each exhale place yourself completely new into the world.</a:t>
            </a:r>
            <a:endParaRPr lang="nl-NL" dirty="0" smtClean="0">
              <a:solidFill>
                <a:srgbClr val="0000FF"/>
              </a:solidFill>
            </a:endParaRPr>
          </a:p>
          <a:p>
            <a:pPr>
              <a:buNone/>
            </a:pPr>
            <a:r>
              <a:rPr lang="en-GB" dirty="0" smtClean="0">
                <a:solidFill>
                  <a:srgbClr val="0000FF"/>
                </a:solidFill>
              </a:rPr>
              <a:t>Do this while you are going through all neurological levels:</a:t>
            </a:r>
            <a:endParaRPr lang="nl-NL" dirty="0" smtClean="0">
              <a:solidFill>
                <a:srgbClr val="0000FF"/>
              </a:solidFill>
            </a:endParaRPr>
          </a:p>
          <a:p>
            <a:pPr marL="514350" indent="-514350">
              <a:buFont typeface="+mj-lt"/>
              <a:buAutoNum type="arabicPeriod"/>
            </a:pPr>
            <a:r>
              <a:rPr lang="en-GB" dirty="0" smtClean="0">
                <a:solidFill>
                  <a:srgbClr val="0000FF"/>
                </a:solidFill>
              </a:rPr>
              <a:t>Environment</a:t>
            </a:r>
            <a:endParaRPr lang="nl-NL" dirty="0" smtClean="0">
              <a:solidFill>
                <a:srgbClr val="0000FF"/>
              </a:solidFill>
            </a:endParaRPr>
          </a:p>
          <a:p>
            <a:pPr marL="514350" indent="-514350">
              <a:buFont typeface="+mj-lt"/>
              <a:buAutoNum type="arabicPeriod"/>
            </a:pPr>
            <a:r>
              <a:rPr lang="en-GB" dirty="0" smtClean="0">
                <a:solidFill>
                  <a:srgbClr val="0000FF"/>
                </a:solidFill>
              </a:rPr>
              <a:t>Behaviour</a:t>
            </a:r>
            <a:endParaRPr lang="nl-NL" dirty="0" smtClean="0">
              <a:solidFill>
                <a:srgbClr val="0000FF"/>
              </a:solidFill>
            </a:endParaRPr>
          </a:p>
          <a:p>
            <a:pPr marL="514350" indent="-514350">
              <a:buFont typeface="+mj-lt"/>
              <a:buAutoNum type="arabicPeriod"/>
            </a:pPr>
            <a:r>
              <a:rPr lang="en-GB" dirty="0" smtClean="0">
                <a:solidFill>
                  <a:srgbClr val="0000FF"/>
                </a:solidFill>
              </a:rPr>
              <a:t>Skills</a:t>
            </a:r>
            <a:endParaRPr lang="nl-NL" dirty="0" smtClean="0">
              <a:solidFill>
                <a:srgbClr val="0000FF"/>
              </a:solidFill>
            </a:endParaRPr>
          </a:p>
          <a:p>
            <a:pPr marL="514350" indent="-514350">
              <a:buFont typeface="+mj-lt"/>
              <a:buAutoNum type="arabicPeriod"/>
            </a:pPr>
            <a:r>
              <a:rPr lang="en-GB" dirty="0" smtClean="0">
                <a:solidFill>
                  <a:srgbClr val="0000FF"/>
                </a:solidFill>
              </a:rPr>
              <a:t>Values and beliefs</a:t>
            </a:r>
            <a:endParaRPr lang="nl-NL" dirty="0" smtClean="0">
              <a:solidFill>
                <a:srgbClr val="0000FF"/>
              </a:solidFill>
            </a:endParaRPr>
          </a:p>
          <a:p>
            <a:pPr marL="514350" indent="-514350">
              <a:buFont typeface="+mj-lt"/>
              <a:buAutoNum type="arabicPeriod"/>
            </a:pPr>
            <a:r>
              <a:rPr lang="en-GB" dirty="0" smtClean="0">
                <a:solidFill>
                  <a:srgbClr val="0000FF"/>
                </a:solidFill>
              </a:rPr>
              <a:t>Identity</a:t>
            </a:r>
            <a:endParaRPr lang="nl-NL" dirty="0" smtClean="0">
              <a:solidFill>
                <a:srgbClr val="0000FF"/>
              </a:solidFill>
            </a:endParaRPr>
          </a:p>
          <a:p>
            <a:pPr marL="514350" indent="-514350">
              <a:buFont typeface="+mj-lt"/>
              <a:buAutoNum type="arabicPeriod"/>
            </a:pPr>
            <a:r>
              <a:rPr lang="en-GB" dirty="0" smtClean="0">
                <a:solidFill>
                  <a:srgbClr val="0000FF"/>
                </a:solidFill>
              </a:rPr>
              <a:t>Mission</a:t>
            </a:r>
            <a:endParaRPr lang="nl-NL" dirty="0" smtClean="0">
              <a:solidFill>
                <a:srgbClr val="0000FF"/>
              </a:solidFill>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922114"/>
          </a:xfrm>
        </p:spPr>
        <p:txBody>
          <a:bodyPr>
            <a:normAutofit/>
          </a:bodyPr>
          <a:lstStyle/>
          <a:p>
            <a:r>
              <a:rPr lang="nl-NL" sz="4800" b="1" dirty="0" err="1" smtClean="0">
                <a:solidFill>
                  <a:srgbClr val="0000FF"/>
                </a:solidFill>
              </a:rPr>
              <a:t>Synesthesia</a:t>
            </a:r>
            <a:endParaRPr lang="nl-NL" sz="4800" b="1" dirty="0">
              <a:solidFill>
                <a:srgbClr val="0000FF"/>
              </a:solidFill>
            </a:endParaRPr>
          </a:p>
        </p:txBody>
      </p:sp>
      <p:sp>
        <p:nvSpPr>
          <p:cNvPr id="63490" name="Text Box 2"/>
          <p:cNvSpPr txBox="1">
            <a:spLocks noChangeArrowheads="1"/>
          </p:cNvSpPr>
          <p:nvPr/>
        </p:nvSpPr>
        <p:spPr bwMode="auto">
          <a:xfrm>
            <a:off x="4499992" y="1916832"/>
            <a:ext cx="3957563" cy="864096"/>
          </a:xfrm>
          <a:prstGeom prst="rect">
            <a:avLst/>
          </a:prstGeom>
          <a:solidFill>
            <a:srgbClr val="FFFFFF"/>
          </a:solidFill>
          <a:ln w="38100" cmpd="dbl">
            <a:solidFill>
              <a:srgbClr val="0000FF"/>
            </a:solidFill>
            <a:miter lim="800000"/>
            <a:headEnd/>
            <a:tailEnd/>
          </a:ln>
        </p:spPr>
        <p:txBody>
          <a:bodyPr vert="horz" wrap="square" lIns="91440" tIns="45720" rIns="91440" bIns="45720" numCol="1" anchor="ctr"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0000FF"/>
                </a:solidFill>
                <a:effectLst/>
                <a:latin typeface="Lucida Handwriting" pitchFamily="66" charset="0"/>
                <a:cs typeface="Arial" pitchFamily="34" charset="0"/>
              </a:rPr>
              <a:t>‘</a:t>
            </a:r>
            <a:r>
              <a:rPr kumimoji="0" lang="en-US" sz="1600" b="1" i="0" u="none" strike="noStrike" cap="none" normalizeH="0" baseline="0" dirty="0" smtClean="0">
                <a:ln>
                  <a:noFill/>
                </a:ln>
                <a:solidFill>
                  <a:srgbClr val="0000FF"/>
                </a:solidFill>
                <a:effectLst/>
                <a:latin typeface="Lucida Handwriting" pitchFamily="66" charset="0"/>
                <a:cs typeface="Arial" pitchFamily="34" charset="0"/>
              </a:rPr>
              <a:t>Hear </a:t>
            </a:r>
            <a:r>
              <a:rPr lang="en-US" sz="1600" b="1" dirty="0" smtClean="0">
                <a:solidFill>
                  <a:srgbClr val="0000FF"/>
                </a:solidFill>
                <a:latin typeface="Lucida Handwriting" pitchFamily="66" charset="0"/>
                <a:cs typeface="Arial" pitchFamily="34" charset="0"/>
              </a:rPr>
              <a:t>the</a:t>
            </a:r>
            <a:r>
              <a:rPr kumimoji="0" lang="en-US" sz="1600" b="1" i="0" u="none" strike="noStrike" cap="none" normalizeH="0" baseline="0" dirty="0" smtClean="0">
                <a:ln>
                  <a:noFill/>
                </a:ln>
                <a:solidFill>
                  <a:srgbClr val="0000FF"/>
                </a:solidFill>
                <a:effectLst/>
                <a:latin typeface="Lucida Handwriting" pitchFamily="66" charset="0"/>
                <a:cs typeface="Arial" pitchFamily="34" charset="0"/>
              </a:rPr>
              <a:t>n with your hands’ </a:t>
            </a: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FF"/>
                </a:solidFill>
                <a:effectLst/>
                <a:latin typeface="Lucida Handwriting" pitchFamily="66" charset="0"/>
                <a:cs typeface="Arial" pitchFamily="34" charset="0"/>
              </a:rPr>
              <a:t>(</a:t>
            </a:r>
            <a:r>
              <a:rPr kumimoji="0" lang="en-US" sz="1600" b="1" i="0" u="none" strike="noStrike" cap="none" normalizeH="0" baseline="0" dirty="0" err="1" smtClean="0">
                <a:ln>
                  <a:noFill/>
                </a:ln>
                <a:solidFill>
                  <a:srgbClr val="0000FF"/>
                </a:solidFill>
                <a:effectLst/>
                <a:latin typeface="Lucida Handwriting" pitchFamily="66" charset="0"/>
                <a:cs typeface="Arial" pitchFamily="34" charset="0"/>
              </a:rPr>
              <a:t>Lucebert</a:t>
            </a:r>
            <a:r>
              <a:rPr kumimoji="0" lang="en-US" sz="1600" b="1" i="0" u="none" strike="noStrike" cap="none" normalizeH="0" baseline="0" dirty="0" smtClean="0">
                <a:ln>
                  <a:noFill/>
                </a:ln>
                <a:solidFill>
                  <a:srgbClr val="0000FF"/>
                </a:solidFill>
                <a:effectLst/>
                <a:latin typeface="Lucida Handwriting" pitchFamily="66" charset="0"/>
                <a:cs typeface="Arial" pitchFamily="34" charset="0"/>
              </a:rPr>
              <a:t>)</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p:txBody>
      </p:sp>
      <p:sp>
        <p:nvSpPr>
          <p:cNvPr id="63491" name="Text Box 3"/>
          <p:cNvSpPr txBox="1">
            <a:spLocks noChangeArrowheads="1"/>
          </p:cNvSpPr>
          <p:nvPr/>
        </p:nvSpPr>
        <p:spPr bwMode="auto">
          <a:xfrm>
            <a:off x="827584" y="2924944"/>
            <a:ext cx="3165475" cy="1368152"/>
          </a:xfrm>
          <a:prstGeom prst="rect">
            <a:avLst/>
          </a:prstGeom>
          <a:solidFill>
            <a:srgbClr val="FFFFFF"/>
          </a:solidFill>
          <a:ln w="38100" cmpd="dbl">
            <a:solidFill>
              <a:srgbClr val="0000FF"/>
            </a:solidFill>
            <a:miter lim="800000"/>
            <a:headEnd/>
            <a:tailEnd/>
          </a:ln>
        </p:spPr>
        <p:txBody>
          <a:bodyPr vert="horz" wrap="square" lIns="91440" tIns="45720" rIns="91440" bIns="45720" numCol="1" anchor="ctr" anchorCtr="0" compatLnSpc="1">
            <a:prstTxWarp prst="textNoShape">
              <a:avLst/>
            </a:prstTxWarp>
          </a:bodyPr>
          <a:lstStyle/>
          <a:p>
            <a:pPr>
              <a:lnSpc>
                <a:spcPct val="150000"/>
              </a:lnSpc>
            </a:pPr>
            <a:r>
              <a:rPr lang="en-GB" sz="1600" b="1" dirty="0" smtClean="0">
                <a:solidFill>
                  <a:srgbClr val="0000FF"/>
                </a:solidFill>
                <a:latin typeface="Lucida Handwriting" pitchFamily="66" charset="0"/>
                <a:cs typeface="Arial" pitchFamily="34" charset="0"/>
              </a:rPr>
              <a:t>Gratitude is a way of looking at the world  </a:t>
            </a:r>
            <a:endParaRPr lang="nl-NL" sz="1600" b="1" dirty="0" smtClean="0">
              <a:solidFill>
                <a:srgbClr val="0000FF"/>
              </a:solidFill>
              <a:latin typeface="Lucida Handwriting" pitchFamily="66" charset="0"/>
              <a:cs typeface="Arial" pitchFamily="34" charset="0"/>
            </a:endParaRPr>
          </a:p>
          <a:p>
            <a:pPr>
              <a:lnSpc>
                <a:spcPct val="150000"/>
              </a:lnSpc>
            </a:pPr>
            <a:r>
              <a:rPr lang="nl-NL" sz="1600" b="1" dirty="0" smtClean="0">
                <a:solidFill>
                  <a:srgbClr val="0000FF"/>
                </a:solidFill>
                <a:latin typeface="Lucida Handwriting" pitchFamily="66" charset="0"/>
                <a:cs typeface="Arial" pitchFamily="34" charset="0"/>
              </a:rPr>
              <a:t>(David </a:t>
            </a:r>
            <a:r>
              <a:rPr lang="nl-NL" sz="1600" b="1" dirty="0" err="1" smtClean="0">
                <a:solidFill>
                  <a:srgbClr val="0000FF"/>
                </a:solidFill>
                <a:latin typeface="Lucida Handwriting" pitchFamily="66" charset="0"/>
                <a:cs typeface="Arial" pitchFamily="34" charset="0"/>
              </a:rPr>
              <a:t>DeWulf</a:t>
            </a:r>
            <a:r>
              <a:rPr lang="nl-NL" sz="1600" b="1" dirty="0" smtClean="0">
                <a:solidFill>
                  <a:srgbClr val="0000FF"/>
                </a:solidFill>
                <a:latin typeface="Lucida Handwriting" pitchFamily="66" charset="0"/>
                <a:cs typeface="Arial" pitchFamily="34" charset="0"/>
              </a:rPr>
              <a:t>)</a:t>
            </a:r>
          </a:p>
        </p:txBody>
      </p:sp>
      <p:sp>
        <p:nvSpPr>
          <p:cNvPr id="63492" name="Text Box 4"/>
          <p:cNvSpPr txBox="1">
            <a:spLocks noChangeArrowheads="1"/>
          </p:cNvSpPr>
          <p:nvPr/>
        </p:nvSpPr>
        <p:spPr bwMode="auto">
          <a:xfrm>
            <a:off x="5004048" y="4869160"/>
            <a:ext cx="3165475" cy="1173286"/>
          </a:xfrm>
          <a:prstGeom prst="rect">
            <a:avLst/>
          </a:prstGeom>
          <a:solidFill>
            <a:srgbClr val="FFFFFF"/>
          </a:solidFill>
          <a:ln w="38100" cmpd="dbl">
            <a:solidFill>
              <a:srgbClr val="0000F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0000FF"/>
                </a:solidFill>
                <a:effectLst/>
                <a:latin typeface="Lucida Handwriting" pitchFamily="66" charset="0"/>
                <a:cs typeface="Arial" pitchFamily="34" charset="0"/>
              </a:rPr>
              <a:t>‘</a:t>
            </a:r>
            <a:r>
              <a:rPr kumimoji="0" lang="en-US" sz="1600" b="1" i="0" u="none" strike="noStrike" cap="none" normalizeH="0" baseline="0" dirty="0" smtClean="0">
                <a:ln>
                  <a:noFill/>
                </a:ln>
                <a:solidFill>
                  <a:srgbClr val="0000FF"/>
                </a:solidFill>
                <a:effectLst/>
                <a:latin typeface="Lucida Handwriting" pitchFamily="66" charset="0"/>
                <a:cs typeface="Arial" pitchFamily="34" charset="0"/>
              </a:rPr>
              <a:t>Emotions  are</a:t>
            </a:r>
            <a:r>
              <a:rPr kumimoji="0" lang="en-US" sz="1600" b="1" i="0" u="none" strike="noStrike" cap="none" normalizeH="0" dirty="0" smtClean="0">
                <a:ln>
                  <a:noFill/>
                </a:ln>
                <a:solidFill>
                  <a:srgbClr val="0000FF"/>
                </a:solidFill>
                <a:effectLst/>
                <a:latin typeface="Lucida Handwriting" pitchFamily="66" charset="0"/>
                <a:cs typeface="Arial" pitchFamily="34" charset="0"/>
              </a:rPr>
              <a:t> cheering</a:t>
            </a:r>
            <a:endParaRPr kumimoji="0" lang="en-US" sz="1600" b="1" i="0" u="none" strike="noStrike" cap="none" normalizeH="0" baseline="0" dirty="0" smtClean="0">
              <a:ln>
                <a:noFill/>
              </a:ln>
              <a:solidFill>
                <a:srgbClr val="0000FF"/>
              </a:solidFill>
              <a:effectLst/>
              <a:latin typeface="Lucida Handwriting" pitchFamily="66"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FF"/>
                </a:solidFill>
                <a:effectLst/>
                <a:latin typeface="Lucida Handwriting" pitchFamily="66" charset="0"/>
                <a:cs typeface="Arial" pitchFamily="34" charset="0"/>
              </a:rPr>
              <a:t>Feelings </a:t>
            </a:r>
            <a:r>
              <a:rPr lang="en-US" sz="1600" b="1" dirty="0" smtClean="0">
                <a:solidFill>
                  <a:srgbClr val="0000FF"/>
                </a:solidFill>
                <a:latin typeface="Lucida Handwriting" pitchFamily="66" charset="0"/>
                <a:cs typeface="Arial" pitchFamily="34" charset="0"/>
              </a:rPr>
              <a:t>whisper</a:t>
            </a:r>
            <a:endParaRPr kumimoji="0" lang="en-US" sz="1600" b="1" i="0" u="none" strike="noStrike" cap="none" normalizeH="0" baseline="0" dirty="0" smtClean="0">
              <a:ln>
                <a:noFill/>
              </a:ln>
              <a:solidFill>
                <a:srgbClr val="0000FF"/>
              </a:solidFill>
              <a:effectLst/>
              <a:latin typeface="Lucida Handwriting" pitchFamily="66" charset="0"/>
              <a:cs typeface="Arial" pitchFamily="34" charset="0"/>
            </a:endParaRP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FF"/>
                </a:solidFill>
                <a:effectLst/>
                <a:latin typeface="Lucida Handwriting" pitchFamily="66" charset="0"/>
                <a:cs typeface="Arial" pitchFamily="34" charset="0"/>
              </a:rPr>
              <a:t>(Olaf </a:t>
            </a:r>
            <a:r>
              <a:rPr kumimoji="0" lang="en-US" sz="1600" b="1" i="0" u="none" strike="noStrike" cap="none" normalizeH="0" baseline="0" dirty="0" err="1" smtClean="0">
                <a:ln>
                  <a:noFill/>
                </a:ln>
                <a:solidFill>
                  <a:srgbClr val="0000FF"/>
                </a:solidFill>
                <a:effectLst/>
                <a:latin typeface="Lucida Handwriting" pitchFamily="66" charset="0"/>
                <a:cs typeface="Arial" pitchFamily="34" charset="0"/>
              </a:rPr>
              <a:t>Hoensen</a:t>
            </a:r>
            <a:r>
              <a:rPr kumimoji="0" lang="en-US" sz="1600" b="1" i="0" u="none" strike="noStrike" cap="none" normalizeH="0" baseline="0" dirty="0" smtClean="0">
                <a:ln>
                  <a:noFill/>
                </a:ln>
                <a:solidFill>
                  <a:srgbClr val="0000FF"/>
                </a:solidFill>
                <a:effectLst/>
                <a:latin typeface="Lucida Handwriting" pitchFamily="66" charset="0"/>
                <a:cs typeface="Arial" pitchFamily="34" charset="0"/>
              </a:rPr>
              <a:t> )</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ekstvak 5"/>
          <p:cNvSpPr txBox="1"/>
          <p:nvPr/>
        </p:nvSpPr>
        <p:spPr>
          <a:xfrm>
            <a:off x="0" y="980728"/>
            <a:ext cx="7164288" cy="584775"/>
          </a:xfrm>
          <a:prstGeom prst="rect">
            <a:avLst/>
          </a:prstGeom>
          <a:noFill/>
        </p:spPr>
        <p:txBody>
          <a:bodyPr wrap="square" rtlCol="0">
            <a:spAutoFit/>
          </a:bodyPr>
          <a:lstStyle/>
          <a:p>
            <a:r>
              <a:rPr lang="en-US" sz="3200" dirty="0" smtClean="0">
                <a:solidFill>
                  <a:srgbClr val="0000FF"/>
                </a:solidFill>
              </a:rPr>
              <a:t>Which representation systems are linked?</a:t>
            </a:r>
            <a:endParaRPr lang="en-US" sz="3200" dirty="0">
              <a:solidFill>
                <a:srgbClr val="0000FF"/>
              </a:solidFill>
            </a:endParaRPr>
          </a:p>
        </p:txBody>
      </p:sp>
      <p:sp>
        <p:nvSpPr>
          <p:cNvPr id="7" name="Tekstvak 6"/>
          <p:cNvSpPr txBox="1"/>
          <p:nvPr/>
        </p:nvSpPr>
        <p:spPr>
          <a:xfrm>
            <a:off x="5652120" y="2924944"/>
            <a:ext cx="1728192" cy="523220"/>
          </a:xfrm>
          <a:prstGeom prst="rect">
            <a:avLst/>
          </a:prstGeom>
          <a:noFill/>
        </p:spPr>
        <p:txBody>
          <a:bodyPr wrap="square" rtlCol="0">
            <a:spAutoFit/>
          </a:bodyPr>
          <a:lstStyle/>
          <a:p>
            <a:pPr algn="ctr"/>
            <a:r>
              <a:rPr lang="en-US" sz="2800" b="1" dirty="0" smtClean="0">
                <a:solidFill>
                  <a:srgbClr val="FF0000"/>
                </a:solidFill>
              </a:rPr>
              <a:t>At </a:t>
            </a:r>
            <a:r>
              <a:rPr lang="en-US" sz="2800" b="1" dirty="0" smtClean="0">
                <a:solidFill>
                  <a:srgbClr val="FF0000"/>
                </a:solidFill>
                <a:sym typeface="Wingdings" pitchFamily="2" charset="2"/>
              </a:rPr>
              <a:t> K</a:t>
            </a:r>
            <a:endParaRPr lang="en-US" sz="2800" b="1" dirty="0">
              <a:solidFill>
                <a:srgbClr val="FF0000"/>
              </a:solidFill>
            </a:endParaRPr>
          </a:p>
        </p:txBody>
      </p:sp>
      <p:sp>
        <p:nvSpPr>
          <p:cNvPr id="8" name="Tekstvak 7"/>
          <p:cNvSpPr txBox="1"/>
          <p:nvPr/>
        </p:nvSpPr>
        <p:spPr>
          <a:xfrm>
            <a:off x="1331640" y="4581128"/>
            <a:ext cx="1728192" cy="523220"/>
          </a:xfrm>
          <a:prstGeom prst="rect">
            <a:avLst/>
          </a:prstGeom>
          <a:noFill/>
        </p:spPr>
        <p:txBody>
          <a:bodyPr wrap="square" rtlCol="0">
            <a:spAutoFit/>
          </a:bodyPr>
          <a:lstStyle/>
          <a:p>
            <a:pPr algn="ctr"/>
            <a:r>
              <a:rPr lang="en-US" sz="2800" b="1" smtClean="0">
                <a:solidFill>
                  <a:srgbClr val="FF0000"/>
                </a:solidFill>
              </a:rPr>
              <a:t>K </a:t>
            </a:r>
            <a:r>
              <a:rPr lang="en-US" sz="2800" b="1" smtClean="0">
                <a:solidFill>
                  <a:srgbClr val="FF0000"/>
                </a:solidFill>
                <a:sym typeface="Wingdings" pitchFamily="2" charset="2"/>
              </a:rPr>
              <a:t> V</a:t>
            </a:r>
            <a:endParaRPr lang="en-US" sz="2800" b="1">
              <a:solidFill>
                <a:srgbClr val="FF0000"/>
              </a:solidFill>
            </a:endParaRPr>
          </a:p>
        </p:txBody>
      </p:sp>
      <p:sp>
        <p:nvSpPr>
          <p:cNvPr id="9" name="Tekstvak 8"/>
          <p:cNvSpPr txBox="1"/>
          <p:nvPr/>
        </p:nvSpPr>
        <p:spPr>
          <a:xfrm>
            <a:off x="5364088" y="6165304"/>
            <a:ext cx="2592288" cy="523220"/>
          </a:xfrm>
          <a:prstGeom prst="rect">
            <a:avLst/>
          </a:prstGeom>
          <a:noFill/>
        </p:spPr>
        <p:txBody>
          <a:bodyPr wrap="square" rtlCol="0">
            <a:spAutoFit/>
          </a:bodyPr>
          <a:lstStyle/>
          <a:p>
            <a:pPr algn="ctr"/>
            <a:r>
              <a:rPr lang="en-US" sz="2800" b="1" smtClean="0">
                <a:solidFill>
                  <a:srgbClr val="FF0000"/>
                </a:solidFill>
              </a:rPr>
              <a:t>K </a:t>
            </a:r>
            <a:r>
              <a:rPr lang="en-US" sz="2800" b="1" smtClean="0">
                <a:solidFill>
                  <a:srgbClr val="FF0000"/>
                </a:solidFill>
                <a:sym typeface="Wingdings" pitchFamily="2" charset="2"/>
              </a:rPr>
              <a:t></a:t>
            </a:r>
            <a:r>
              <a:rPr lang="en-US" sz="2800" b="1" smtClean="0">
                <a:solidFill>
                  <a:srgbClr val="FF0000"/>
                </a:solidFill>
              </a:rPr>
              <a:t>A </a:t>
            </a:r>
            <a:r>
              <a:rPr lang="en-US" sz="2800" b="1" smtClean="0">
                <a:solidFill>
                  <a:srgbClr val="FF0000"/>
                </a:solidFill>
                <a:sym typeface="Wingdings" pitchFamily="2" charset="2"/>
              </a:rPr>
              <a:t> K A</a:t>
            </a:r>
            <a:endParaRPr lang="en-US"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gtEl>
                                        <p:attrNameLst>
                                          <p:attrName>style.visibility</p:attrName>
                                        </p:attrNameLst>
                                      </p:cBhvr>
                                      <p:to>
                                        <p:strVal val="visible"/>
                                      </p:to>
                                    </p:set>
                                    <p:anim calcmode="lin" valueType="num">
                                      <p:cBhvr additive="base">
                                        <p:cTn id="19" dur="500" fill="hold"/>
                                        <p:tgtEl>
                                          <p:spTgt spid="63491"/>
                                        </p:tgtEl>
                                        <p:attrNameLst>
                                          <p:attrName>ppt_x</p:attrName>
                                        </p:attrNameLst>
                                      </p:cBhvr>
                                      <p:tavLst>
                                        <p:tav tm="0">
                                          <p:val>
                                            <p:strVal val="0-#ppt_w/2"/>
                                          </p:val>
                                        </p:tav>
                                        <p:tav tm="100000">
                                          <p:val>
                                            <p:strVal val="#ppt_x"/>
                                          </p:val>
                                        </p:tav>
                                      </p:tavLst>
                                    </p:anim>
                                    <p:anim calcmode="lin" valueType="num">
                                      <p:cBhvr additive="base">
                                        <p:cTn id="20" dur="500" fill="hold"/>
                                        <p:tgtEl>
                                          <p:spTgt spid="634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492"/>
                                        </p:tgtEl>
                                        <p:attrNameLst>
                                          <p:attrName>style.visibility</p:attrName>
                                        </p:attrNameLst>
                                      </p:cBhvr>
                                      <p:to>
                                        <p:strVal val="visible"/>
                                      </p:to>
                                    </p:set>
                                    <p:anim calcmode="lin" valueType="num">
                                      <p:cBhvr additive="base">
                                        <p:cTn id="31" dur="500" fill="hold"/>
                                        <p:tgtEl>
                                          <p:spTgt spid="63492"/>
                                        </p:tgtEl>
                                        <p:attrNameLst>
                                          <p:attrName>ppt_x</p:attrName>
                                        </p:attrNameLst>
                                      </p:cBhvr>
                                      <p:tavLst>
                                        <p:tav tm="0">
                                          <p:val>
                                            <p:strVal val="0-#ppt_w/2"/>
                                          </p:val>
                                        </p:tav>
                                        <p:tav tm="100000">
                                          <p:val>
                                            <p:strVal val="#ppt_x"/>
                                          </p:val>
                                        </p:tav>
                                      </p:tavLst>
                                    </p:anim>
                                    <p:anim calcmode="lin" valueType="num">
                                      <p:cBhvr additive="base">
                                        <p:cTn id="32" dur="500" fill="hold"/>
                                        <p:tgtEl>
                                          <p:spTgt spid="6349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P spid="63491" grpId="0" animBg="1"/>
      <p:bldP spid="63492" grpId="0" animBg="1"/>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s://encrypted-tbn3.gstatic.com/images?q=tbn:ANd9GcST2NdA6xS4YPsXGcDuCQvAMzjCh_-PNgasdc1uMraoLdN_KGHLxg"/>
          <p:cNvPicPr/>
          <p:nvPr/>
        </p:nvPicPr>
        <p:blipFill>
          <a:blip r:embed="rId2" cstate="print"/>
          <a:srcRect/>
          <a:stretch>
            <a:fillRect/>
          </a:stretch>
        </p:blipFill>
        <p:spPr bwMode="auto">
          <a:xfrm>
            <a:off x="0" y="1196752"/>
            <a:ext cx="4716016" cy="5256584"/>
          </a:xfrm>
          <a:prstGeom prst="rect">
            <a:avLst/>
          </a:prstGeom>
          <a:noFill/>
          <a:ln w="9525">
            <a:noFill/>
            <a:miter lim="800000"/>
            <a:headEnd/>
            <a:tailEnd/>
          </a:ln>
        </p:spPr>
      </p:pic>
      <p:sp>
        <p:nvSpPr>
          <p:cNvPr id="2" name="Titel 1"/>
          <p:cNvSpPr>
            <a:spLocks noGrp="1"/>
          </p:cNvSpPr>
          <p:nvPr>
            <p:ph type="title"/>
          </p:nvPr>
        </p:nvSpPr>
        <p:spPr>
          <a:xfrm>
            <a:off x="0" y="116632"/>
            <a:ext cx="5364088" cy="1143000"/>
          </a:xfrm>
        </p:spPr>
        <p:txBody>
          <a:bodyPr>
            <a:normAutofit fontScale="90000"/>
          </a:bodyPr>
          <a:lstStyle/>
          <a:p>
            <a:r>
              <a:rPr lang="nl-NL" b="1" dirty="0" err="1" smtClean="0">
                <a:solidFill>
                  <a:srgbClr val="0000FF"/>
                </a:solidFill>
              </a:rPr>
              <a:t>Which</a:t>
            </a:r>
            <a:r>
              <a:rPr lang="nl-NL" b="1" dirty="0" smtClean="0">
                <a:solidFill>
                  <a:srgbClr val="0000FF"/>
                </a:solidFill>
              </a:rPr>
              <a:t> </a:t>
            </a:r>
            <a:r>
              <a:rPr lang="nl-NL" b="1" dirty="0" err="1" smtClean="0">
                <a:solidFill>
                  <a:srgbClr val="0000FF"/>
                </a:solidFill>
              </a:rPr>
              <a:t>representationsystems</a:t>
            </a:r>
            <a:r>
              <a:rPr lang="nl-NL" b="1" dirty="0" smtClean="0">
                <a:solidFill>
                  <a:srgbClr val="0000FF"/>
                </a:solidFill>
              </a:rPr>
              <a:t>?</a:t>
            </a:r>
            <a:endParaRPr lang="nl-NL" b="1" dirty="0">
              <a:solidFill>
                <a:srgbClr val="0000FF"/>
              </a:solidFill>
            </a:endParaRPr>
          </a:p>
        </p:txBody>
      </p:sp>
      <p:sp>
        <p:nvSpPr>
          <p:cNvPr id="3" name="Tijdelijke aanduiding voor inhoud 2"/>
          <p:cNvSpPr>
            <a:spLocks noGrp="1"/>
          </p:cNvSpPr>
          <p:nvPr>
            <p:ph idx="1"/>
          </p:nvPr>
        </p:nvSpPr>
        <p:spPr>
          <a:xfrm>
            <a:off x="5436096" y="1700808"/>
            <a:ext cx="3707904" cy="2016224"/>
          </a:xfrm>
        </p:spPr>
        <p:txBody>
          <a:bodyPr>
            <a:noAutofit/>
          </a:bodyPr>
          <a:lstStyle/>
          <a:p>
            <a:pPr marL="0" indent="0">
              <a:buNone/>
            </a:pPr>
            <a:r>
              <a:rPr lang="en-GB" sz="2400" dirty="0" smtClean="0">
                <a:solidFill>
                  <a:srgbClr val="0000FF"/>
                </a:solidFill>
              </a:rPr>
              <a:t>Synaesthesia is a form of expressing in which the sensory effects of the representation system are exchanged or mixed</a:t>
            </a:r>
            <a:r>
              <a:rPr lang="en-GB" sz="2400" dirty="0" smtClean="0"/>
              <a:t>. </a:t>
            </a:r>
            <a:endParaRPr lang="nl-NL"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36" descr="http://topnews.ae/images/2nd-Known-Case-Synesthesia.jpg"/>
          <p:cNvPicPr>
            <a:picLocks noChangeAspect="1" noChangeArrowheads="1"/>
          </p:cNvPicPr>
          <p:nvPr/>
        </p:nvPicPr>
        <p:blipFill>
          <a:blip r:embed="rId2" cstate="print"/>
          <a:srcRect/>
          <a:stretch>
            <a:fillRect/>
          </a:stretch>
        </p:blipFill>
        <p:spPr bwMode="auto">
          <a:xfrm>
            <a:off x="-36512" y="1988840"/>
            <a:ext cx="6468795" cy="4869160"/>
          </a:xfrm>
          <a:prstGeom prst="rect">
            <a:avLst/>
          </a:prstGeom>
          <a:noFill/>
          <a:ln w="9525">
            <a:noFill/>
            <a:miter lim="800000"/>
            <a:headEnd/>
            <a:tailEnd/>
          </a:ln>
        </p:spPr>
      </p:pic>
      <p:sp>
        <p:nvSpPr>
          <p:cNvPr id="6" name="Titel 1"/>
          <p:cNvSpPr>
            <a:spLocks noGrp="1"/>
          </p:cNvSpPr>
          <p:nvPr>
            <p:ph type="title"/>
          </p:nvPr>
        </p:nvSpPr>
        <p:spPr>
          <a:xfrm>
            <a:off x="457200" y="274638"/>
            <a:ext cx="3682752" cy="1282154"/>
          </a:xfrm>
        </p:spPr>
        <p:txBody>
          <a:bodyPr/>
          <a:lstStyle/>
          <a:p>
            <a:r>
              <a:rPr lang="en-US" b="1" dirty="0" err="1" smtClean="0">
                <a:solidFill>
                  <a:srgbClr val="0000FF"/>
                </a:solidFill>
              </a:rPr>
              <a:t>Synesthesia</a:t>
            </a:r>
            <a:r>
              <a:rPr lang="en-US" b="1" dirty="0" smtClean="0">
                <a:solidFill>
                  <a:srgbClr val="0000FF"/>
                </a:solidFill>
              </a:rPr>
              <a:t> 1</a:t>
            </a:r>
            <a:endParaRPr lang="nl-NL" b="1" dirty="0">
              <a:solidFill>
                <a:srgbClr val="0000FF"/>
              </a:solidFill>
            </a:endParaRPr>
          </a:p>
        </p:txBody>
      </p:sp>
      <p:sp>
        <p:nvSpPr>
          <p:cNvPr id="12" name="PIJL-OMHOOG 11"/>
          <p:cNvSpPr/>
          <p:nvPr/>
        </p:nvSpPr>
        <p:spPr>
          <a:xfrm rot="2267208">
            <a:off x="1108556" y="3319520"/>
            <a:ext cx="504056" cy="1845824"/>
          </a:xfrm>
          <a:prstGeom prst="upArrow">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feelthecolors.jpg"/>
          <p:cNvPicPr>
            <a:picLocks noChangeAspect="1"/>
          </p:cNvPicPr>
          <p:nvPr/>
        </p:nvPicPr>
        <p:blipFill>
          <a:blip r:embed="rId3" cstate="print"/>
          <a:srcRect b="67561"/>
          <a:stretch>
            <a:fillRect/>
          </a:stretch>
        </p:blipFill>
        <p:spPr>
          <a:xfrm>
            <a:off x="4572000" y="0"/>
            <a:ext cx="4572000" cy="1124744"/>
          </a:xfrm>
          <a:prstGeom prst="rect">
            <a:avLst/>
          </a:prstGeom>
        </p:spPr>
      </p:pic>
      <p:pic>
        <p:nvPicPr>
          <p:cNvPr id="13" name="Afbeelding 12" descr="feelthecolors.jpg"/>
          <p:cNvPicPr>
            <a:picLocks noChangeAspect="1"/>
          </p:cNvPicPr>
          <p:nvPr/>
        </p:nvPicPr>
        <p:blipFill>
          <a:blip r:embed="rId3" cstate="print"/>
          <a:srcRect t="32439" b="38486"/>
          <a:stretch>
            <a:fillRect/>
          </a:stretch>
        </p:blipFill>
        <p:spPr>
          <a:xfrm>
            <a:off x="4572000" y="1124744"/>
            <a:ext cx="4572000" cy="1008112"/>
          </a:xfrm>
          <a:prstGeom prst="rect">
            <a:avLst/>
          </a:prstGeom>
        </p:spPr>
      </p:pic>
      <p:pic>
        <p:nvPicPr>
          <p:cNvPr id="14" name="Afbeelding 13" descr="feelthecolors.jpg"/>
          <p:cNvPicPr>
            <a:picLocks noChangeAspect="1"/>
          </p:cNvPicPr>
          <p:nvPr/>
        </p:nvPicPr>
        <p:blipFill>
          <a:blip r:embed="rId3" cstate="print"/>
          <a:srcRect t="61514"/>
          <a:stretch>
            <a:fillRect/>
          </a:stretch>
        </p:blipFill>
        <p:spPr>
          <a:xfrm>
            <a:off x="4572000" y="2132856"/>
            <a:ext cx="4572000" cy="1334426"/>
          </a:xfrm>
          <a:prstGeom prst="rect">
            <a:avLst/>
          </a:prstGeom>
        </p:spPr>
      </p:pic>
      <p:sp>
        <p:nvSpPr>
          <p:cNvPr id="15" name="Rechthoek 14"/>
          <p:cNvSpPr/>
          <p:nvPr/>
        </p:nvSpPr>
        <p:spPr>
          <a:xfrm>
            <a:off x="0" y="5373216"/>
            <a:ext cx="599843" cy="923330"/>
          </a:xfrm>
          <a:prstGeom prst="rect">
            <a:avLst/>
          </a:prstGeom>
          <a:solidFill>
            <a:srgbClr val="FFFFFF">
              <a:alpha val="69804"/>
            </a:srgb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t>
            </a:r>
            <a:endParaRPr lang="nl-N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hthoek 15"/>
          <p:cNvSpPr/>
          <p:nvPr/>
        </p:nvSpPr>
        <p:spPr>
          <a:xfrm>
            <a:off x="2210964" y="2276872"/>
            <a:ext cx="569387" cy="923330"/>
          </a:xfrm>
          <a:prstGeom prst="rect">
            <a:avLst/>
          </a:prstGeom>
          <a:solidFill>
            <a:srgbClr val="FFFFFF">
              <a:alpha val="69804"/>
            </a:srgb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t>
            </a:r>
            <a:endParaRPr lang="nl-N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3682752" cy="1143000"/>
          </a:xfrm>
        </p:spPr>
        <p:txBody>
          <a:bodyPr/>
          <a:lstStyle/>
          <a:p>
            <a:r>
              <a:rPr lang="en-US" b="1" dirty="0" err="1" smtClean="0">
                <a:solidFill>
                  <a:srgbClr val="0000FF"/>
                </a:solidFill>
              </a:rPr>
              <a:t>Synesthesia</a:t>
            </a:r>
            <a:r>
              <a:rPr lang="en-US" b="1" dirty="0" smtClean="0">
                <a:solidFill>
                  <a:srgbClr val="0000FF"/>
                </a:solidFill>
              </a:rPr>
              <a:t> 2</a:t>
            </a:r>
            <a:endParaRPr lang="nl-NL" b="1" dirty="0">
              <a:solidFill>
                <a:srgbClr val="0000FF"/>
              </a:solidFill>
            </a:endParaRPr>
          </a:p>
        </p:txBody>
      </p:sp>
      <p:pic>
        <p:nvPicPr>
          <p:cNvPr id="4098" name="Picture 436" descr="http://topnews.ae/images/2nd-Known-Case-Synesthesia.jpg"/>
          <p:cNvPicPr>
            <a:picLocks noChangeAspect="1" noChangeArrowheads="1"/>
          </p:cNvPicPr>
          <p:nvPr/>
        </p:nvPicPr>
        <p:blipFill>
          <a:blip r:embed="rId2" cstate="print"/>
          <a:srcRect/>
          <a:stretch>
            <a:fillRect/>
          </a:stretch>
        </p:blipFill>
        <p:spPr bwMode="auto">
          <a:xfrm>
            <a:off x="-36512" y="1988840"/>
            <a:ext cx="6468795" cy="4869160"/>
          </a:xfrm>
          <a:prstGeom prst="rect">
            <a:avLst/>
          </a:prstGeom>
          <a:noFill/>
          <a:ln w="9525">
            <a:noFill/>
            <a:miter lim="800000"/>
            <a:headEnd/>
            <a:tailEnd/>
          </a:ln>
        </p:spPr>
      </p:pic>
      <p:pic>
        <p:nvPicPr>
          <p:cNvPr id="5" name="Afbeelding 4" descr="can you hear colors synesthesia.jpg"/>
          <p:cNvPicPr/>
          <p:nvPr/>
        </p:nvPicPr>
        <p:blipFill>
          <a:blip r:embed="rId3" cstate="print"/>
          <a:srcRect b="64864"/>
          <a:stretch>
            <a:fillRect/>
          </a:stretch>
        </p:blipFill>
        <p:spPr>
          <a:xfrm>
            <a:off x="5183560" y="0"/>
            <a:ext cx="3960440" cy="1052736"/>
          </a:xfrm>
          <a:prstGeom prst="rect">
            <a:avLst/>
          </a:prstGeom>
        </p:spPr>
      </p:pic>
      <p:sp>
        <p:nvSpPr>
          <p:cNvPr id="6" name="PIJL-OMHOOG 5"/>
          <p:cNvSpPr/>
          <p:nvPr/>
        </p:nvSpPr>
        <p:spPr>
          <a:xfrm rot="3699428">
            <a:off x="1261069" y="3857177"/>
            <a:ext cx="504056" cy="1442974"/>
          </a:xfrm>
          <a:prstGeom prst="upArrow">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5301208"/>
            <a:ext cx="599843" cy="923330"/>
          </a:xfrm>
          <a:prstGeom prst="rect">
            <a:avLst/>
          </a:prstGeom>
          <a:solidFill>
            <a:srgbClr val="FFFFFF">
              <a:alpha val="69804"/>
            </a:srgb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t>
            </a:r>
            <a:endParaRPr lang="nl-N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hthoek 7"/>
          <p:cNvSpPr/>
          <p:nvPr/>
        </p:nvSpPr>
        <p:spPr>
          <a:xfrm>
            <a:off x="2483768" y="4149080"/>
            <a:ext cx="611065" cy="923330"/>
          </a:xfrm>
          <a:prstGeom prst="rect">
            <a:avLst/>
          </a:prstGeom>
          <a:solidFill>
            <a:srgbClr val="FFFFFF">
              <a:alpha val="69804"/>
            </a:srgbClr>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endParaRPr lang="nl-N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Afbeelding 8" descr="can you hear colors synesthesia.jpg"/>
          <p:cNvPicPr/>
          <p:nvPr/>
        </p:nvPicPr>
        <p:blipFill>
          <a:blip r:embed="rId3" cstate="print"/>
          <a:srcRect t="35136" b="36024"/>
          <a:stretch>
            <a:fillRect/>
          </a:stretch>
        </p:blipFill>
        <p:spPr>
          <a:xfrm>
            <a:off x="5183560" y="1052736"/>
            <a:ext cx="3960440" cy="864096"/>
          </a:xfrm>
          <a:prstGeom prst="rect">
            <a:avLst/>
          </a:prstGeom>
        </p:spPr>
      </p:pic>
      <p:pic>
        <p:nvPicPr>
          <p:cNvPr id="10" name="Afbeelding 9" descr="can you hear colors synesthesia.jpg"/>
          <p:cNvPicPr/>
          <p:nvPr/>
        </p:nvPicPr>
        <p:blipFill>
          <a:blip r:embed="rId3" cstate="print"/>
          <a:srcRect t="63976"/>
          <a:stretch>
            <a:fillRect/>
          </a:stretch>
        </p:blipFill>
        <p:spPr>
          <a:xfrm>
            <a:off x="5183560" y="1916832"/>
            <a:ext cx="3960440" cy="107932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0-#ppt_w/2"/>
                                          </p:val>
                                        </p:tav>
                                        <p:tav tm="100000">
                                          <p:val>
                                            <p:strVal val="#ppt_x"/>
                                          </p:val>
                                        </p:tav>
                                      </p:tavLst>
                                    </p:anim>
                                    <p:anim calcmode="lin" valueType="num">
                                      <p:cBhvr additive="base">
                                        <p:cTn id="26"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en-US" sz="4800" b="1" smtClean="0">
                <a:solidFill>
                  <a:srgbClr val="0033CC"/>
                </a:solidFill>
              </a:rPr>
              <a:t>Program for today</a:t>
            </a:r>
            <a:endParaRPr lang="nl-NL" b="1" smtClean="0">
              <a:solidFill>
                <a:srgbClr val="0033CC"/>
              </a:solidFill>
            </a:endParaRPr>
          </a:p>
        </p:txBody>
      </p:sp>
      <p:sp>
        <p:nvSpPr>
          <p:cNvPr id="3075" name="Tijdelijke aanduiding voor inhoud 2"/>
          <p:cNvSpPr>
            <a:spLocks noGrp="1"/>
          </p:cNvSpPr>
          <p:nvPr>
            <p:ph idx="1"/>
          </p:nvPr>
        </p:nvSpPr>
        <p:spPr>
          <a:xfrm>
            <a:off x="518864" y="1340768"/>
            <a:ext cx="8229600" cy="4924425"/>
          </a:xfrm>
        </p:spPr>
        <p:txBody>
          <a:bodyPr>
            <a:normAutofit fontScale="92500" lnSpcReduction="10000"/>
          </a:bodyPr>
          <a:lstStyle/>
          <a:p>
            <a:pPr>
              <a:spcBef>
                <a:spcPct val="0"/>
              </a:spcBef>
              <a:tabLst>
                <a:tab pos="900113" algn="l"/>
              </a:tabLst>
            </a:pPr>
            <a:r>
              <a:rPr lang="en-US" b="1" dirty="0" smtClean="0">
                <a:solidFill>
                  <a:srgbClr val="0070C0"/>
                </a:solidFill>
              </a:rPr>
              <a:t>Good and New</a:t>
            </a:r>
          </a:p>
          <a:p>
            <a:pPr>
              <a:spcBef>
                <a:spcPct val="0"/>
              </a:spcBef>
              <a:tabLst>
                <a:tab pos="900113" algn="l"/>
              </a:tabLst>
            </a:pPr>
            <a:r>
              <a:rPr lang="en-US" b="1" dirty="0" smtClean="0">
                <a:solidFill>
                  <a:srgbClr val="0070C0"/>
                </a:solidFill>
              </a:rPr>
              <a:t>Open Frame</a:t>
            </a:r>
          </a:p>
          <a:p>
            <a:pPr>
              <a:spcBef>
                <a:spcPct val="0"/>
              </a:spcBef>
              <a:tabLst>
                <a:tab pos="900113" algn="l"/>
              </a:tabLst>
            </a:pPr>
            <a:r>
              <a:rPr lang="en-US" b="1" dirty="0" smtClean="0">
                <a:solidFill>
                  <a:srgbClr val="0070C0"/>
                </a:solidFill>
              </a:rPr>
              <a:t>Pacing and leading</a:t>
            </a:r>
          </a:p>
          <a:p>
            <a:pPr>
              <a:spcBef>
                <a:spcPct val="0"/>
              </a:spcBef>
              <a:tabLst>
                <a:tab pos="900113" algn="l"/>
              </a:tabLst>
            </a:pPr>
            <a:r>
              <a:rPr lang="en-US" b="1" dirty="0" smtClean="0">
                <a:solidFill>
                  <a:srgbClr val="0070C0"/>
                </a:solidFill>
              </a:rPr>
              <a:t>Frame of Reference</a:t>
            </a:r>
          </a:p>
          <a:p>
            <a:pPr>
              <a:spcBef>
                <a:spcPct val="0"/>
              </a:spcBef>
              <a:tabLst>
                <a:tab pos="900113" algn="l"/>
              </a:tabLst>
            </a:pPr>
            <a:r>
              <a:rPr lang="en-US" b="1" dirty="0" smtClean="0">
                <a:solidFill>
                  <a:srgbClr val="0070C0"/>
                </a:solidFill>
              </a:rPr>
              <a:t>Your key relations</a:t>
            </a:r>
          </a:p>
          <a:p>
            <a:pPr>
              <a:spcBef>
                <a:spcPct val="0"/>
              </a:spcBef>
              <a:tabLst>
                <a:tab pos="900113" algn="l"/>
              </a:tabLst>
            </a:pPr>
            <a:r>
              <a:rPr lang="en-US" b="1" dirty="0" smtClean="0">
                <a:solidFill>
                  <a:srgbClr val="0070C0"/>
                </a:solidFill>
              </a:rPr>
              <a:t>Rapport with yourself</a:t>
            </a:r>
          </a:p>
          <a:p>
            <a:pPr lvl="1">
              <a:spcBef>
                <a:spcPct val="0"/>
              </a:spcBef>
              <a:tabLst>
                <a:tab pos="900113" algn="l"/>
              </a:tabLst>
            </a:pPr>
            <a:r>
              <a:rPr lang="en-US" b="1" dirty="0" smtClean="0">
                <a:solidFill>
                  <a:srgbClr val="0070C0"/>
                </a:solidFill>
              </a:rPr>
              <a:t>Synaesthesia in rapport with yourself</a:t>
            </a:r>
          </a:p>
          <a:p>
            <a:pPr>
              <a:spcBef>
                <a:spcPct val="0"/>
              </a:spcBef>
              <a:tabLst>
                <a:tab pos="900113" algn="l"/>
              </a:tabLst>
            </a:pPr>
            <a:r>
              <a:rPr lang="en-US" b="1" dirty="0" smtClean="0">
                <a:solidFill>
                  <a:srgbClr val="0070C0"/>
                </a:solidFill>
              </a:rPr>
              <a:t>Mapping across using submodalities</a:t>
            </a:r>
          </a:p>
          <a:p>
            <a:pPr lvl="1">
              <a:spcBef>
                <a:spcPct val="0"/>
              </a:spcBef>
              <a:tabLst>
                <a:tab pos="900113" algn="l"/>
              </a:tabLst>
            </a:pPr>
            <a:r>
              <a:rPr lang="en-US" b="1" dirty="0" smtClean="0">
                <a:solidFill>
                  <a:srgbClr val="0070C0"/>
                </a:solidFill>
              </a:rPr>
              <a:t>From dislike to like</a:t>
            </a:r>
          </a:p>
          <a:p>
            <a:pPr lvl="1">
              <a:spcBef>
                <a:spcPct val="0"/>
              </a:spcBef>
              <a:tabLst>
                <a:tab pos="900113" algn="l"/>
              </a:tabLst>
            </a:pPr>
            <a:r>
              <a:rPr lang="en-US" b="1" dirty="0" smtClean="0">
                <a:solidFill>
                  <a:srgbClr val="0070C0"/>
                </a:solidFill>
              </a:rPr>
              <a:t>From like to dislike</a:t>
            </a:r>
          </a:p>
          <a:p>
            <a:pPr>
              <a:spcBef>
                <a:spcPct val="0"/>
              </a:spcBef>
              <a:tabLst>
                <a:tab pos="900113" algn="l"/>
              </a:tabLst>
            </a:pPr>
            <a:r>
              <a:rPr lang="en-US" b="1" dirty="0" smtClean="0">
                <a:solidFill>
                  <a:srgbClr val="0070C0"/>
                </a:solidFill>
              </a:rPr>
              <a:t>Reflection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075">
                                            <p:txEl>
                                              <p:pRg st="6" end="6"/>
                                            </p:txEl>
                                          </p:spTgt>
                                        </p:tgtEl>
                                        <p:attrNameLst>
                                          <p:attrName>style.visibility</p:attrName>
                                        </p:attrNameLst>
                                      </p:cBhvr>
                                      <p:to>
                                        <p:strVal val="visible"/>
                                      </p:to>
                                    </p:set>
                                    <p:anim calcmode="lin" valueType="num">
                                      <p:cBhvr additive="base">
                                        <p:cTn id="41" dur="500" fill="hold"/>
                                        <p:tgtEl>
                                          <p:spTgt spid="307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0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075">
                                            <p:txEl>
                                              <p:pRg st="7" end="7"/>
                                            </p:txEl>
                                          </p:spTgt>
                                        </p:tgtEl>
                                        <p:attrNameLst>
                                          <p:attrName>style.visibility</p:attrName>
                                        </p:attrNameLst>
                                      </p:cBhvr>
                                      <p:to>
                                        <p:strVal val="visible"/>
                                      </p:to>
                                    </p:set>
                                    <p:anim calcmode="lin" valueType="num">
                                      <p:cBhvr additive="base">
                                        <p:cTn id="47" dur="500" fill="hold"/>
                                        <p:tgtEl>
                                          <p:spTgt spid="3075">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075">
                                            <p:txEl>
                                              <p:pRg st="7" end="7"/>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075">
                                            <p:txEl>
                                              <p:pRg st="8" end="8"/>
                                            </p:txEl>
                                          </p:spTgt>
                                        </p:tgtEl>
                                        <p:attrNameLst>
                                          <p:attrName>style.visibility</p:attrName>
                                        </p:attrNameLst>
                                      </p:cBhvr>
                                      <p:to>
                                        <p:strVal val="visible"/>
                                      </p:to>
                                    </p:set>
                                    <p:anim calcmode="lin" valueType="num">
                                      <p:cBhvr additive="base">
                                        <p:cTn id="51" dur="500" fill="hold"/>
                                        <p:tgtEl>
                                          <p:spTgt spid="3075">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075">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75">
                                            <p:txEl>
                                              <p:pRg st="9" end="9"/>
                                            </p:txEl>
                                          </p:spTgt>
                                        </p:tgtEl>
                                        <p:attrNameLst>
                                          <p:attrName>style.visibility</p:attrName>
                                        </p:attrNameLst>
                                      </p:cBhvr>
                                      <p:to>
                                        <p:strVal val="visible"/>
                                      </p:to>
                                    </p:set>
                                    <p:anim calcmode="lin" valueType="num">
                                      <p:cBhvr additive="base">
                                        <p:cTn id="55" dur="500" fill="hold"/>
                                        <p:tgtEl>
                                          <p:spTgt spid="307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07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075">
                                            <p:txEl>
                                              <p:pRg st="10" end="10"/>
                                            </p:txEl>
                                          </p:spTgt>
                                        </p:tgtEl>
                                        <p:attrNameLst>
                                          <p:attrName>style.visibility</p:attrName>
                                        </p:attrNameLst>
                                      </p:cBhvr>
                                      <p:to>
                                        <p:strVal val="visible"/>
                                      </p:to>
                                    </p:set>
                                    <p:anim calcmode="lin" valueType="num">
                                      <p:cBhvr additive="base">
                                        <p:cTn id="61" dur="500" fill="hold"/>
                                        <p:tgtEl>
                                          <p:spTgt spid="3075">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07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2" y="188640"/>
            <a:ext cx="5832648" cy="1066130"/>
          </a:xfrm>
        </p:spPr>
        <p:txBody>
          <a:bodyPr>
            <a:normAutofit/>
          </a:bodyPr>
          <a:lstStyle/>
          <a:p>
            <a:r>
              <a:rPr lang="en-US" b="1" dirty="0" smtClean="0">
                <a:solidFill>
                  <a:srgbClr val="0000FF"/>
                </a:solidFill>
              </a:rPr>
              <a:t>Rapport with your voice</a:t>
            </a:r>
            <a:endParaRPr lang="nl-NL" b="1" dirty="0">
              <a:solidFill>
                <a:srgbClr val="0000FF"/>
              </a:solidFill>
            </a:endParaRPr>
          </a:p>
        </p:txBody>
      </p:sp>
      <p:sp>
        <p:nvSpPr>
          <p:cNvPr id="3" name="Tijdelijke aanduiding voor inhoud 2"/>
          <p:cNvSpPr>
            <a:spLocks noGrp="1"/>
          </p:cNvSpPr>
          <p:nvPr>
            <p:ph idx="1"/>
          </p:nvPr>
        </p:nvSpPr>
        <p:spPr>
          <a:xfrm>
            <a:off x="107504" y="4941168"/>
            <a:ext cx="5832648" cy="1916831"/>
          </a:xfrm>
        </p:spPr>
        <p:txBody>
          <a:bodyPr>
            <a:normAutofit fontScale="92500" lnSpcReduction="10000"/>
          </a:bodyPr>
          <a:lstStyle/>
          <a:p>
            <a:pPr marL="2686050" indent="-2686050">
              <a:buNone/>
            </a:pPr>
            <a:r>
              <a:rPr lang="en-GB" sz="2800" dirty="0" err="1" smtClean="0"/>
              <a:t>MMMMmmmm</a:t>
            </a:r>
            <a:r>
              <a:rPr lang="en-GB" sz="2800" dirty="0" smtClean="0"/>
              <a:t>: 	A beautiful flower garden in which all the colours are in harmony with each other.</a:t>
            </a:r>
            <a:endParaRPr lang="nl-NL" sz="2800" dirty="0" smtClean="0"/>
          </a:p>
        </p:txBody>
      </p:sp>
      <p:pic>
        <p:nvPicPr>
          <p:cNvPr id="59395" name="Afbeelding 13" descr="http://www.wimromijn.nl/images/spploegendetrekpaarden.jpg"/>
          <p:cNvPicPr>
            <a:picLocks noChangeAspect="1" noChangeArrowheads="1"/>
          </p:cNvPicPr>
          <p:nvPr/>
        </p:nvPicPr>
        <p:blipFill>
          <a:blip r:embed="rId2" cstate="print"/>
          <a:srcRect l="1744" t="12192" r="2325" b="4016"/>
          <a:stretch>
            <a:fillRect/>
          </a:stretch>
        </p:blipFill>
        <p:spPr bwMode="auto">
          <a:xfrm>
            <a:off x="5724128" y="2348880"/>
            <a:ext cx="3419873" cy="2088232"/>
          </a:xfrm>
          <a:prstGeom prst="rect">
            <a:avLst/>
          </a:prstGeom>
          <a:noFill/>
        </p:spPr>
      </p:pic>
      <p:pic>
        <p:nvPicPr>
          <p:cNvPr id="59396" name="Afbeelding 16" descr="http://www.puzzelspecialist.nl/images/D/Bloementuin.gif"/>
          <p:cNvPicPr>
            <a:picLocks noChangeAspect="1" noChangeArrowheads="1"/>
          </p:cNvPicPr>
          <p:nvPr/>
        </p:nvPicPr>
        <p:blipFill>
          <a:blip r:embed="rId3" cstate="print">
            <a:lum bright="20000" contrast="40000"/>
          </a:blip>
          <a:srcRect/>
          <a:stretch>
            <a:fillRect/>
          </a:stretch>
        </p:blipFill>
        <p:spPr bwMode="auto">
          <a:xfrm>
            <a:off x="5724128" y="4437112"/>
            <a:ext cx="3419873" cy="2420888"/>
          </a:xfrm>
          <a:prstGeom prst="rect">
            <a:avLst/>
          </a:prstGeom>
          <a:noFill/>
        </p:spPr>
      </p:pic>
      <p:pic>
        <p:nvPicPr>
          <p:cNvPr id="59397" name="Afbeelding 459" descr="sunafterclouds.jpg"/>
          <p:cNvPicPr>
            <a:picLocks noChangeAspect="1" noChangeArrowheads="1"/>
          </p:cNvPicPr>
          <p:nvPr/>
        </p:nvPicPr>
        <p:blipFill>
          <a:blip r:embed="rId4" cstate="print">
            <a:lum contrast="20000"/>
          </a:blip>
          <a:srcRect l="8063" r="7455"/>
          <a:stretch>
            <a:fillRect/>
          </a:stretch>
        </p:blipFill>
        <p:spPr bwMode="auto">
          <a:xfrm>
            <a:off x="5724128" y="0"/>
            <a:ext cx="3419872" cy="2348880"/>
          </a:xfrm>
          <a:prstGeom prst="rect">
            <a:avLst/>
          </a:prstGeom>
          <a:noFill/>
        </p:spPr>
      </p:pic>
      <p:sp>
        <p:nvSpPr>
          <p:cNvPr id="8" name="Tijdelijke aanduiding voor inhoud 2"/>
          <p:cNvSpPr txBox="1">
            <a:spLocks/>
          </p:cNvSpPr>
          <p:nvPr/>
        </p:nvSpPr>
        <p:spPr>
          <a:xfrm>
            <a:off x="0" y="2924944"/>
            <a:ext cx="6084168" cy="1008112"/>
          </a:xfrm>
          <a:prstGeom prst="rect">
            <a:avLst/>
          </a:prstGeom>
        </p:spPr>
        <p:txBody>
          <a:bodyPr vert="horz" lIns="91440" tIns="45720" rIns="91440" bIns="45720" rtlCol="0">
            <a:noAutofit/>
          </a:bodyPr>
          <a:lstStyle/>
          <a:p>
            <a:pPr marL="2781300" marR="0" lvl="0" indent="-2781300" algn="l" defTabSz="914400" rtl="0" eaLnBrk="1" fontAlgn="auto" latinLnBrk="0" hangingPunct="1">
              <a:lnSpc>
                <a:spcPct val="100000"/>
              </a:lnSpc>
              <a:spcBef>
                <a:spcPct val="20000"/>
              </a:spcBef>
              <a:spcAft>
                <a:spcPts val="0"/>
              </a:spcAft>
              <a:buClrTx/>
              <a:buSzTx/>
              <a:tabLst/>
              <a:defRPr/>
            </a:pP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OOOOOooooo</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Big strong horses pulling a plough</a:t>
            </a:r>
            <a:endParaRPr kumimoji="0" lang="nl-NL"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ijdelijke aanduiding voor inhoud 2"/>
          <p:cNvSpPr txBox="1">
            <a:spLocks/>
          </p:cNvSpPr>
          <p:nvPr/>
        </p:nvSpPr>
        <p:spPr>
          <a:xfrm>
            <a:off x="0" y="1412776"/>
            <a:ext cx="5148064" cy="1224136"/>
          </a:xfrm>
          <a:prstGeom prst="rect">
            <a:avLst/>
          </a:prstGeom>
        </p:spPr>
        <p:txBody>
          <a:bodyPr vert="horz" lIns="91440" tIns="45720" rIns="91440" bIns="45720" rtlCol="0">
            <a:normAutofit fontScale="92500" lnSpcReduction="10000"/>
          </a:bodyPr>
          <a:lstStyle/>
          <a:p>
            <a:pPr marL="2686050" marR="0" lvl="0" indent="-2686050" algn="l" defTabSz="914400" rtl="0" eaLnBrk="1" fontAlgn="auto" latinLnBrk="0" hangingPunct="1">
              <a:lnSpc>
                <a:spcPct val="100000"/>
              </a:lnSpc>
              <a:spcBef>
                <a:spcPct val="20000"/>
              </a:spcBef>
              <a:spcAft>
                <a:spcPts val="0"/>
              </a:spcAft>
              <a:buClrTx/>
              <a:buSzTx/>
              <a:tabLst/>
              <a:defRPr/>
            </a:pPr>
            <a:r>
              <a:rPr kumimoji="0" lang="en-GB" sz="2800" b="0" i="0" u="none" strike="noStrike" kern="1200" cap="none" spc="0" normalizeH="0" baseline="0" noProof="0" dirty="0" err="1" smtClean="0">
                <a:ln>
                  <a:noFill/>
                </a:ln>
                <a:solidFill>
                  <a:schemeClr val="tx1"/>
                </a:solidFill>
                <a:effectLst/>
                <a:uLnTx/>
                <a:uFillTx/>
                <a:latin typeface="+mn-lt"/>
                <a:ea typeface="+mn-ea"/>
                <a:cs typeface="+mn-cs"/>
              </a:rPr>
              <a:t>AAAAAAAAaaaa</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	The sun emerging from the clouds.</a:t>
            </a:r>
            <a:endParaRPr kumimoji="0" lang="nl-NL"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9397"/>
                                        </p:tgtEl>
                                        <p:attrNameLst>
                                          <p:attrName>style.visibility</p:attrName>
                                        </p:attrNameLst>
                                      </p:cBhvr>
                                      <p:to>
                                        <p:strVal val="visible"/>
                                      </p:to>
                                    </p:set>
                                    <p:anim calcmode="lin" valueType="num">
                                      <p:cBhvr additive="base">
                                        <p:cTn id="11" dur="500" fill="hold"/>
                                        <p:tgtEl>
                                          <p:spTgt spid="59397"/>
                                        </p:tgtEl>
                                        <p:attrNameLst>
                                          <p:attrName>ppt_x</p:attrName>
                                        </p:attrNameLst>
                                      </p:cBhvr>
                                      <p:tavLst>
                                        <p:tav tm="0">
                                          <p:val>
                                            <p:strVal val="0-#ppt_w/2"/>
                                          </p:val>
                                        </p:tav>
                                        <p:tav tm="100000">
                                          <p:val>
                                            <p:strVal val="#ppt_x"/>
                                          </p:val>
                                        </p:tav>
                                      </p:tavLst>
                                    </p:anim>
                                    <p:anim calcmode="lin" valueType="num">
                                      <p:cBhvr additive="base">
                                        <p:cTn id="12"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9395"/>
                                        </p:tgtEl>
                                        <p:attrNameLst>
                                          <p:attrName>style.visibility</p:attrName>
                                        </p:attrNameLst>
                                      </p:cBhvr>
                                      <p:to>
                                        <p:strVal val="visible"/>
                                      </p:to>
                                    </p:set>
                                    <p:anim calcmode="lin" valueType="num">
                                      <p:cBhvr additive="base">
                                        <p:cTn id="21" dur="500" fill="hold"/>
                                        <p:tgtEl>
                                          <p:spTgt spid="59395"/>
                                        </p:tgtEl>
                                        <p:attrNameLst>
                                          <p:attrName>ppt_x</p:attrName>
                                        </p:attrNameLst>
                                      </p:cBhvr>
                                      <p:tavLst>
                                        <p:tav tm="0">
                                          <p:val>
                                            <p:strVal val="0-#ppt_w/2"/>
                                          </p:val>
                                        </p:tav>
                                        <p:tav tm="100000">
                                          <p:val>
                                            <p:strVal val="#ppt_x"/>
                                          </p:val>
                                        </p:tav>
                                      </p:tavLst>
                                    </p:anim>
                                    <p:anim calcmode="lin" valueType="num">
                                      <p:cBhvr additive="base">
                                        <p:cTn id="22" dur="500" fill="hold"/>
                                        <p:tgtEl>
                                          <p:spTgt spid="5939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9396"/>
                                        </p:tgtEl>
                                        <p:attrNameLst>
                                          <p:attrName>style.visibility</p:attrName>
                                        </p:attrNameLst>
                                      </p:cBhvr>
                                      <p:to>
                                        <p:strVal val="visible"/>
                                      </p:to>
                                    </p:set>
                                    <p:anim calcmode="lin" valueType="num">
                                      <p:cBhvr additive="base">
                                        <p:cTn id="31" dur="500" fill="hold"/>
                                        <p:tgtEl>
                                          <p:spTgt spid="59396"/>
                                        </p:tgtEl>
                                        <p:attrNameLst>
                                          <p:attrName>ppt_x</p:attrName>
                                        </p:attrNameLst>
                                      </p:cBhvr>
                                      <p:tavLst>
                                        <p:tav tm="0">
                                          <p:val>
                                            <p:strVal val="0-#ppt_w/2"/>
                                          </p:val>
                                        </p:tav>
                                        <p:tav tm="100000">
                                          <p:val>
                                            <p:strVal val="#ppt_x"/>
                                          </p:val>
                                        </p:tav>
                                      </p:tavLst>
                                    </p:anim>
                                    <p:anim calcmode="lin" valueType="num">
                                      <p:cBhvr additive="base">
                                        <p:cTn id="32" dur="500" fill="hold"/>
                                        <p:tgtEl>
                                          <p:spTgt spid="593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2" y="116632"/>
            <a:ext cx="5122912" cy="1143000"/>
          </a:xfrm>
        </p:spPr>
        <p:txBody>
          <a:bodyPr/>
          <a:lstStyle/>
          <a:p>
            <a:r>
              <a:rPr lang="en-US" sz="4800" b="1" dirty="0" smtClean="0">
                <a:solidFill>
                  <a:srgbClr val="0000FF"/>
                </a:solidFill>
              </a:rPr>
              <a:t>About rotten eggs</a:t>
            </a:r>
            <a:endParaRPr lang="nl-NL" b="1" dirty="0">
              <a:solidFill>
                <a:srgbClr val="0000FF"/>
              </a:solidFill>
            </a:endParaRPr>
          </a:p>
        </p:txBody>
      </p:sp>
      <p:sp>
        <p:nvSpPr>
          <p:cNvPr id="3" name="Tijdelijke aanduiding voor inhoud 2"/>
          <p:cNvSpPr>
            <a:spLocks noGrp="1"/>
          </p:cNvSpPr>
          <p:nvPr>
            <p:ph idx="1"/>
          </p:nvPr>
        </p:nvSpPr>
        <p:spPr>
          <a:xfrm>
            <a:off x="35496" y="2320280"/>
            <a:ext cx="4752528" cy="2116832"/>
          </a:xfrm>
        </p:spPr>
        <p:txBody>
          <a:bodyPr>
            <a:normAutofit fontScale="85000" lnSpcReduction="20000"/>
          </a:bodyPr>
          <a:lstStyle/>
          <a:p>
            <a:pPr marL="514350" lvl="0" indent="-514350">
              <a:buFont typeface="+mj-lt"/>
              <a:buAutoNum type="arabicPeriod"/>
            </a:pPr>
            <a:r>
              <a:rPr lang="en-GB" dirty="0" smtClean="0">
                <a:solidFill>
                  <a:srgbClr val="0000FF"/>
                </a:solidFill>
              </a:rPr>
              <a:t>Think about a difficult time you had. Give it a number on a scale of one to ten, being one terribly difficult and ten as a beautiful learning moment.</a:t>
            </a:r>
            <a:endParaRPr lang="nl-NL" dirty="0">
              <a:solidFill>
                <a:srgbClr val="0000FF"/>
              </a:solidFill>
            </a:endParaRPr>
          </a:p>
        </p:txBody>
      </p:sp>
      <p:pic>
        <p:nvPicPr>
          <p:cNvPr id="60420" name="Picture 4" descr="http://www.thedoctorscoach.co.uk/wp-content/uploads/2012/04/washing-hands.jpg"/>
          <p:cNvPicPr>
            <a:picLocks noChangeAspect="1" noChangeArrowheads="1"/>
          </p:cNvPicPr>
          <p:nvPr/>
        </p:nvPicPr>
        <p:blipFill>
          <a:blip r:embed="rId2" cstate="print"/>
          <a:srcRect r="11966" b="7377"/>
          <a:stretch>
            <a:fillRect/>
          </a:stretch>
        </p:blipFill>
        <p:spPr bwMode="auto">
          <a:xfrm>
            <a:off x="5138936" y="2708920"/>
            <a:ext cx="3969568" cy="4176464"/>
          </a:xfrm>
          <a:prstGeom prst="rect">
            <a:avLst/>
          </a:prstGeom>
          <a:noFill/>
        </p:spPr>
      </p:pic>
      <p:pic>
        <p:nvPicPr>
          <p:cNvPr id="60422" name="Picture 6" descr="http://promoreports.in/reportadmin/rating-scale-1-10-i1.gif"/>
          <p:cNvPicPr>
            <a:picLocks noChangeAspect="1" noChangeArrowheads="1"/>
          </p:cNvPicPr>
          <p:nvPr/>
        </p:nvPicPr>
        <p:blipFill>
          <a:blip r:embed="rId3" cstate="print">
            <a:lum bright="-20000" contrast="30000"/>
          </a:blip>
          <a:srcRect t="64145"/>
          <a:stretch>
            <a:fillRect/>
          </a:stretch>
        </p:blipFill>
        <p:spPr bwMode="auto">
          <a:xfrm>
            <a:off x="0" y="1556792"/>
            <a:ext cx="4933950" cy="563514"/>
          </a:xfrm>
          <a:prstGeom prst="rect">
            <a:avLst/>
          </a:prstGeom>
          <a:noFill/>
        </p:spPr>
      </p:pic>
      <p:sp>
        <p:nvSpPr>
          <p:cNvPr id="7" name="Tijdelijke aanduiding voor inhoud 2"/>
          <p:cNvSpPr txBox="1">
            <a:spLocks/>
          </p:cNvSpPr>
          <p:nvPr/>
        </p:nvSpPr>
        <p:spPr>
          <a:xfrm>
            <a:off x="0" y="4589140"/>
            <a:ext cx="4752528" cy="1144116"/>
          </a:xfrm>
          <a:prstGeom prst="rect">
            <a:avLst/>
          </a:prstGeom>
        </p:spPr>
        <p:txBody>
          <a:bodyPr vert="horz" lIns="91440" tIns="45720" rIns="91440" bIns="45720" rtlCol="0">
            <a:normAutofit fontScale="85000" lnSpcReduction="20000"/>
          </a:bodyPr>
          <a:lstStyle/>
          <a:p>
            <a:pPr marL="514350" marR="0" lvl="0" indent="-514350" algn="l"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rgbClr val="0000FF"/>
                </a:solidFill>
                <a:effectLst/>
                <a:uLnTx/>
                <a:uFillTx/>
                <a:latin typeface="+mn-lt"/>
                <a:ea typeface="+mn-ea"/>
                <a:cs typeface="+mn-cs"/>
              </a:rPr>
              <a:t>2.	Take the move to drink some water, wash your hands and face.</a:t>
            </a:r>
            <a:endParaRPr kumimoji="0" lang="nl-NL" sz="3200" b="0" i="0" u="none" strike="noStrike" kern="1200" cap="none" spc="0" normalizeH="0" baseline="0" noProof="0" dirty="0">
              <a:ln>
                <a:noFill/>
              </a:ln>
              <a:solidFill>
                <a:srgbClr val="0000FF"/>
              </a:solidFill>
              <a:effectLst/>
              <a:uLnTx/>
              <a:uFillTx/>
              <a:latin typeface="+mn-lt"/>
              <a:ea typeface="+mn-ea"/>
              <a:cs typeface="+mn-cs"/>
            </a:endParaRPr>
          </a:p>
        </p:txBody>
      </p:sp>
      <p:sp>
        <p:nvSpPr>
          <p:cNvPr id="8" name="Tijdelijke aanduiding voor inhoud 2"/>
          <p:cNvSpPr txBox="1">
            <a:spLocks/>
          </p:cNvSpPr>
          <p:nvPr/>
        </p:nvSpPr>
        <p:spPr>
          <a:xfrm>
            <a:off x="0" y="5733256"/>
            <a:ext cx="4752528" cy="1124744"/>
          </a:xfrm>
          <a:prstGeom prst="rect">
            <a:avLst/>
          </a:prstGeom>
        </p:spPr>
        <p:txBody>
          <a:bodyPr vert="horz" lIns="91440" tIns="45720" rIns="91440" bIns="45720" rtlCol="0">
            <a:normAutofit fontScale="85000" lnSpcReduction="20000"/>
          </a:bodyPr>
          <a:lstStyle/>
          <a:p>
            <a:pPr marL="514350" marR="0" lvl="0" indent="-514350" algn="l"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rgbClr val="0000FF"/>
                </a:solidFill>
                <a:effectLst/>
                <a:uLnTx/>
                <a:uFillTx/>
                <a:latin typeface="+mn-lt"/>
                <a:ea typeface="+mn-ea"/>
                <a:cs typeface="+mn-cs"/>
              </a:rPr>
              <a:t>3.	Think again about the same memory and give it a number on the same scale.</a:t>
            </a:r>
            <a:endParaRPr kumimoji="0" lang="nl-NL" sz="3200" b="0" i="0" u="none" strike="noStrike" kern="1200" cap="none" spc="0" normalizeH="0" baseline="0" noProof="0" dirty="0">
              <a:ln>
                <a:noFill/>
              </a:ln>
              <a:solidFill>
                <a:srgbClr val="0000FF"/>
              </a:solidFill>
              <a:effectLst/>
              <a:uLnTx/>
              <a:uFillTx/>
              <a:latin typeface="+mn-lt"/>
              <a:ea typeface="+mn-ea"/>
              <a:cs typeface="+mn-cs"/>
            </a:endParaRPr>
          </a:p>
        </p:txBody>
      </p:sp>
      <p:pic>
        <p:nvPicPr>
          <p:cNvPr id="9" name="Afbeelding 8" descr="http://www.bndestem.nl/polopoly_fs/1.4410137.1403097480!/image/image.gif_gen/derivatives/landscape_800_600/image-4410137.gif"/>
          <p:cNvPicPr/>
          <p:nvPr/>
        </p:nvPicPr>
        <p:blipFill>
          <a:blip r:embed="rId4" cstate="print"/>
          <a:srcRect/>
          <a:stretch>
            <a:fillRect/>
          </a:stretch>
        </p:blipFill>
        <p:spPr bwMode="auto">
          <a:xfrm>
            <a:off x="5220072" y="0"/>
            <a:ext cx="3923929" cy="2636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422"/>
                                        </p:tgtEl>
                                        <p:attrNameLst>
                                          <p:attrName>style.visibility</p:attrName>
                                        </p:attrNameLst>
                                      </p:cBhvr>
                                      <p:to>
                                        <p:strVal val="visible"/>
                                      </p:to>
                                    </p:set>
                                    <p:anim calcmode="lin" valueType="num">
                                      <p:cBhvr additive="base">
                                        <p:cTn id="13" dur="500" fill="hold"/>
                                        <p:tgtEl>
                                          <p:spTgt spid="60422"/>
                                        </p:tgtEl>
                                        <p:attrNameLst>
                                          <p:attrName>ppt_x</p:attrName>
                                        </p:attrNameLst>
                                      </p:cBhvr>
                                      <p:tavLst>
                                        <p:tav tm="0">
                                          <p:val>
                                            <p:strVal val="0-#ppt_w/2"/>
                                          </p:val>
                                        </p:tav>
                                        <p:tav tm="100000">
                                          <p:val>
                                            <p:strVal val="#ppt_x"/>
                                          </p:val>
                                        </p:tav>
                                      </p:tavLst>
                                    </p:anim>
                                    <p:anim calcmode="lin" valueType="num">
                                      <p:cBhvr additive="base">
                                        <p:cTn id="14" dur="500" fill="hold"/>
                                        <p:tgtEl>
                                          <p:spTgt spid="604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0420"/>
                                        </p:tgtEl>
                                        <p:attrNameLst>
                                          <p:attrName>style.visibility</p:attrName>
                                        </p:attrNameLst>
                                      </p:cBhvr>
                                      <p:to>
                                        <p:strVal val="visible"/>
                                      </p:to>
                                    </p:set>
                                    <p:anim calcmode="lin" valueType="num">
                                      <p:cBhvr additive="base">
                                        <p:cTn id="25" dur="500" fill="hold"/>
                                        <p:tgtEl>
                                          <p:spTgt spid="60420"/>
                                        </p:tgtEl>
                                        <p:attrNameLst>
                                          <p:attrName>ppt_x</p:attrName>
                                        </p:attrNameLst>
                                      </p:cBhvr>
                                      <p:tavLst>
                                        <p:tav tm="0">
                                          <p:val>
                                            <p:strVal val="0-#ppt_w/2"/>
                                          </p:val>
                                        </p:tav>
                                        <p:tav tm="100000">
                                          <p:val>
                                            <p:strVal val="#ppt_x"/>
                                          </p:val>
                                        </p:tav>
                                      </p:tavLst>
                                    </p:anim>
                                    <p:anim calcmode="lin" valueType="num">
                                      <p:cBhvr additive="base">
                                        <p:cTn id="26"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solidFill>
                  <a:srgbClr val="0000FF"/>
                </a:solidFill>
              </a:rPr>
              <a:t>Becoming more mild about yourself</a:t>
            </a:r>
            <a:endParaRPr lang="en-US" b="1" dirty="0">
              <a:solidFill>
                <a:srgbClr val="0000FF"/>
              </a:solidFill>
            </a:endParaRPr>
          </a:p>
        </p:txBody>
      </p:sp>
      <p:sp>
        <p:nvSpPr>
          <p:cNvPr id="3" name="Tijdelijke aanduiding voor inhoud 2"/>
          <p:cNvSpPr>
            <a:spLocks noGrp="1"/>
          </p:cNvSpPr>
          <p:nvPr>
            <p:ph idx="1"/>
          </p:nvPr>
        </p:nvSpPr>
        <p:spPr>
          <a:xfrm>
            <a:off x="457200" y="1600200"/>
            <a:ext cx="8686800" cy="5257800"/>
          </a:xfrm>
        </p:spPr>
        <p:txBody>
          <a:bodyPr>
            <a:normAutofit fontScale="77500" lnSpcReduction="20000"/>
          </a:bodyPr>
          <a:lstStyle/>
          <a:p>
            <a:pPr marL="514350" indent="-514350">
              <a:buFont typeface="+mj-lt"/>
              <a:buAutoNum type="arabicPeriod"/>
            </a:pPr>
            <a:r>
              <a:rPr lang="en-GB" sz="3400" dirty="0" smtClean="0">
                <a:solidFill>
                  <a:srgbClr val="0000FF"/>
                </a:solidFill>
              </a:rPr>
              <a:t>Make an internal representation of a joyful and pleasant occurrence, </a:t>
            </a:r>
          </a:p>
          <a:p>
            <a:pPr marL="514350" indent="-514350">
              <a:buFont typeface="+mj-lt"/>
              <a:buAutoNum type="arabicPeriod"/>
            </a:pPr>
            <a:r>
              <a:rPr lang="en-GB" sz="3400" dirty="0" smtClean="0">
                <a:solidFill>
                  <a:srgbClr val="0000FF"/>
                </a:solidFill>
              </a:rPr>
              <a:t>Include bright colours, and let it move and position yourself in it. Just enjoy it a bit longer. </a:t>
            </a:r>
            <a:endParaRPr lang="nl-NL" sz="3400" dirty="0" smtClean="0">
              <a:solidFill>
                <a:srgbClr val="0000FF"/>
              </a:solidFill>
            </a:endParaRPr>
          </a:p>
          <a:p>
            <a:pPr marL="514350" indent="-514350">
              <a:buFont typeface="+mj-lt"/>
              <a:buAutoNum type="arabicPeriod"/>
            </a:pPr>
            <a:r>
              <a:rPr lang="en-GB" sz="3400" dirty="0" smtClean="0">
                <a:solidFill>
                  <a:srgbClr val="0000FF"/>
                </a:solidFill>
              </a:rPr>
              <a:t>Think of less empowering thoughts you have had about yourself. Also create a matching image. Think about the exceptions, think about what these thoughts have brought you, and reflect to yourself that this was your best decision. Thank the thought and say goodbye to it.</a:t>
            </a:r>
            <a:endParaRPr lang="nl-NL" sz="3400" dirty="0" smtClean="0">
              <a:solidFill>
                <a:srgbClr val="0000FF"/>
              </a:solidFill>
            </a:endParaRPr>
          </a:p>
          <a:p>
            <a:pPr marL="514350" indent="-514350">
              <a:buFont typeface="+mj-lt"/>
              <a:buAutoNum type="arabicPeriod"/>
            </a:pPr>
            <a:r>
              <a:rPr lang="en-GB" sz="3400" dirty="0" smtClean="0">
                <a:solidFill>
                  <a:srgbClr val="0000FF"/>
                </a:solidFill>
              </a:rPr>
              <a:t>Decide which milder or more empowering thought you could use to think instead. Then for a moment think back of the internal representation of the pleasant occurrence and enjoy it. </a:t>
            </a:r>
          </a:p>
          <a:p>
            <a:pPr marL="514350" indent="-514350">
              <a:buFont typeface="+mj-lt"/>
              <a:buAutoNum type="arabicPeriod"/>
            </a:pPr>
            <a:r>
              <a:rPr lang="en-GB" sz="3400" dirty="0" smtClean="0">
                <a:solidFill>
                  <a:srgbClr val="0000FF"/>
                </a:solidFill>
              </a:rPr>
              <a:t>Notice how your mood has changed.</a:t>
            </a:r>
            <a:endParaRPr lang="nl-NL" sz="3400" dirty="0" smtClean="0">
              <a:solidFill>
                <a:srgbClr val="0000FF"/>
              </a:solidFill>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fontScale="90000"/>
          </a:bodyPr>
          <a:lstStyle/>
          <a:p>
            <a:r>
              <a:rPr lang="en-US" sz="6000" b="1" dirty="0" smtClean="0">
                <a:solidFill>
                  <a:srgbClr val="000066"/>
                </a:solidFill>
              </a:rPr>
              <a:t>Love your ego</a:t>
            </a:r>
            <a:endParaRPr lang="nl-NL" sz="6000" b="1" dirty="0">
              <a:solidFill>
                <a:srgbClr val="000066"/>
              </a:solidFill>
            </a:endParaRPr>
          </a:p>
        </p:txBody>
      </p:sp>
      <p:sp>
        <p:nvSpPr>
          <p:cNvPr id="3" name="Tijdelijke aanduiding voor inhoud 2"/>
          <p:cNvSpPr>
            <a:spLocks noGrp="1"/>
          </p:cNvSpPr>
          <p:nvPr>
            <p:ph idx="1"/>
          </p:nvPr>
        </p:nvSpPr>
        <p:spPr>
          <a:xfrm>
            <a:off x="457200" y="1268760"/>
            <a:ext cx="8435280" cy="5256584"/>
          </a:xfrm>
        </p:spPr>
        <p:txBody>
          <a:bodyPr anchor="ctr">
            <a:normAutofit fontScale="85000" lnSpcReduction="10000"/>
          </a:bodyPr>
          <a:lstStyle/>
          <a:p>
            <a:pPr marL="0" indent="0">
              <a:buNone/>
            </a:pPr>
            <a:r>
              <a:rPr lang="en-GB" b="1" i="1" dirty="0">
                <a:solidFill>
                  <a:srgbClr val="0000FF"/>
                </a:solidFill>
              </a:rPr>
              <a:t>Exercise:</a:t>
            </a:r>
            <a:endParaRPr lang="nl-NL" dirty="0">
              <a:solidFill>
                <a:srgbClr val="0000FF"/>
              </a:solidFill>
            </a:endParaRPr>
          </a:p>
          <a:p>
            <a:pPr marL="0" indent="0">
              <a:buNone/>
            </a:pPr>
            <a:r>
              <a:rPr lang="en-GB" b="1" dirty="0" smtClean="0">
                <a:solidFill>
                  <a:srgbClr val="FF0000"/>
                </a:solidFill>
              </a:rPr>
              <a:t>What is  </a:t>
            </a:r>
            <a:r>
              <a:rPr lang="en-GB" b="1" dirty="0">
                <a:solidFill>
                  <a:srgbClr val="FF0000"/>
                </a:solidFill>
              </a:rPr>
              <a:t>the difference between the first half (</a:t>
            </a:r>
            <a:r>
              <a:rPr lang="en-GB" b="1" i="1" dirty="0">
                <a:solidFill>
                  <a:srgbClr val="FF0000"/>
                </a:solidFill>
              </a:rPr>
              <a:t>in Italic</a:t>
            </a:r>
            <a:r>
              <a:rPr lang="en-GB" b="1" dirty="0">
                <a:solidFill>
                  <a:srgbClr val="FF0000"/>
                </a:solidFill>
              </a:rPr>
              <a:t>) and the second half (</a:t>
            </a:r>
            <a:r>
              <a:rPr lang="en-GB" b="1" u="sng" dirty="0">
                <a:solidFill>
                  <a:srgbClr val="FF0000"/>
                </a:solidFill>
              </a:rPr>
              <a:t>underlined</a:t>
            </a:r>
            <a:r>
              <a:rPr lang="en-GB" b="1" dirty="0">
                <a:solidFill>
                  <a:srgbClr val="FF0000"/>
                </a:solidFill>
              </a:rPr>
              <a:t>) of the same sentences bellow</a:t>
            </a:r>
            <a:r>
              <a:rPr lang="en-GB" b="1" dirty="0" smtClean="0">
                <a:solidFill>
                  <a:srgbClr val="FF0000"/>
                </a:solidFill>
              </a:rPr>
              <a:t>.</a:t>
            </a:r>
            <a:r>
              <a:rPr lang="en-GB" dirty="0" smtClean="0"/>
              <a:t> </a:t>
            </a:r>
            <a:endParaRPr lang="nl-NL" dirty="0"/>
          </a:p>
          <a:p>
            <a:pPr marL="0" lvl="0" indent="0">
              <a:buNone/>
            </a:pPr>
            <a:r>
              <a:rPr lang="en-GB" b="1" i="1" dirty="0" smtClean="0">
                <a:solidFill>
                  <a:srgbClr val="0033CC"/>
                </a:solidFill>
              </a:rPr>
              <a:t>What is the </a:t>
            </a:r>
            <a:r>
              <a:rPr lang="en-GB" b="1" i="1" dirty="0">
                <a:solidFill>
                  <a:srgbClr val="0033CC"/>
                </a:solidFill>
              </a:rPr>
              <a:t>difference between an intelligent </a:t>
            </a:r>
            <a:r>
              <a:rPr lang="en-GB" b="1" i="1" dirty="0" smtClean="0">
                <a:solidFill>
                  <a:srgbClr val="0033CC"/>
                </a:solidFill>
              </a:rPr>
              <a:t>participant </a:t>
            </a:r>
            <a:r>
              <a:rPr lang="en-GB" b="1" i="1" dirty="0">
                <a:solidFill>
                  <a:srgbClr val="0033CC"/>
                </a:solidFill>
              </a:rPr>
              <a:t>in a conversation, experienced by most participants</a:t>
            </a:r>
            <a:r>
              <a:rPr lang="en-GB" dirty="0">
                <a:solidFill>
                  <a:srgbClr val="0033CC"/>
                </a:solidFill>
              </a:rPr>
              <a:t>, </a:t>
            </a:r>
            <a:r>
              <a:rPr lang="en-GB" b="1" u="sng" dirty="0">
                <a:solidFill>
                  <a:srgbClr val="0033CC"/>
                </a:solidFill>
              </a:rPr>
              <a:t>and someone who has the impression that he sounds intelligent?</a:t>
            </a:r>
            <a:endParaRPr lang="nl-NL" dirty="0">
              <a:solidFill>
                <a:srgbClr val="0033CC"/>
              </a:solidFill>
            </a:endParaRPr>
          </a:p>
          <a:p>
            <a:pPr marL="0" lvl="0" indent="0">
              <a:buNone/>
            </a:pPr>
            <a:r>
              <a:rPr lang="en-GB" dirty="0">
                <a:solidFill>
                  <a:srgbClr val="0033CC"/>
                </a:solidFill>
              </a:rPr>
              <a:t> </a:t>
            </a:r>
            <a:r>
              <a:rPr lang="en-GB" b="1" i="1" dirty="0" smtClean="0">
                <a:solidFill>
                  <a:srgbClr val="0033CC"/>
                </a:solidFill>
              </a:rPr>
              <a:t>What is the </a:t>
            </a:r>
            <a:r>
              <a:rPr lang="en-GB" b="1" i="1" dirty="0">
                <a:solidFill>
                  <a:srgbClr val="0033CC"/>
                </a:solidFill>
              </a:rPr>
              <a:t>difference between someone who is liked by others</a:t>
            </a:r>
            <a:r>
              <a:rPr lang="en-GB" dirty="0">
                <a:solidFill>
                  <a:srgbClr val="0033CC"/>
                </a:solidFill>
              </a:rPr>
              <a:t> </a:t>
            </a:r>
            <a:r>
              <a:rPr lang="en-GB" b="1" u="sng" dirty="0">
                <a:solidFill>
                  <a:srgbClr val="0033CC"/>
                </a:solidFill>
              </a:rPr>
              <a:t>and some who thinks that he is being nice?</a:t>
            </a:r>
            <a:endParaRPr lang="nl-NL" dirty="0">
              <a:solidFill>
                <a:srgbClr val="0033CC"/>
              </a:solidFill>
            </a:endParaRPr>
          </a:p>
          <a:p>
            <a:pPr marL="0" lvl="0" indent="0">
              <a:buNone/>
            </a:pPr>
            <a:r>
              <a:rPr lang="en-GB" b="1" i="1" dirty="0" smtClean="0">
                <a:solidFill>
                  <a:srgbClr val="0033CC"/>
                </a:solidFill>
              </a:rPr>
              <a:t>What is the </a:t>
            </a:r>
            <a:r>
              <a:rPr lang="en-GB" b="1" i="1" dirty="0">
                <a:solidFill>
                  <a:srgbClr val="0033CC"/>
                </a:solidFill>
              </a:rPr>
              <a:t>difference between a person who is considered brilliant by many</a:t>
            </a:r>
            <a:r>
              <a:rPr lang="en-GB" dirty="0">
                <a:solidFill>
                  <a:srgbClr val="0033CC"/>
                </a:solidFill>
              </a:rPr>
              <a:t> </a:t>
            </a:r>
            <a:r>
              <a:rPr lang="en-GB" b="1" u="sng" dirty="0">
                <a:solidFill>
                  <a:srgbClr val="0033CC"/>
                </a:solidFill>
              </a:rPr>
              <a:t>and someone who considers himself to be brilliant</a:t>
            </a:r>
            <a:r>
              <a:rPr lang="en-GB" b="1" u="sng" dirty="0" smtClean="0">
                <a:solidFill>
                  <a:srgbClr val="0033CC"/>
                </a:solidFill>
              </a:rPr>
              <a:t>?</a:t>
            </a:r>
            <a:endParaRPr lang="nl-NL" dirty="0">
              <a:solidFill>
                <a:srgbClr val="0033CC"/>
              </a:solidFill>
            </a:endParaRPr>
          </a:p>
          <a:p>
            <a:pPr>
              <a:buNone/>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normAutofit/>
          </a:bodyPr>
          <a:lstStyle/>
          <a:p>
            <a:r>
              <a:rPr lang="nl-NL" sz="4800" b="1" dirty="0" smtClean="0">
                <a:solidFill>
                  <a:srgbClr val="0000FF"/>
                </a:solidFill>
              </a:rPr>
              <a:t>Ego and </a:t>
            </a:r>
            <a:r>
              <a:rPr lang="nl-NL" sz="4800" b="1" dirty="0" err="1" smtClean="0">
                <a:solidFill>
                  <a:srgbClr val="0000FF"/>
                </a:solidFill>
              </a:rPr>
              <a:t>Knowledge</a:t>
            </a:r>
            <a:endParaRPr lang="nl-NL" sz="4800" b="1" dirty="0">
              <a:solidFill>
                <a:srgbClr val="0000FF"/>
              </a:solidFill>
            </a:endParaRPr>
          </a:p>
        </p:txBody>
      </p:sp>
      <p:pic>
        <p:nvPicPr>
          <p:cNvPr id="4" name="Afbeelding 3" descr="Ego-Knowledge-ygoel.com_.jpg"/>
          <p:cNvPicPr/>
          <p:nvPr/>
        </p:nvPicPr>
        <p:blipFill>
          <a:blip r:embed="rId2" cstate="print">
            <a:duotone>
              <a:schemeClr val="accent1">
                <a:shade val="45000"/>
                <a:satMod val="135000"/>
              </a:schemeClr>
              <a:prstClr val="white"/>
            </a:duotone>
            <a:lum bright="-20000" contrast="30000"/>
          </a:blip>
          <a:srcRect l="38182" t="13433" r="41818" b="61194"/>
          <a:stretch>
            <a:fillRect/>
          </a:stretch>
        </p:blipFill>
        <p:spPr>
          <a:xfrm>
            <a:off x="3707904" y="1556792"/>
            <a:ext cx="1584176" cy="1224136"/>
          </a:xfrm>
          <a:prstGeom prst="rect">
            <a:avLst/>
          </a:prstGeom>
        </p:spPr>
      </p:pic>
      <p:pic>
        <p:nvPicPr>
          <p:cNvPr id="5" name="Afbeelding 4" descr="Ego-Knowledge-ygoel.com_.jpg"/>
          <p:cNvPicPr/>
          <p:nvPr/>
        </p:nvPicPr>
        <p:blipFill>
          <a:blip r:embed="rId2" cstate="print">
            <a:duotone>
              <a:schemeClr val="accent1">
                <a:shade val="45000"/>
                <a:satMod val="135000"/>
              </a:schemeClr>
              <a:prstClr val="white"/>
            </a:duotone>
            <a:lum bright="-20000" contrast="30000"/>
          </a:blip>
          <a:srcRect l="54545" t="49254" b="35821"/>
          <a:stretch>
            <a:fillRect/>
          </a:stretch>
        </p:blipFill>
        <p:spPr>
          <a:xfrm>
            <a:off x="5543600" y="4653136"/>
            <a:ext cx="3600400" cy="720080"/>
          </a:xfrm>
          <a:prstGeom prst="rect">
            <a:avLst/>
          </a:prstGeom>
        </p:spPr>
      </p:pic>
      <p:pic>
        <p:nvPicPr>
          <p:cNvPr id="6" name="Afbeelding 5" descr="Ego-Knowledge-ygoel.com_.jpg"/>
          <p:cNvPicPr/>
          <p:nvPr/>
        </p:nvPicPr>
        <p:blipFill>
          <a:blip r:embed="rId2" cstate="print">
            <a:duotone>
              <a:schemeClr val="accent1">
                <a:shade val="45000"/>
                <a:satMod val="135000"/>
              </a:schemeClr>
              <a:prstClr val="white"/>
            </a:duotone>
            <a:lum bright="-20000" contrast="30000"/>
          </a:blip>
          <a:srcRect l="57273" t="14925" b="55224"/>
          <a:stretch>
            <a:fillRect/>
          </a:stretch>
        </p:blipFill>
        <p:spPr>
          <a:xfrm>
            <a:off x="5292080" y="1556792"/>
            <a:ext cx="3384376" cy="1440160"/>
          </a:xfrm>
          <a:prstGeom prst="rect">
            <a:avLst/>
          </a:prstGeom>
        </p:spPr>
      </p:pic>
      <p:pic>
        <p:nvPicPr>
          <p:cNvPr id="7" name="Afbeelding 6" descr="Ego-Knowledge-ygoel.com_.jpg"/>
          <p:cNvPicPr/>
          <p:nvPr/>
        </p:nvPicPr>
        <p:blipFill>
          <a:blip r:embed="rId2" cstate="print">
            <a:duotone>
              <a:schemeClr val="accent1">
                <a:shade val="45000"/>
                <a:satMod val="135000"/>
              </a:schemeClr>
              <a:prstClr val="white"/>
            </a:duotone>
            <a:lum bright="-20000" contrast="30000"/>
          </a:blip>
          <a:srcRect l="54545" t="64179" r="4545" b="22388"/>
          <a:stretch>
            <a:fillRect/>
          </a:stretch>
        </p:blipFill>
        <p:spPr>
          <a:xfrm>
            <a:off x="5580112" y="5445224"/>
            <a:ext cx="3240360" cy="648072"/>
          </a:xfrm>
          <a:prstGeom prst="rect">
            <a:avLst/>
          </a:prstGeom>
        </p:spPr>
      </p:pic>
      <p:pic>
        <p:nvPicPr>
          <p:cNvPr id="8" name="Afbeelding 7" descr="Ego-Knowledge-ygoel.com_.jpg"/>
          <p:cNvPicPr/>
          <p:nvPr/>
        </p:nvPicPr>
        <p:blipFill>
          <a:blip r:embed="rId2" cstate="print">
            <a:duotone>
              <a:schemeClr val="accent1">
                <a:shade val="45000"/>
                <a:satMod val="135000"/>
              </a:schemeClr>
              <a:prstClr val="white"/>
            </a:duotone>
            <a:lum bright="-20000" contrast="30000"/>
          </a:blip>
          <a:srcRect l="65455" t="88060"/>
          <a:stretch>
            <a:fillRect/>
          </a:stretch>
        </p:blipFill>
        <p:spPr>
          <a:xfrm>
            <a:off x="6228184" y="6281936"/>
            <a:ext cx="2736304" cy="576064"/>
          </a:xfrm>
          <a:prstGeom prst="rect">
            <a:avLst/>
          </a:prstGeom>
        </p:spPr>
      </p:pic>
      <p:pic>
        <p:nvPicPr>
          <p:cNvPr id="10" name="Afbeelding 9" descr="einstein.jpg"/>
          <p:cNvPicPr>
            <a:picLocks noChangeAspect="1"/>
          </p:cNvPicPr>
          <p:nvPr/>
        </p:nvPicPr>
        <p:blipFill>
          <a:blip r:embed="rId3" cstate="print">
            <a:clrChange>
              <a:clrFrom>
                <a:srgbClr val="F7F7F7"/>
              </a:clrFrom>
              <a:clrTo>
                <a:srgbClr val="F7F7F7">
                  <a:alpha val="0"/>
                </a:srgbClr>
              </a:clrTo>
            </a:clrChange>
          </a:blip>
          <a:stretch>
            <a:fillRect/>
          </a:stretch>
        </p:blipFill>
        <p:spPr>
          <a:xfrm>
            <a:off x="0" y="406400"/>
            <a:ext cx="5689600" cy="645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en-US" b="1" smtClean="0">
                <a:solidFill>
                  <a:srgbClr val="0000FF"/>
                </a:solidFill>
              </a:rPr>
              <a:t>How is your vision to men?</a:t>
            </a:r>
            <a:endParaRPr lang="en-US" b="1">
              <a:solidFill>
                <a:srgbClr val="0000FF"/>
              </a:solidFill>
            </a:endParaRPr>
          </a:p>
        </p:txBody>
      </p:sp>
      <p:pic>
        <p:nvPicPr>
          <p:cNvPr id="4" name="Afbeelding 3" descr="ego-eco-650x375.jpg"/>
          <p:cNvPicPr/>
          <p:nvPr/>
        </p:nvPicPr>
        <p:blipFill>
          <a:blip r:embed="rId2" cstate="print">
            <a:duotone>
              <a:schemeClr val="accent1">
                <a:shade val="45000"/>
                <a:satMod val="135000"/>
              </a:schemeClr>
              <a:prstClr val="white"/>
            </a:duotone>
            <a:lum bright="-20000" contrast="30000"/>
          </a:blip>
          <a:srcRect t="19441" r="45694"/>
          <a:stretch>
            <a:fillRect/>
          </a:stretch>
        </p:blipFill>
        <p:spPr>
          <a:xfrm>
            <a:off x="683568" y="1556792"/>
            <a:ext cx="4032448" cy="3888432"/>
          </a:xfrm>
          <a:prstGeom prst="rect">
            <a:avLst/>
          </a:prstGeom>
        </p:spPr>
      </p:pic>
      <p:pic>
        <p:nvPicPr>
          <p:cNvPr id="5" name="Afbeelding 4" descr="ego-eco-650x375.jpg"/>
          <p:cNvPicPr/>
          <p:nvPr/>
        </p:nvPicPr>
        <p:blipFill>
          <a:blip r:embed="rId2" cstate="print">
            <a:duotone>
              <a:schemeClr val="accent1">
                <a:shade val="45000"/>
                <a:satMod val="135000"/>
              </a:schemeClr>
              <a:prstClr val="white"/>
            </a:duotone>
            <a:lum bright="-20000" contrast="30000"/>
          </a:blip>
          <a:srcRect l="51720" b="78788"/>
          <a:stretch>
            <a:fillRect/>
          </a:stretch>
        </p:blipFill>
        <p:spPr>
          <a:xfrm>
            <a:off x="4895528" y="5589240"/>
            <a:ext cx="4248472" cy="1008112"/>
          </a:xfrm>
          <a:prstGeom prst="rect">
            <a:avLst/>
          </a:prstGeom>
        </p:spPr>
      </p:pic>
      <p:pic>
        <p:nvPicPr>
          <p:cNvPr id="6" name="Afbeelding 5" descr="ego-eco-650x375.jpg"/>
          <p:cNvPicPr/>
          <p:nvPr/>
        </p:nvPicPr>
        <p:blipFill>
          <a:blip r:embed="rId2" cstate="print">
            <a:duotone>
              <a:schemeClr val="accent1">
                <a:shade val="45000"/>
                <a:satMod val="135000"/>
              </a:schemeClr>
              <a:prstClr val="white"/>
            </a:duotone>
            <a:lum bright="-20000" contrast="30000"/>
          </a:blip>
          <a:srcRect r="45694" b="80559"/>
          <a:stretch>
            <a:fillRect/>
          </a:stretch>
        </p:blipFill>
        <p:spPr>
          <a:xfrm>
            <a:off x="683568" y="5589240"/>
            <a:ext cx="4032448" cy="938354"/>
          </a:xfrm>
          <a:prstGeom prst="rect">
            <a:avLst/>
          </a:prstGeom>
        </p:spPr>
      </p:pic>
      <p:pic>
        <p:nvPicPr>
          <p:cNvPr id="7" name="Afbeelding 6" descr="ego-eco-650x375.jpg"/>
          <p:cNvPicPr/>
          <p:nvPr/>
        </p:nvPicPr>
        <p:blipFill>
          <a:blip r:embed="rId2" cstate="print">
            <a:duotone>
              <a:schemeClr val="accent1">
                <a:shade val="45000"/>
                <a:satMod val="135000"/>
              </a:schemeClr>
              <a:prstClr val="white"/>
            </a:duotone>
            <a:lum bright="-20000" contrast="30000"/>
          </a:blip>
          <a:srcRect l="51720" t="19697"/>
          <a:stretch>
            <a:fillRect/>
          </a:stretch>
        </p:blipFill>
        <p:spPr>
          <a:xfrm>
            <a:off x="4572000" y="1628800"/>
            <a:ext cx="4248472" cy="3816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0000FF"/>
                </a:solidFill>
              </a:rPr>
              <a:t>Cut your ego or your relationship?</a:t>
            </a:r>
            <a:endParaRPr lang="en-US" b="1" dirty="0">
              <a:solidFill>
                <a:srgbClr val="0000FF"/>
              </a:solidFill>
            </a:endParaRPr>
          </a:p>
        </p:txBody>
      </p:sp>
      <p:pic>
        <p:nvPicPr>
          <p:cNvPr id="4" name="Tijdelijke aanduiding voor inhoud 3" descr="cut-your-ego-not-your-relationship.jpg"/>
          <p:cNvPicPr>
            <a:picLocks noGrp="1"/>
          </p:cNvPicPr>
          <p:nvPr>
            <p:ph idx="1"/>
          </p:nvPr>
        </p:nvPicPr>
        <p:blipFill>
          <a:blip r:embed="rId2" cstate="print"/>
          <a:stretch>
            <a:fillRect/>
          </a:stretch>
        </p:blipFill>
        <p:spPr>
          <a:xfrm>
            <a:off x="1115616" y="1600200"/>
            <a:ext cx="7560840"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5698976" cy="864096"/>
          </a:xfrm>
        </p:spPr>
        <p:txBody>
          <a:bodyPr>
            <a:normAutofit/>
          </a:bodyPr>
          <a:lstStyle/>
          <a:p>
            <a:r>
              <a:rPr lang="en-US" sz="4800" b="1" dirty="0" smtClean="0">
                <a:solidFill>
                  <a:srgbClr val="0000FF"/>
                </a:solidFill>
              </a:rPr>
              <a:t>Mapping across</a:t>
            </a:r>
            <a:endParaRPr lang="nl-NL" b="1" dirty="0">
              <a:solidFill>
                <a:srgbClr val="0000FF"/>
              </a:solidFill>
            </a:endParaRPr>
          </a:p>
        </p:txBody>
      </p:sp>
      <p:pic>
        <p:nvPicPr>
          <p:cNvPr id="17" name="Picture 318" descr="bron: het plezier dat je in dansen hebt"/>
          <p:cNvPicPr>
            <a:picLocks noChangeAspect="1" noChangeArrowheads="1"/>
          </p:cNvPicPr>
          <p:nvPr/>
        </p:nvPicPr>
        <p:blipFill>
          <a:blip r:embed="rId2" cstate="print"/>
          <a:srcRect/>
          <a:stretch>
            <a:fillRect/>
          </a:stretch>
        </p:blipFill>
        <p:spPr bwMode="auto">
          <a:xfrm>
            <a:off x="0" y="1700808"/>
            <a:ext cx="2555875" cy="2865271"/>
          </a:xfrm>
          <a:prstGeom prst="rect">
            <a:avLst/>
          </a:prstGeom>
          <a:noFill/>
        </p:spPr>
      </p:pic>
      <p:sp>
        <p:nvSpPr>
          <p:cNvPr id="18" name="Text Box 319"/>
          <p:cNvSpPr txBox="1">
            <a:spLocks noChangeArrowheads="1"/>
          </p:cNvSpPr>
          <p:nvPr/>
        </p:nvSpPr>
        <p:spPr bwMode="auto">
          <a:xfrm>
            <a:off x="144016" y="5301208"/>
            <a:ext cx="2555776" cy="936104"/>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Resource: the pleasure you have when you are dancing.</a:t>
            </a:r>
            <a:endParaRPr kumimoji="0" lang="nl-NL"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AutoShape 320"/>
          <p:cNvSpPr>
            <a:spLocks noChangeArrowheads="1"/>
          </p:cNvSpPr>
          <p:nvPr/>
        </p:nvSpPr>
        <p:spPr bwMode="auto">
          <a:xfrm>
            <a:off x="2915816" y="2132856"/>
            <a:ext cx="2114017" cy="2448272"/>
          </a:xfrm>
          <a:prstGeom prst="rightArrow">
            <a:avLst>
              <a:gd name="adj1" fmla="val 50000"/>
              <a:gd name="adj2" fmla="val 34749"/>
            </a:avLst>
          </a:prstGeom>
          <a:solidFill>
            <a:srgbClr val="FF979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Make this resource available in another context</a:t>
            </a:r>
            <a:endParaRPr kumimoji="0" lang="nl-NL"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 name="Picture 321" descr="afwassen"/>
          <p:cNvPicPr>
            <a:picLocks noChangeAspect="1" noChangeArrowheads="1"/>
          </p:cNvPicPr>
          <p:nvPr/>
        </p:nvPicPr>
        <p:blipFill>
          <a:blip r:embed="rId3" cstate="print">
            <a:lum bright="-40000" contrast="60000"/>
          </a:blip>
          <a:srcRect/>
          <a:stretch>
            <a:fillRect/>
          </a:stretch>
        </p:blipFill>
        <p:spPr bwMode="auto">
          <a:xfrm>
            <a:off x="5508104" y="1260204"/>
            <a:ext cx="3168352" cy="3608956"/>
          </a:xfrm>
          <a:prstGeom prst="rect">
            <a:avLst/>
          </a:prstGeom>
          <a:noFill/>
        </p:spPr>
      </p:pic>
      <p:sp>
        <p:nvSpPr>
          <p:cNvPr id="21" name="Text Box 322"/>
          <p:cNvSpPr txBox="1">
            <a:spLocks noChangeArrowheads="1"/>
          </p:cNvSpPr>
          <p:nvPr/>
        </p:nvSpPr>
        <p:spPr bwMode="auto">
          <a:xfrm>
            <a:off x="5580112" y="5229200"/>
            <a:ext cx="2880320" cy="108011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Take the resource to another context: getting pleasure in washing dishes </a:t>
            </a:r>
            <a:endParaRPr kumimoji="0" lang="nl-NL"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322"/>
          <p:cNvSpPr txBox="1">
            <a:spLocks noChangeArrowheads="1"/>
          </p:cNvSpPr>
          <p:nvPr/>
        </p:nvSpPr>
        <p:spPr bwMode="auto">
          <a:xfrm>
            <a:off x="5004048" y="980729"/>
            <a:ext cx="3240360" cy="576063"/>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3200" b="1" dirty="0" smtClean="0">
                <a:solidFill>
                  <a:srgbClr val="0000FF"/>
                </a:solidFill>
                <a:latin typeface="Calibri" pitchFamily="34" charset="0"/>
                <a:cs typeface="Arial" pitchFamily="34" charset="0"/>
              </a:rPr>
              <a:t>From dislike to like</a:t>
            </a:r>
            <a:endParaRPr kumimoji="0" lang="nl-NL" sz="4800" b="1" i="0" u="none" strike="noStrike" cap="none" normalizeH="0" baseline="0" dirty="0" smtClean="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57200" y="188640"/>
            <a:ext cx="5698976" cy="864096"/>
          </a:xfrm>
        </p:spPr>
        <p:txBody>
          <a:bodyPr>
            <a:normAutofit/>
          </a:bodyPr>
          <a:lstStyle/>
          <a:p>
            <a:r>
              <a:rPr lang="en-US" sz="4800" b="1" dirty="0" smtClean="0">
                <a:solidFill>
                  <a:srgbClr val="0000FF"/>
                </a:solidFill>
              </a:rPr>
              <a:t>Mapping across</a:t>
            </a:r>
            <a:endParaRPr lang="nl-NL" b="1" dirty="0">
              <a:solidFill>
                <a:srgbClr val="0000FF"/>
              </a:solidFill>
            </a:endParaRPr>
          </a:p>
        </p:txBody>
      </p:sp>
      <p:sp>
        <p:nvSpPr>
          <p:cNvPr id="6" name="Text Box 322"/>
          <p:cNvSpPr txBox="1">
            <a:spLocks noChangeArrowheads="1"/>
          </p:cNvSpPr>
          <p:nvPr/>
        </p:nvSpPr>
        <p:spPr bwMode="auto">
          <a:xfrm>
            <a:off x="5004048" y="980729"/>
            <a:ext cx="3240360" cy="576063"/>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3200" b="1" dirty="0" smtClean="0">
                <a:solidFill>
                  <a:srgbClr val="0000FF"/>
                </a:solidFill>
                <a:latin typeface="Calibri" pitchFamily="34" charset="0"/>
                <a:cs typeface="Arial" pitchFamily="34" charset="0"/>
              </a:rPr>
              <a:t>From like to dislike</a:t>
            </a:r>
            <a:endParaRPr kumimoji="0" lang="nl-NL" sz="4800" b="1" i="0" u="none" strike="noStrike" cap="none" normalizeH="0" baseline="0" dirty="0" smtClean="0">
              <a:ln>
                <a:noFill/>
              </a:ln>
              <a:solidFill>
                <a:srgbClr val="0000FF"/>
              </a:solidFill>
              <a:effectLst/>
              <a:latin typeface="Arial" pitchFamily="34" charset="0"/>
              <a:cs typeface="Arial" pitchFamily="34" charset="0"/>
            </a:endParaRPr>
          </a:p>
        </p:txBody>
      </p:sp>
      <p:pic>
        <p:nvPicPr>
          <p:cNvPr id="598" name="Afbeelding 1" descr="lady-eating-chocolate.jpg"/>
          <p:cNvPicPr>
            <a:picLocks noChangeAspect="1" noChangeArrowheads="1"/>
          </p:cNvPicPr>
          <p:nvPr/>
        </p:nvPicPr>
        <p:blipFill>
          <a:blip r:embed="rId2" cstate="print"/>
          <a:srcRect/>
          <a:stretch>
            <a:fillRect/>
          </a:stretch>
        </p:blipFill>
        <p:spPr bwMode="auto">
          <a:xfrm>
            <a:off x="5508104" y="1988840"/>
            <a:ext cx="3275856" cy="3384377"/>
          </a:xfrm>
          <a:prstGeom prst="rect">
            <a:avLst/>
          </a:prstGeom>
          <a:noFill/>
        </p:spPr>
      </p:pic>
      <p:pic>
        <p:nvPicPr>
          <p:cNvPr id="600" name="Afbeelding 2" descr="castor_63104_100_thumb.jpg"/>
          <p:cNvPicPr>
            <a:picLocks noChangeAspect="1" noChangeArrowheads="1"/>
          </p:cNvPicPr>
          <p:nvPr/>
        </p:nvPicPr>
        <p:blipFill>
          <a:blip r:embed="rId3" cstate="print">
            <a:lum bright="20000" contrast="10000"/>
          </a:blip>
          <a:srcRect l="18206"/>
          <a:stretch>
            <a:fillRect/>
          </a:stretch>
        </p:blipFill>
        <p:spPr bwMode="auto">
          <a:xfrm>
            <a:off x="-36512" y="3717032"/>
            <a:ext cx="2100601" cy="2074862"/>
          </a:xfrm>
          <a:prstGeom prst="rect">
            <a:avLst/>
          </a:prstGeom>
          <a:noFill/>
        </p:spPr>
      </p:pic>
      <p:pic>
        <p:nvPicPr>
          <p:cNvPr id="601" name="Picture 12"/>
          <p:cNvPicPr>
            <a:picLocks noChangeAspect="1" noChangeArrowheads="1"/>
          </p:cNvPicPr>
          <p:nvPr/>
        </p:nvPicPr>
        <p:blipFill>
          <a:blip r:embed="rId4" cstate="print"/>
          <a:srcRect/>
          <a:stretch>
            <a:fillRect/>
          </a:stretch>
        </p:blipFill>
        <p:spPr bwMode="auto">
          <a:xfrm>
            <a:off x="251520" y="1484784"/>
            <a:ext cx="1902211" cy="2203576"/>
          </a:xfrm>
          <a:prstGeom prst="rect">
            <a:avLst/>
          </a:prstGeom>
          <a:noFill/>
        </p:spPr>
      </p:pic>
      <p:sp>
        <p:nvSpPr>
          <p:cNvPr id="13" name="AutoShape 320"/>
          <p:cNvSpPr>
            <a:spLocks noChangeArrowheads="1"/>
          </p:cNvSpPr>
          <p:nvPr/>
        </p:nvSpPr>
        <p:spPr bwMode="auto">
          <a:xfrm>
            <a:off x="2267744" y="2132856"/>
            <a:ext cx="2160240" cy="2448272"/>
          </a:xfrm>
          <a:prstGeom prst="rightArrow">
            <a:avLst>
              <a:gd name="adj1" fmla="val 50000"/>
              <a:gd name="adj2" fmla="val 34749"/>
            </a:avLst>
          </a:prstGeom>
          <a:solidFill>
            <a:srgbClr val="FF979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Make this resource available in another context</a:t>
            </a:r>
            <a:endParaRPr kumimoji="0" lang="nl-N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319"/>
          <p:cNvSpPr txBox="1">
            <a:spLocks noChangeArrowheads="1"/>
          </p:cNvSpPr>
          <p:nvPr/>
        </p:nvSpPr>
        <p:spPr bwMode="auto">
          <a:xfrm>
            <a:off x="144016" y="5877272"/>
            <a:ext cx="2627784" cy="7200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Resource: the aversion for dog shit</a:t>
            </a:r>
            <a:endParaRPr kumimoji="0" lang="nl-NL"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322"/>
          <p:cNvSpPr txBox="1">
            <a:spLocks noChangeArrowheads="1"/>
          </p:cNvSpPr>
          <p:nvPr/>
        </p:nvSpPr>
        <p:spPr bwMode="auto">
          <a:xfrm>
            <a:off x="5580112" y="5805265"/>
            <a:ext cx="3312368" cy="936103"/>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Take the resource to another context: getting aversion to chocolate addiction </a:t>
            </a:r>
            <a:endParaRPr kumimoji="0" lang="nl-NL"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322"/>
          <p:cNvSpPr txBox="1">
            <a:spLocks noChangeArrowheads="1"/>
          </p:cNvSpPr>
          <p:nvPr/>
        </p:nvSpPr>
        <p:spPr bwMode="auto">
          <a:xfrm>
            <a:off x="2411760" y="4365104"/>
            <a:ext cx="2880320" cy="1872208"/>
          </a:xfrm>
          <a:prstGeom prst="rect">
            <a:avLst/>
          </a:prstGeom>
          <a:solidFill>
            <a:srgbClr val="FFFF00"/>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800" b="1" dirty="0" smtClean="0">
                <a:solidFill>
                  <a:srgbClr val="FF0000"/>
                </a:solidFill>
                <a:latin typeface="Calibri" pitchFamily="34" charset="0"/>
                <a:cs typeface="Arial" pitchFamily="34" charset="0"/>
              </a:rPr>
              <a:t>M</a:t>
            </a:r>
            <a:r>
              <a:rPr kumimoji="0" lang="en-US" sz="2800" b="1" i="0" u="none" strike="noStrike" cap="none" normalizeH="0" baseline="0" dirty="0" smtClean="0">
                <a:ln>
                  <a:noFill/>
                </a:ln>
                <a:solidFill>
                  <a:srgbClr val="FF0000"/>
                </a:solidFill>
                <a:effectLst/>
                <a:latin typeface="Calibri" pitchFamily="34" charset="0"/>
                <a:cs typeface="Arial" pitchFamily="34" charset="0"/>
              </a:rPr>
              <a:t>ake the picture of chocolate eating smelling, colorful and small </a:t>
            </a:r>
            <a:endParaRPr kumimoji="0" lang="nl-NL" sz="44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1"/>
                                        </p:tgtEl>
                                        <p:attrNameLst>
                                          <p:attrName>style.visibility</p:attrName>
                                        </p:attrNameLst>
                                      </p:cBhvr>
                                      <p:to>
                                        <p:strVal val="visible"/>
                                      </p:to>
                                    </p:set>
                                    <p:anim calcmode="lin" valueType="num">
                                      <p:cBhvr additive="base">
                                        <p:cTn id="13" dur="500" fill="hold"/>
                                        <p:tgtEl>
                                          <p:spTgt spid="601"/>
                                        </p:tgtEl>
                                        <p:attrNameLst>
                                          <p:attrName>ppt_x</p:attrName>
                                        </p:attrNameLst>
                                      </p:cBhvr>
                                      <p:tavLst>
                                        <p:tav tm="0">
                                          <p:val>
                                            <p:strVal val="0-#ppt_w/2"/>
                                          </p:val>
                                        </p:tav>
                                        <p:tav tm="100000">
                                          <p:val>
                                            <p:strVal val="#ppt_x"/>
                                          </p:val>
                                        </p:tav>
                                      </p:tavLst>
                                    </p:anim>
                                    <p:anim calcmode="lin" valueType="num">
                                      <p:cBhvr additive="base">
                                        <p:cTn id="14" dur="500" fill="hold"/>
                                        <p:tgtEl>
                                          <p:spTgt spid="6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00"/>
                                        </p:tgtEl>
                                        <p:attrNameLst>
                                          <p:attrName>style.visibility</p:attrName>
                                        </p:attrNameLst>
                                      </p:cBhvr>
                                      <p:to>
                                        <p:strVal val="visible"/>
                                      </p:to>
                                    </p:set>
                                    <p:anim calcmode="lin" valueType="num">
                                      <p:cBhvr additive="base">
                                        <p:cTn id="19" dur="500" fill="hold"/>
                                        <p:tgtEl>
                                          <p:spTgt spid="600"/>
                                        </p:tgtEl>
                                        <p:attrNameLst>
                                          <p:attrName>ppt_x</p:attrName>
                                        </p:attrNameLst>
                                      </p:cBhvr>
                                      <p:tavLst>
                                        <p:tav tm="0">
                                          <p:val>
                                            <p:strVal val="0-#ppt_w/2"/>
                                          </p:val>
                                        </p:tav>
                                        <p:tav tm="100000">
                                          <p:val>
                                            <p:strVal val="#ppt_x"/>
                                          </p:val>
                                        </p:tav>
                                      </p:tavLst>
                                    </p:anim>
                                    <p:anim calcmode="lin" valueType="num">
                                      <p:cBhvr additive="base">
                                        <p:cTn id="20" dur="500" fill="hold"/>
                                        <p:tgtEl>
                                          <p:spTgt spid="60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98"/>
                                        </p:tgtEl>
                                        <p:attrNameLst>
                                          <p:attrName>style.visibility</p:attrName>
                                        </p:attrNameLst>
                                      </p:cBhvr>
                                      <p:to>
                                        <p:strVal val="visible"/>
                                      </p:to>
                                    </p:set>
                                    <p:anim calcmode="lin" valueType="num">
                                      <p:cBhvr additive="base">
                                        <p:cTn id="43" dur="500" fill="hold"/>
                                        <p:tgtEl>
                                          <p:spTgt spid="598"/>
                                        </p:tgtEl>
                                        <p:attrNameLst>
                                          <p:attrName>ppt_x</p:attrName>
                                        </p:attrNameLst>
                                      </p:cBhvr>
                                      <p:tavLst>
                                        <p:tav tm="0">
                                          <p:val>
                                            <p:strVal val="0-#ppt_w/2"/>
                                          </p:val>
                                        </p:tav>
                                        <p:tav tm="100000">
                                          <p:val>
                                            <p:strVal val="#ppt_x"/>
                                          </p:val>
                                        </p:tav>
                                      </p:tavLst>
                                    </p:anim>
                                    <p:anim calcmode="lin" valueType="num">
                                      <p:cBhvr additive="base">
                                        <p:cTn id="44" dur="500" fill="hold"/>
                                        <p:tgtEl>
                                          <p:spTgt spid="59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5400" b="1" dirty="0" smtClean="0">
                <a:solidFill>
                  <a:srgbClr val="0000FF"/>
                </a:solidFill>
              </a:rPr>
              <a:t>From dislike to liking (1)</a:t>
            </a:r>
            <a:endParaRPr lang="en-US" b="1" dirty="0">
              <a:solidFill>
                <a:srgbClr val="0000FF"/>
              </a:solidFill>
            </a:endParaRPr>
          </a:p>
        </p:txBody>
      </p:sp>
      <p:grpSp>
        <p:nvGrpSpPr>
          <p:cNvPr id="50178" name="Group 2"/>
          <p:cNvGrpSpPr>
            <a:grpSpLocks/>
          </p:cNvGrpSpPr>
          <p:nvPr/>
        </p:nvGrpSpPr>
        <p:grpSpPr bwMode="auto">
          <a:xfrm>
            <a:off x="971600" y="1556792"/>
            <a:ext cx="7272808" cy="4302125"/>
            <a:chOff x="1440" y="1064"/>
            <a:chExt cx="10001" cy="6775"/>
          </a:xfrm>
        </p:grpSpPr>
        <p:grpSp>
          <p:nvGrpSpPr>
            <p:cNvPr id="50179" name="Group 3"/>
            <p:cNvGrpSpPr>
              <a:grpSpLocks/>
            </p:cNvGrpSpPr>
            <p:nvPr/>
          </p:nvGrpSpPr>
          <p:grpSpPr bwMode="auto">
            <a:xfrm>
              <a:off x="1447" y="1064"/>
              <a:ext cx="9994" cy="6775"/>
              <a:chOff x="1447" y="1417"/>
              <a:chExt cx="9994" cy="6775"/>
            </a:xfrm>
          </p:grpSpPr>
          <p:sp>
            <p:nvSpPr>
              <p:cNvPr id="594" name="Text Box 43"/>
              <p:cNvSpPr txBox="1">
                <a:spLocks noChangeArrowheads="1"/>
              </p:cNvSpPr>
              <p:nvPr/>
            </p:nvSpPr>
            <p:spPr bwMode="auto">
              <a:xfrm>
                <a:off x="8312" y="1417"/>
                <a:ext cx="2726" cy="7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Transfer aversion to chocolate addiction</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sp>
            <p:nvSpPr>
              <p:cNvPr id="587" name="Text Box 36"/>
              <p:cNvSpPr txBox="1">
                <a:spLocks noChangeArrowheads="1"/>
              </p:cNvSpPr>
              <p:nvPr/>
            </p:nvSpPr>
            <p:spPr bwMode="auto">
              <a:xfrm>
                <a:off x="7651" y="7102"/>
                <a:ext cx="1549" cy="98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Large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Colour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Moving</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sp>
            <p:nvSpPr>
              <p:cNvPr id="592" name="Text Box 41"/>
              <p:cNvSpPr txBox="1">
                <a:spLocks noChangeArrowheads="1"/>
              </p:cNvSpPr>
              <p:nvPr/>
            </p:nvSpPr>
            <p:spPr bwMode="auto">
              <a:xfrm>
                <a:off x="1680" y="7140"/>
                <a:ext cx="2199" cy="105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Small</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Black-and-white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Stationary </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grpSp>
            <p:nvGrpSpPr>
              <p:cNvPr id="50183" name="Group 7"/>
              <p:cNvGrpSpPr>
                <a:grpSpLocks/>
              </p:cNvGrpSpPr>
              <p:nvPr/>
            </p:nvGrpSpPr>
            <p:grpSpPr bwMode="auto">
              <a:xfrm>
                <a:off x="1447" y="2181"/>
                <a:ext cx="9994" cy="4922"/>
                <a:chOff x="1447" y="2313"/>
                <a:chExt cx="9994" cy="4922"/>
              </a:xfrm>
            </p:grpSpPr>
            <p:pic>
              <p:nvPicPr>
                <p:cNvPr id="50184" name="Picture 8" descr="pijlcolortoblackandwhite"/>
                <p:cNvPicPr>
                  <a:picLocks noChangeAspect="1" noChangeArrowheads="1"/>
                </p:cNvPicPr>
                <p:nvPr/>
              </p:nvPicPr>
              <p:blipFill>
                <a:blip r:embed="rId2" cstate="print"/>
                <a:srcRect/>
                <a:stretch>
                  <a:fillRect/>
                </a:stretch>
              </p:blipFill>
              <p:spPr bwMode="auto">
                <a:xfrm rot="-829382">
                  <a:off x="3951" y="4869"/>
                  <a:ext cx="2888" cy="703"/>
                </a:xfrm>
                <a:prstGeom prst="rect">
                  <a:avLst/>
                </a:prstGeom>
                <a:noFill/>
              </p:spPr>
            </p:pic>
            <p:pic>
              <p:nvPicPr>
                <p:cNvPr id="50185" name="Picture 9" descr="pijlsparkling"/>
                <p:cNvPicPr>
                  <a:picLocks noChangeAspect="1" noChangeArrowheads="1"/>
                </p:cNvPicPr>
                <p:nvPr/>
              </p:nvPicPr>
              <p:blipFill>
                <a:blip r:embed="rId3" cstate="print"/>
                <a:srcRect/>
                <a:stretch>
                  <a:fillRect/>
                </a:stretch>
              </p:blipFill>
              <p:spPr bwMode="auto">
                <a:xfrm rot="-691243">
                  <a:off x="3742" y="5774"/>
                  <a:ext cx="3081" cy="641"/>
                </a:xfrm>
                <a:prstGeom prst="rect">
                  <a:avLst/>
                </a:prstGeom>
                <a:noFill/>
              </p:spPr>
            </p:pic>
            <p:pic>
              <p:nvPicPr>
                <p:cNvPr id="50186" name="Picture 10" descr="pijlfrombigsizetosmall"/>
                <p:cNvPicPr>
                  <a:picLocks noChangeAspect="1" noChangeArrowheads="1"/>
                </p:cNvPicPr>
                <p:nvPr/>
              </p:nvPicPr>
              <p:blipFill>
                <a:blip r:embed="rId4" cstate="print"/>
                <a:srcRect/>
                <a:stretch>
                  <a:fillRect/>
                </a:stretch>
              </p:blipFill>
              <p:spPr bwMode="auto">
                <a:xfrm rot="-1205371">
                  <a:off x="3731" y="3883"/>
                  <a:ext cx="3239" cy="604"/>
                </a:xfrm>
                <a:prstGeom prst="rect">
                  <a:avLst/>
                </a:prstGeom>
                <a:noFill/>
              </p:spPr>
            </p:pic>
            <p:grpSp>
              <p:nvGrpSpPr>
                <p:cNvPr id="50187" name="Group 11"/>
                <p:cNvGrpSpPr>
                  <a:grpSpLocks/>
                </p:cNvGrpSpPr>
                <p:nvPr/>
              </p:nvGrpSpPr>
              <p:grpSpPr bwMode="auto">
                <a:xfrm>
                  <a:off x="1447" y="3132"/>
                  <a:ext cx="4070" cy="3838"/>
                  <a:chOff x="1447" y="3132"/>
                  <a:chExt cx="4070" cy="3838"/>
                </a:xfrm>
              </p:grpSpPr>
              <p:sp>
                <p:nvSpPr>
                  <p:cNvPr id="588" name="Rectangle 37"/>
                  <p:cNvSpPr>
                    <a:spLocks noChangeArrowheads="1"/>
                  </p:cNvSpPr>
                  <p:nvPr/>
                </p:nvSpPr>
                <p:spPr bwMode="auto">
                  <a:xfrm>
                    <a:off x="1447" y="3132"/>
                    <a:ext cx="4070" cy="3838"/>
                  </a:xfrm>
                  <a:prstGeom prst="rect">
                    <a:avLst/>
                  </a:prstGeom>
                  <a:solidFill>
                    <a:srgbClr val="FFFFFF">
                      <a:alpha val="0"/>
                    </a:srgbClr>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sp>
                <p:nvSpPr>
                  <p:cNvPr id="553" name="Rectangle 18"/>
                  <p:cNvSpPr>
                    <a:spLocks noChangeArrowheads="1"/>
                  </p:cNvSpPr>
                  <p:nvPr/>
                </p:nvSpPr>
                <p:spPr bwMode="auto">
                  <a:xfrm>
                    <a:off x="1447" y="5892"/>
                    <a:ext cx="1712" cy="1066"/>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0" i="0" u="none" strike="noStrike" cap="none" normalizeH="0" baseline="0" smtClean="0">
                        <a:ln>
                          <a:noFill/>
                        </a:ln>
                        <a:solidFill>
                          <a:srgbClr val="0000FF"/>
                        </a:solidFill>
                        <a:effectLst/>
                        <a:latin typeface="Calibri" pitchFamily="34" charset="0"/>
                        <a:cs typeface="Arial" pitchFamily="34" charset="0"/>
                      </a:rPr>
                      <a:t>1</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grpSp>
            <p:grpSp>
              <p:nvGrpSpPr>
                <p:cNvPr id="50190" name="Group 14"/>
                <p:cNvGrpSpPr>
                  <a:grpSpLocks/>
                </p:cNvGrpSpPr>
                <p:nvPr/>
              </p:nvGrpSpPr>
              <p:grpSpPr bwMode="auto">
                <a:xfrm>
                  <a:off x="5720" y="2313"/>
                  <a:ext cx="5721" cy="4922"/>
                  <a:chOff x="5720" y="2313"/>
                  <a:chExt cx="5721" cy="4922"/>
                </a:xfrm>
              </p:grpSpPr>
              <p:sp>
                <p:nvSpPr>
                  <p:cNvPr id="571" name="Freeform 24"/>
                  <p:cNvSpPr>
                    <a:spLocks/>
                  </p:cNvSpPr>
                  <p:nvPr/>
                </p:nvSpPr>
                <p:spPr bwMode="auto">
                  <a:xfrm>
                    <a:off x="9077" y="5675"/>
                    <a:ext cx="350" cy="1512"/>
                  </a:xfrm>
                  <a:custGeom>
                    <a:avLst/>
                    <a:gdLst>
                      <a:gd name="T0" fmla="*/ 339 w 350"/>
                      <a:gd name="T1" fmla="*/ 0 h 959"/>
                      <a:gd name="T2" fmla="*/ 285 w 350"/>
                      <a:gd name="T3" fmla="*/ 81 h 959"/>
                      <a:gd name="T4" fmla="*/ 204 w 350"/>
                      <a:gd name="T5" fmla="*/ 190 h 959"/>
                      <a:gd name="T6" fmla="*/ 122 w 350"/>
                      <a:gd name="T7" fmla="*/ 380 h 959"/>
                      <a:gd name="T8" fmla="*/ 136 w 350"/>
                      <a:gd name="T9" fmla="*/ 516 h 959"/>
                      <a:gd name="T10" fmla="*/ 217 w 350"/>
                      <a:gd name="T11" fmla="*/ 625 h 959"/>
                      <a:gd name="T12" fmla="*/ 299 w 350"/>
                      <a:gd name="T13" fmla="*/ 747 h 959"/>
                      <a:gd name="T14" fmla="*/ 258 w 350"/>
                      <a:gd name="T15" fmla="*/ 910 h 959"/>
                      <a:gd name="T16" fmla="*/ 0 w 350"/>
                      <a:gd name="T17" fmla="*/ 951 h 9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959">
                        <a:moveTo>
                          <a:pt x="339" y="0"/>
                        </a:moveTo>
                        <a:cubicBezTo>
                          <a:pt x="313" y="110"/>
                          <a:pt x="350" y="9"/>
                          <a:pt x="285" y="81"/>
                        </a:cubicBezTo>
                        <a:cubicBezTo>
                          <a:pt x="255" y="115"/>
                          <a:pt x="204" y="190"/>
                          <a:pt x="204" y="190"/>
                        </a:cubicBezTo>
                        <a:cubicBezTo>
                          <a:pt x="182" y="255"/>
                          <a:pt x="153" y="319"/>
                          <a:pt x="122" y="380"/>
                        </a:cubicBezTo>
                        <a:cubicBezTo>
                          <a:pt x="127" y="425"/>
                          <a:pt x="122" y="473"/>
                          <a:pt x="136" y="516"/>
                        </a:cubicBezTo>
                        <a:cubicBezTo>
                          <a:pt x="171" y="628"/>
                          <a:pt x="178" y="566"/>
                          <a:pt x="217" y="625"/>
                        </a:cubicBezTo>
                        <a:cubicBezTo>
                          <a:pt x="247" y="670"/>
                          <a:pt x="260" y="709"/>
                          <a:pt x="299" y="747"/>
                        </a:cubicBezTo>
                        <a:cubicBezTo>
                          <a:pt x="319" y="809"/>
                          <a:pt x="318" y="870"/>
                          <a:pt x="258" y="910"/>
                        </a:cubicBezTo>
                        <a:cubicBezTo>
                          <a:pt x="186" y="959"/>
                          <a:pt x="0" y="951"/>
                          <a:pt x="0" y="951"/>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75" name="Freeform 28"/>
                  <p:cNvSpPr>
                    <a:spLocks/>
                  </p:cNvSpPr>
                  <p:nvPr/>
                </p:nvSpPr>
                <p:spPr bwMode="auto">
                  <a:xfrm>
                    <a:off x="7623" y="5675"/>
                    <a:ext cx="554" cy="1560"/>
                  </a:xfrm>
                  <a:custGeom>
                    <a:avLst/>
                    <a:gdLst>
                      <a:gd name="T0" fmla="*/ 340 w 554"/>
                      <a:gd name="T1" fmla="*/ 0 h 1041"/>
                      <a:gd name="T2" fmla="*/ 353 w 554"/>
                      <a:gd name="T3" fmla="*/ 95 h 1041"/>
                      <a:gd name="T4" fmla="*/ 448 w 554"/>
                      <a:gd name="T5" fmla="*/ 340 h 1041"/>
                      <a:gd name="T6" fmla="*/ 462 w 554"/>
                      <a:gd name="T7" fmla="*/ 394 h 1041"/>
                      <a:gd name="T8" fmla="*/ 530 w 554"/>
                      <a:gd name="T9" fmla="*/ 489 h 1041"/>
                      <a:gd name="T10" fmla="*/ 313 w 554"/>
                      <a:gd name="T11" fmla="*/ 611 h 1041"/>
                      <a:gd name="T12" fmla="*/ 136 w 554"/>
                      <a:gd name="T13" fmla="*/ 734 h 1041"/>
                      <a:gd name="T14" fmla="*/ 109 w 554"/>
                      <a:gd name="T15" fmla="*/ 774 h 1041"/>
                      <a:gd name="T16" fmla="*/ 41 w 554"/>
                      <a:gd name="T17" fmla="*/ 842 h 1041"/>
                      <a:gd name="T18" fmla="*/ 14 w 554"/>
                      <a:gd name="T19" fmla="*/ 924 h 1041"/>
                      <a:gd name="T20" fmla="*/ 0 w 554"/>
                      <a:gd name="T21" fmla="*/ 965 h 1041"/>
                      <a:gd name="T22" fmla="*/ 55 w 554"/>
                      <a:gd name="T23" fmla="*/ 1032 h 10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4" h="1041">
                        <a:moveTo>
                          <a:pt x="340" y="0"/>
                        </a:moveTo>
                        <a:cubicBezTo>
                          <a:pt x="314" y="76"/>
                          <a:pt x="327" y="6"/>
                          <a:pt x="353" y="95"/>
                        </a:cubicBezTo>
                        <a:cubicBezTo>
                          <a:pt x="384" y="203"/>
                          <a:pt x="373" y="262"/>
                          <a:pt x="448" y="340"/>
                        </a:cubicBezTo>
                        <a:cubicBezTo>
                          <a:pt x="453" y="358"/>
                          <a:pt x="452" y="378"/>
                          <a:pt x="462" y="394"/>
                        </a:cubicBezTo>
                        <a:cubicBezTo>
                          <a:pt x="554" y="541"/>
                          <a:pt x="492" y="377"/>
                          <a:pt x="530" y="489"/>
                        </a:cubicBezTo>
                        <a:cubicBezTo>
                          <a:pt x="474" y="601"/>
                          <a:pt x="440" y="596"/>
                          <a:pt x="313" y="611"/>
                        </a:cubicBezTo>
                        <a:cubicBezTo>
                          <a:pt x="239" y="636"/>
                          <a:pt x="199" y="691"/>
                          <a:pt x="136" y="734"/>
                        </a:cubicBezTo>
                        <a:cubicBezTo>
                          <a:pt x="127" y="747"/>
                          <a:pt x="120" y="762"/>
                          <a:pt x="109" y="774"/>
                        </a:cubicBezTo>
                        <a:cubicBezTo>
                          <a:pt x="88" y="798"/>
                          <a:pt x="41" y="842"/>
                          <a:pt x="41" y="842"/>
                        </a:cubicBezTo>
                        <a:cubicBezTo>
                          <a:pt x="32" y="869"/>
                          <a:pt x="23" y="897"/>
                          <a:pt x="14" y="924"/>
                        </a:cubicBezTo>
                        <a:cubicBezTo>
                          <a:pt x="9" y="938"/>
                          <a:pt x="0" y="965"/>
                          <a:pt x="0" y="965"/>
                        </a:cubicBezTo>
                        <a:cubicBezTo>
                          <a:pt x="30" y="1041"/>
                          <a:pt x="3" y="1032"/>
                          <a:pt x="55" y="1032"/>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grpSp>
                <p:nvGrpSpPr>
                  <p:cNvPr id="50193" name="Group 17"/>
                  <p:cNvGrpSpPr>
                    <a:grpSpLocks/>
                  </p:cNvGrpSpPr>
                  <p:nvPr/>
                </p:nvGrpSpPr>
                <p:grpSpPr bwMode="auto">
                  <a:xfrm>
                    <a:off x="5720" y="2313"/>
                    <a:ext cx="5721" cy="4747"/>
                    <a:chOff x="5720" y="2289"/>
                    <a:chExt cx="5721" cy="4747"/>
                  </a:xfrm>
                </p:grpSpPr>
                <p:sp>
                  <p:nvSpPr>
                    <p:cNvPr id="586" name="Rectangle 35"/>
                    <p:cNvSpPr>
                      <a:spLocks noChangeArrowheads="1"/>
                    </p:cNvSpPr>
                    <p:nvPr/>
                  </p:nvSpPr>
                  <p:spPr bwMode="auto">
                    <a:xfrm>
                      <a:off x="7061" y="3120"/>
                      <a:ext cx="4213" cy="3838"/>
                    </a:xfrm>
                    <a:prstGeom prst="rect">
                      <a:avLst/>
                    </a:prstGeom>
                    <a:solidFill>
                      <a:srgbClr val="FFFFFF">
                        <a:alpha val="0"/>
                      </a:srgbClr>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57" name="Freeform 22"/>
                    <p:cNvSpPr>
                      <a:spLocks/>
                    </p:cNvSpPr>
                    <p:nvPr/>
                  </p:nvSpPr>
                  <p:spPr bwMode="auto">
                    <a:xfrm>
                      <a:off x="10449" y="2416"/>
                      <a:ext cx="570" cy="693"/>
                    </a:xfrm>
                    <a:custGeom>
                      <a:avLst/>
                      <a:gdLst>
                        <a:gd name="T0" fmla="*/ 570 w 570"/>
                        <a:gd name="T1" fmla="*/ 0 h 597"/>
                        <a:gd name="T2" fmla="*/ 394 w 570"/>
                        <a:gd name="T3" fmla="*/ 68 h 597"/>
                        <a:gd name="T4" fmla="*/ 312 w 570"/>
                        <a:gd name="T5" fmla="*/ 122 h 597"/>
                        <a:gd name="T6" fmla="*/ 231 w 570"/>
                        <a:gd name="T7" fmla="*/ 258 h 597"/>
                        <a:gd name="T8" fmla="*/ 244 w 570"/>
                        <a:gd name="T9" fmla="*/ 394 h 597"/>
                        <a:gd name="T10" fmla="*/ 258 w 570"/>
                        <a:gd name="T11" fmla="*/ 462 h 597"/>
                        <a:gd name="T12" fmla="*/ 217 w 570"/>
                        <a:gd name="T13" fmla="*/ 530 h 597"/>
                        <a:gd name="T14" fmla="*/ 0 w 570"/>
                        <a:gd name="T15" fmla="*/ 597 h 5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0" h="597">
                          <a:moveTo>
                            <a:pt x="570" y="0"/>
                          </a:moveTo>
                          <a:cubicBezTo>
                            <a:pt x="513" y="19"/>
                            <a:pt x="447" y="39"/>
                            <a:pt x="394" y="68"/>
                          </a:cubicBezTo>
                          <a:cubicBezTo>
                            <a:pt x="365" y="84"/>
                            <a:pt x="312" y="122"/>
                            <a:pt x="312" y="122"/>
                          </a:cubicBezTo>
                          <a:cubicBezTo>
                            <a:pt x="247" y="221"/>
                            <a:pt x="273" y="175"/>
                            <a:pt x="231" y="258"/>
                          </a:cubicBezTo>
                          <a:cubicBezTo>
                            <a:pt x="235" y="303"/>
                            <a:pt x="238" y="349"/>
                            <a:pt x="244" y="394"/>
                          </a:cubicBezTo>
                          <a:cubicBezTo>
                            <a:pt x="247" y="417"/>
                            <a:pt x="258" y="439"/>
                            <a:pt x="258" y="462"/>
                          </a:cubicBezTo>
                          <a:cubicBezTo>
                            <a:pt x="258" y="489"/>
                            <a:pt x="237" y="515"/>
                            <a:pt x="217" y="530"/>
                          </a:cubicBezTo>
                          <a:cubicBezTo>
                            <a:pt x="138" y="590"/>
                            <a:pt x="103" y="597"/>
                            <a:pt x="0" y="597"/>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60" name="Freeform 23"/>
                    <p:cNvSpPr>
                      <a:spLocks/>
                    </p:cNvSpPr>
                    <p:nvPr/>
                  </p:nvSpPr>
                  <p:spPr bwMode="auto">
                    <a:xfrm>
                      <a:off x="10109" y="5790"/>
                      <a:ext cx="720" cy="1246"/>
                    </a:xfrm>
                    <a:custGeom>
                      <a:avLst/>
                      <a:gdLst>
                        <a:gd name="T0" fmla="*/ 0 w 720"/>
                        <a:gd name="T1" fmla="*/ 0 h 1073"/>
                        <a:gd name="T2" fmla="*/ 95 w 720"/>
                        <a:gd name="T3" fmla="*/ 177 h 1073"/>
                        <a:gd name="T4" fmla="*/ 421 w 720"/>
                        <a:gd name="T5" fmla="*/ 299 h 1073"/>
                        <a:gd name="T6" fmla="*/ 489 w 720"/>
                        <a:gd name="T7" fmla="*/ 367 h 1073"/>
                        <a:gd name="T8" fmla="*/ 530 w 720"/>
                        <a:gd name="T9" fmla="*/ 448 h 1073"/>
                        <a:gd name="T10" fmla="*/ 652 w 720"/>
                        <a:gd name="T11" fmla="*/ 910 h 1073"/>
                        <a:gd name="T12" fmla="*/ 679 w 720"/>
                        <a:gd name="T13" fmla="*/ 964 h 1073"/>
                        <a:gd name="T14" fmla="*/ 720 w 720"/>
                        <a:gd name="T15" fmla="*/ 1073 h 10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0" h="1073">
                          <a:moveTo>
                            <a:pt x="0" y="0"/>
                          </a:moveTo>
                          <a:cubicBezTo>
                            <a:pt x="32" y="48"/>
                            <a:pt x="60" y="142"/>
                            <a:pt x="95" y="177"/>
                          </a:cubicBezTo>
                          <a:cubicBezTo>
                            <a:pt x="189" y="271"/>
                            <a:pt x="295" y="277"/>
                            <a:pt x="421" y="299"/>
                          </a:cubicBezTo>
                          <a:cubicBezTo>
                            <a:pt x="490" y="432"/>
                            <a:pt x="406" y="300"/>
                            <a:pt x="489" y="367"/>
                          </a:cubicBezTo>
                          <a:cubicBezTo>
                            <a:pt x="513" y="386"/>
                            <a:pt x="521" y="421"/>
                            <a:pt x="530" y="448"/>
                          </a:cubicBezTo>
                          <a:cubicBezTo>
                            <a:pt x="542" y="788"/>
                            <a:pt x="446" y="807"/>
                            <a:pt x="652" y="910"/>
                          </a:cubicBezTo>
                          <a:cubicBezTo>
                            <a:pt x="661" y="928"/>
                            <a:pt x="672" y="945"/>
                            <a:pt x="679" y="964"/>
                          </a:cubicBezTo>
                          <a:cubicBezTo>
                            <a:pt x="693" y="1002"/>
                            <a:pt x="690" y="1043"/>
                            <a:pt x="720" y="1073"/>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72" name="Freeform 25"/>
                    <p:cNvSpPr>
                      <a:spLocks/>
                    </p:cNvSpPr>
                    <p:nvPr/>
                  </p:nvSpPr>
                  <p:spPr bwMode="auto">
                    <a:xfrm>
                      <a:off x="10544" y="3771"/>
                      <a:ext cx="897" cy="280"/>
                    </a:xfrm>
                    <a:custGeom>
                      <a:avLst/>
                      <a:gdLst>
                        <a:gd name="T0" fmla="*/ 0 w 897"/>
                        <a:gd name="T1" fmla="*/ 0 h 241"/>
                        <a:gd name="T2" fmla="*/ 340 w 897"/>
                        <a:gd name="T3" fmla="*/ 14 h 241"/>
                        <a:gd name="T4" fmla="*/ 543 w 897"/>
                        <a:gd name="T5" fmla="*/ 27 h 241"/>
                        <a:gd name="T6" fmla="*/ 638 w 897"/>
                        <a:gd name="T7" fmla="*/ 122 h 241"/>
                        <a:gd name="T8" fmla="*/ 897 w 897"/>
                        <a:gd name="T9" fmla="*/ 217 h 2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7" h="241">
                          <a:moveTo>
                            <a:pt x="0" y="0"/>
                          </a:moveTo>
                          <a:cubicBezTo>
                            <a:pt x="113" y="5"/>
                            <a:pt x="227" y="8"/>
                            <a:pt x="340" y="14"/>
                          </a:cubicBezTo>
                          <a:cubicBezTo>
                            <a:pt x="408" y="17"/>
                            <a:pt x="479" y="4"/>
                            <a:pt x="543" y="27"/>
                          </a:cubicBezTo>
                          <a:cubicBezTo>
                            <a:pt x="585" y="42"/>
                            <a:pt x="638" y="122"/>
                            <a:pt x="638" y="122"/>
                          </a:cubicBezTo>
                          <a:cubicBezTo>
                            <a:pt x="679" y="241"/>
                            <a:pt x="789" y="217"/>
                            <a:pt x="897" y="217"/>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73" name="Freeform 26"/>
                    <p:cNvSpPr>
                      <a:spLocks/>
                    </p:cNvSpPr>
                    <p:nvPr/>
                  </p:nvSpPr>
                  <p:spPr bwMode="auto">
                    <a:xfrm>
                      <a:off x="10503" y="5096"/>
                      <a:ext cx="925" cy="584"/>
                    </a:xfrm>
                    <a:custGeom>
                      <a:avLst/>
                      <a:gdLst>
                        <a:gd name="T0" fmla="*/ 0 w 925"/>
                        <a:gd name="T1" fmla="*/ 0 h 503"/>
                        <a:gd name="T2" fmla="*/ 136 w 925"/>
                        <a:gd name="T3" fmla="*/ 177 h 503"/>
                        <a:gd name="T4" fmla="*/ 285 w 925"/>
                        <a:gd name="T5" fmla="*/ 190 h 503"/>
                        <a:gd name="T6" fmla="*/ 625 w 925"/>
                        <a:gd name="T7" fmla="*/ 204 h 503"/>
                        <a:gd name="T8" fmla="*/ 829 w 925"/>
                        <a:gd name="T9" fmla="*/ 218 h 503"/>
                        <a:gd name="T10" fmla="*/ 897 w 925"/>
                        <a:gd name="T11" fmla="*/ 326 h 503"/>
                        <a:gd name="T12" fmla="*/ 910 w 925"/>
                        <a:gd name="T13" fmla="*/ 367 h 503"/>
                        <a:gd name="T14" fmla="*/ 924 w 925"/>
                        <a:gd name="T15" fmla="*/ 503 h 5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5" h="503">
                          <a:moveTo>
                            <a:pt x="0" y="0"/>
                          </a:moveTo>
                          <a:cubicBezTo>
                            <a:pt x="32" y="94"/>
                            <a:pt x="29" y="157"/>
                            <a:pt x="136" y="177"/>
                          </a:cubicBezTo>
                          <a:cubicBezTo>
                            <a:pt x="185" y="186"/>
                            <a:pt x="235" y="187"/>
                            <a:pt x="285" y="190"/>
                          </a:cubicBezTo>
                          <a:cubicBezTo>
                            <a:pt x="398" y="196"/>
                            <a:pt x="512" y="198"/>
                            <a:pt x="625" y="204"/>
                          </a:cubicBezTo>
                          <a:cubicBezTo>
                            <a:pt x="693" y="208"/>
                            <a:pt x="761" y="213"/>
                            <a:pt x="829" y="218"/>
                          </a:cubicBezTo>
                          <a:cubicBezTo>
                            <a:pt x="893" y="260"/>
                            <a:pt x="865" y="230"/>
                            <a:pt x="897" y="326"/>
                          </a:cubicBezTo>
                          <a:cubicBezTo>
                            <a:pt x="901" y="340"/>
                            <a:pt x="910" y="367"/>
                            <a:pt x="910" y="367"/>
                          </a:cubicBezTo>
                          <a:cubicBezTo>
                            <a:pt x="925" y="485"/>
                            <a:pt x="924" y="439"/>
                            <a:pt x="924" y="503"/>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74" name="Freeform 27"/>
                    <p:cNvSpPr>
                      <a:spLocks/>
                    </p:cNvSpPr>
                    <p:nvPr/>
                  </p:nvSpPr>
                  <p:spPr bwMode="auto">
                    <a:xfrm>
                      <a:off x="9225" y="2289"/>
                      <a:ext cx="545" cy="726"/>
                    </a:xfrm>
                    <a:custGeom>
                      <a:avLst/>
                      <a:gdLst>
                        <a:gd name="T0" fmla="*/ 504 w 545"/>
                        <a:gd name="T1" fmla="*/ 625 h 625"/>
                        <a:gd name="T2" fmla="*/ 232 w 545"/>
                        <a:gd name="T3" fmla="*/ 557 h 625"/>
                        <a:gd name="T4" fmla="*/ 28 w 545"/>
                        <a:gd name="T5" fmla="*/ 408 h 625"/>
                        <a:gd name="T6" fmla="*/ 28 w 545"/>
                        <a:gd name="T7" fmla="*/ 313 h 625"/>
                        <a:gd name="T8" fmla="*/ 232 w 545"/>
                        <a:gd name="T9" fmla="*/ 217 h 625"/>
                        <a:gd name="T10" fmla="*/ 327 w 545"/>
                        <a:gd name="T11" fmla="*/ 177 h 625"/>
                        <a:gd name="T12" fmla="*/ 436 w 545"/>
                        <a:gd name="T13" fmla="*/ 163 h 625"/>
                        <a:gd name="T14" fmla="*/ 545 w 545"/>
                        <a:gd name="T15" fmla="*/ 68 h 625"/>
                        <a:gd name="T16" fmla="*/ 449 w 545"/>
                        <a:gd name="T17" fmla="*/ 0 h 6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5" h="625">
                          <a:moveTo>
                            <a:pt x="504" y="625"/>
                          </a:moveTo>
                          <a:cubicBezTo>
                            <a:pt x="411" y="609"/>
                            <a:pt x="322" y="588"/>
                            <a:pt x="232" y="557"/>
                          </a:cubicBezTo>
                          <a:cubicBezTo>
                            <a:pt x="173" y="498"/>
                            <a:pt x="94" y="461"/>
                            <a:pt x="28" y="408"/>
                          </a:cubicBezTo>
                          <a:cubicBezTo>
                            <a:pt x="18" y="377"/>
                            <a:pt x="0" y="345"/>
                            <a:pt x="28" y="313"/>
                          </a:cubicBezTo>
                          <a:cubicBezTo>
                            <a:pt x="76" y="258"/>
                            <a:pt x="169" y="238"/>
                            <a:pt x="232" y="217"/>
                          </a:cubicBezTo>
                          <a:cubicBezTo>
                            <a:pt x="265" y="206"/>
                            <a:pt x="294" y="185"/>
                            <a:pt x="327" y="177"/>
                          </a:cubicBezTo>
                          <a:cubicBezTo>
                            <a:pt x="363" y="168"/>
                            <a:pt x="400" y="168"/>
                            <a:pt x="436" y="163"/>
                          </a:cubicBezTo>
                          <a:cubicBezTo>
                            <a:pt x="506" y="128"/>
                            <a:pt x="494" y="117"/>
                            <a:pt x="545" y="68"/>
                          </a:cubicBezTo>
                          <a:cubicBezTo>
                            <a:pt x="520" y="43"/>
                            <a:pt x="488" y="0"/>
                            <a:pt x="449" y="0"/>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78" name="Freeform 29"/>
                    <p:cNvSpPr>
                      <a:spLocks/>
                    </p:cNvSpPr>
                    <p:nvPr/>
                  </p:nvSpPr>
                  <p:spPr bwMode="auto">
                    <a:xfrm>
                      <a:off x="7979" y="2384"/>
                      <a:ext cx="269" cy="697"/>
                    </a:xfrm>
                    <a:custGeom>
                      <a:avLst/>
                      <a:gdLst>
                        <a:gd name="T0" fmla="*/ 269 w 269"/>
                        <a:gd name="T1" fmla="*/ 0 h 600"/>
                        <a:gd name="T2" fmla="*/ 38 w 269"/>
                        <a:gd name="T3" fmla="*/ 149 h 600"/>
                        <a:gd name="T4" fmla="*/ 133 w 269"/>
                        <a:gd name="T5" fmla="*/ 448 h 600"/>
                        <a:gd name="T6" fmla="*/ 188 w 269"/>
                        <a:gd name="T7" fmla="*/ 584 h 600"/>
                        <a:gd name="T8" fmla="*/ 52 w 269"/>
                        <a:gd name="T9" fmla="*/ 597 h 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 h="600">
                          <a:moveTo>
                            <a:pt x="269" y="0"/>
                          </a:moveTo>
                          <a:cubicBezTo>
                            <a:pt x="154" y="38"/>
                            <a:pt x="129" y="80"/>
                            <a:pt x="38" y="149"/>
                          </a:cubicBezTo>
                          <a:cubicBezTo>
                            <a:pt x="8" y="272"/>
                            <a:pt x="0" y="403"/>
                            <a:pt x="133" y="448"/>
                          </a:cubicBezTo>
                          <a:cubicBezTo>
                            <a:pt x="155" y="470"/>
                            <a:pt x="246" y="542"/>
                            <a:pt x="188" y="584"/>
                          </a:cubicBezTo>
                          <a:cubicBezTo>
                            <a:pt x="166" y="600"/>
                            <a:pt x="83" y="597"/>
                            <a:pt x="52" y="597"/>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79" name="Freeform 30"/>
                    <p:cNvSpPr>
                      <a:spLocks/>
                    </p:cNvSpPr>
                    <p:nvPr/>
                  </p:nvSpPr>
                  <p:spPr bwMode="auto">
                    <a:xfrm>
                      <a:off x="6699" y="2494"/>
                      <a:ext cx="924" cy="662"/>
                    </a:xfrm>
                    <a:custGeom>
                      <a:avLst/>
                      <a:gdLst>
                        <a:gd name="T0" fmla="*/ 0 w 924"/>
                        <a:gd name="T1" fmla="*/ 0 h 570"/>
                        <a:gd name="T2" fmla="*/ 95 w 924"/>
                        <a:gd name="T3" fmla="*/ 203 h 570"/>
                        <a:gd name="T4" fmla="*/ 584 w 924"/>
                        <a:gd name="T5" fmla="*/ 244 h 570"/>
                        <a:gd name="T6" fmla="*/ 747 w 924"/>
                        <a:gd name="T7" fmla="*/ 271 h 570"/>
                        <a:gd name="T8" fmla="*/ 883 w 924"/>
                        <a:gd name="T9" fmla="*/ 380 h 570"/>
                        <a:gd name="T10" fmla="*/ 924 w 924"/>
                        <a:gd name="T11" fmla="*/ 570 h 5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4" h="570">
                          <a:moveTo>
                            <a:pt x="0" y="0"/>
                          </a:moveTo>
                          <a:cubicBezTo>
                            <a:pt x="17" y="87"/>
                            <a:pt x="5" y="174"/>
                            <a:pt x="95" y="203"/>
                          </a:cubicBezTo>
                          <a:cubicBezTo>
                            <a:pt x="230" y="343"/>
                            <a:pt x="98" y="219"/>
                            <a:pt x="584" y="244"/>
                          </a:cubicBezTo>
                          <a:cubicBezTo>
                            <a:pt x="639" y="247"/>
                            <a:pt x="692" y="264"/>
                            <a:pt x="747" y="271"/>
                          </a:cubicBezTo>
                          <a:cubicBezTo>
                            <a:pt x="858" y="350"/>
                            <a:pt x="814" y="311"/>
                            <a:pt x="883" y="380"/>
                          </a:cubicBezTo>
                          <a:cubicBezTo>
                            <a:pt x="892" y="447"/>
                            <a:pt x="893" y="510"/>
                            <a:pt x="924" y="570"/>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82" name="Freeform 33"/>
                    <p:cNvSpPr>
                      <a:spLocks/>
                    </p:cNvSpPr>
                    <p:nvPr/>
                  </p:nvSpPr>
                  <p:spPr bwMode="auto">
                    <a:xfrm>
                      <a:off x="6591" y="5711"/>
                      <a:ext cx="923" cy="805"/>
                    </a:xfrm>
                    <a:custGeom>
                      <a:avLst/>
                      <a:gdLst>
                        <a:gd name="T0" fmla="*/ 0 w 923"/>
                        <a:gd name="T1" fmla="*/ 693 h 693"/>
                        <a:gd name="T2" fmla="*/ 54 w 923"/>
                        <a:gd name="T3" fmla="*/ 611 h 693"/>
                        <a:gd name="T4" fmla="*/ 122 w 923"/>
                        <a:gd name="T5" fmla="*/ 543 h 693"/>
                        <a:gd name="T6" fmla="*/ 557 w 923"/>
                        <a:gd name="T7" fmla="*/ 557 h 693"/>
                        <a:gd name="T8" fmla="*/ 679 w 923"/>
                        <a:gd name="T9" fmla="*/ 543 h 693"/>
                        <a:gd name="T10" fmla="*/ 720 w 923"/>
                        <a:gd name="T11" fmla="*/ 462 h 693"/>
                        <a:gd name="T12" fmla="*/ 720 w 923"/>
                        <a:gd name="T13" fmla="*/ 109 h 693"/>
                        <a:gd name="T14" fmla="*/ 760 w 923"/>
                        <a:gd name="T15" fmla="*/ 95 h 693"/>
                        <a:gd name="T16" fmla="*/ 828 w 923"/>
                        <a:gd name="T17" fmla="*/ 68 h 693"/>
                        <a:gd name="T18" fmla="*/ 910 w 923"/>
                        <a:gd name="T19" fmla="*/ 41 h 693"/>
                        <a:gd name="T20" fmla="*/ 923 w 923"/>
                        <a:gd name="T21" fmla="*/ 0 h 6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3" h="693">
                          <a:moveTo>
                            <a:pt x="0" y="693"/>
                          </a:moveTo>
                          <a:cubicBezTo>
                            <a:pt x="18" y="666"/>
                            <a:pt x="36" y="638"/>
                            <a:pt x="54" y="611"/>
                          </a:cubicBezTo>
                          <a:cubicBezTo>
                            <a:pt x="72" y="584"/>
                            <a:pt x="122" y="543"/>
                            <a:pt x="122" y="543"/>
                          </a:cubicBezTo>
                          <a:cubicBezTo>
                            <a:pt x="267" y="548"/>
                            <a:pt x="412" y="557"/>
                            <a:pt x="557" y="557"/>
                          </a:cubicBezTo>
                          <a:cubicBezTo>
                            <a:pt x="598" y="557"/>
                            <a:pt x="641" y="557"/>
                            <a:pt x="679" y="543"/>
                          </a:cubicBezTo>
                          <a:cubicBezTo>
                            <a:pt x="699" y="536"/>
                            <a:pt x="715" y="478"/>
                            <a:pt x="720" y="462"/>
                          </a:cubicBezTo>
                          <a:cubicBezTo>
                            <a:pt x="719" y="448"/>
                            <a:pt x="689" y="180"/>
                            <a:pt x="720" y="109"/>
                          </a:cubicBezTo>
                          <a:cubicBezTo>
                            <a:pt x="726" y="96"/>
                            <a:pt x="747" y="100"/>
                            <a:pt x="760" y="95"/>
                          </a:cubicBezTo>
                          <a:cubicBezTo>
                            <a:pt x="783" y="86"/>
                            <a:pt x="805" y="76"/>
                            <a:pt x="828" y="68"/>
                          </a:cubicBezTo>
                          <a:cubicBezTo>
                            <a:pt x="855" y="58"/>
                            <a:pt x="910" y="41"/>
                            <a:pt x="910" y="41"/>
                          </a:cubicBezTo>
                          <a:cubicBezTo>
                            <a:pt x="914" y="27"/>
                            <a:pt x="923" y="0"/>
                            <a:pt x="923" y="0"/>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81" name="Freeform 32"/>
                    <p:cNvSpPr>
                      <a:spLocks/>
                    </p:cNvSpPr>
                    <p:nvPr/>
                  </p:nvSpPr>
                  <p:spPr bwMode="auto">
                    <a:xfrm>
                      <a:off x="5735" y="5037"/>
                      <a:ext cx="1554" cy="265"/>
                    </a:xfrm>
                    <a:custGeom>
                      <a:avLst/>
                      <a:gdLst>
                        <a:gd name="T0" fmla="*/ 0 w 1554"/>
                        <a:gd name="T1" fmla="*/ 146 h 228"/>
                        <a:gd name="T2" fmla="*/ 638 w 1554"/>
                        <a:gd name="T3" fmla="*/ 187 h 228"/>
                        <a:gd name="T4" fmla="*/ 856 w 1554"/>
                        <a:gd name="T5" fmla="*/ 173 h 228"/>
                        <a:gd name="T6" fmla="*/ 1073 w 1554"/>
                        <a:gd name="T7" fmla="*/ 10 h 228"/>
                        <a:gd name="T8" fmla="*/ 1195 w 1554"/>
                        <a:gd name="T9" fmla="*/ 78 h 228"/>
                        <a:gd name="T10" fmla="*/ 1263 w 1554"/>
                        <a:gd name="T11" fmla="*/ 146 h 228"/>
                        <a:gd name="T12" fmla="*/ 1549 w 1554"/>
                        <a:gd name="T13" fmla="*/ 119 h 2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4" h="228">
                          <a:moveTo>
                            <a:pt x="0" y="146"/>
                          </a:moveTo>
                          <a:cubicBezTo>
                            <a:pt x="217" y="134"/>
                            <a:pt x="430" y="114"/>
                            <a:pt x="638" y="187"/>
                          </a:cubicBezTo>
                          <a:cubicBezTo>
                            <a:pt x="711" y="182"/>
                            <a:pt x="786" y="193"/>
                            <a:pt x="856" y="173"/>
                          </a:cubicBezTo>
                          <a:cubicBezTo>
                            <a:pt x="880" y="166"/>
                            <a:pt x="1043" y="41"/>
                            <a:pt x="1073" y="10"/>
                          </a:cubicBezTo>
                          <a:cubicBezTo>
                            <a:pt x="1193" y="31"/>
                            <a:pt x="1126" y="0"/>
                            <a:pt x="1195" y="78"/>
                          </a:cubicBezTo>
                          <a:cubicBezTo>
                            <a:pt x="1216" y="102"/>
                            <a:pt x="1263" y="146"/>
                            <a:pt x="1263" y="146"/>
                          </a:cubicBezTo>
                          <a:cubicBezTo>
                            <a:pt x="1554" y="133"/>
                            <a:pt x="1549" y="228"/>
                            <a:pt x="1549" y="119"/>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80" name="Freeform 31"/>
                    <p:cNvSpPr>
                      <a:spLocks/>
                    </p:cNvSpPr>
                    <p:nvPr/>
                  </p:nvSpPr>
                  <p:spPr bwMode="auto">
                    <a:xfrm>
                      <a:off x="5720" y="3306"/>
                      <a:ext cx="1358" cy="252"/>
                    </a:xfrm>
                    <a:custGeom>
                      <a:avLst/>
                      <a:gdLst>
                        <a:gd name="T0" fmla="*/ 0 w 1358"/>
                        <a:gd name="T1" fmla="*/ 128 h 217"/>
                        <a:gd name="T2" fmla="*/ 67 w 1358"/>
                        <a:gd name="T3" fmla="*/ 46 h 217"/>
                        <a:gd name="T4" fmla="*/ 149 w 1358"/>
                        <a:gd name="T5" fmla="*/ 19 h 217"/>
                        <a:gd name="T6" fmla="*/ 394 w 1358"/>
                        <a:gd name="T7" fmla="*/ 114 h 217"/>
                        <a:gd name="T8" fmla="*/ 489 w 1358"/>
                        <a:gd name="T9" fmla="*/ 196 h 217"/>
                        <a:gd name="T10" fmla="*/ 747 w 1358"/>
                        <a:gd name="T11" fmla="*/ 169 h 217"/>
                        <a:gd name="T12" fmla="*/ 842 w 1358"/>
                        <a:gd name="T13" fmla="*/ 101 h 217"/>
                        <a:gd name="T14" fmla="*/ 978 w 1358"/>
                        <a:gd name="T15" fmla="*/ 74 h 217"/>
                        <a:gd name="T16" fmla="*/ 1018 w 1358"/>
                        <a:gd name="T17" fmla="*/ 60 h 217"/>
                        <a:gd name="T18" fmla="*/ 1141 w 1358"/>
                        <a:gd name="T19" fmla="*/ 74 h 217"/>
                        <a:gd name="T20" fmla="*/ 1181 w 1358"/>
                        <a:gd name="T21" fmla="*/ 114 h 217"/>
                        <a:gd name="T22" fmla="*/ 1263 w 1358"/>
                        <a:gd name="T23" fmla="*/ 142 h 217"/>
                        <a:gd name="T24" fmla="*/ 1358 w 1358"/>
                        <a:gd name="T25" fmla="*/ 128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8" h="217">
                          <a:moveTo>
                            <a:pt x="0" y="128"/>
                          </a:moveTo>
                          <a:cubicBezTo>
                            <a:pt x="16" y="78"/>
                            <a:pt x="8" y="76"/>
                            <a:pt x="67" y="46"/>
                          </a:cubicBezTo>
                          <a:cubicBezTo>
                            <a:pt x="93" y="33"/>
                            <a:pt x="149" y="19"/>
                            <a:pt x="149" y="19"/>
                          </a:cubicBezTo>
                          <a:cubicBezTo>
                            <a:pt x="392" y="38"/>
                            <a:pt x="277" y="0"/>
                            <a:pt x="394" y="114"/>
                          </a:cubicBezTo>
                          <a:cubicBezTo>
                            <a:pt x="414" y="176"/>
                            <a:pt x="430" y="176"/>
                            <a:pt x="489" y="196"/>
                          </a:cubicBezTo>
                          <a:cubicBezTo>
                            <a:pt x="575" y="190"/>
                            <a:pt x="675" y="217"/>
                            <a:pt x="747" y="169"/>
                          </a:cubicBezTo>
                          <a:cubicBezTo>
                            <a:pt x="815" y="123"/>
                            <a:pt x="755" y="126"/>
                            <a:pt x="842" y="101"/>
                          </a:cubicBezTo>
                          <a:cubicBezTo>
                            <a:pt x="886" y="88"/>
                            <a:pt x="934" y="89"/>
                            <a:pt x="978" y="74"/>
                          </a:cubicBezTo>
                          <a:cubicBezTo>
                            <a:pt x="991" y="69"/>
                            <a:pt x="1005" y="65"/>
                            <a:pt x="1018" y="60"/>
                          </a:cubicBezTo>
                          <a:cubicBezTo>
                            <a:pt x="1059" y="65"/>
                            <a:pt x="1102" y="61"/>
                            <a:pt x="1141" y="74"/>
                          </a:cubicBezTo>
                          <a:cubicBezTo>
                            <a:pt x="1159" y="80"/>
                            <a:pt x="1165" y="105"/>
                            <a:pt x="1181" y="114"/>
                          </a:cubicBezTo>
                          <a:cubicBezTo>
                            <a:pt x="1206" y="128"/>
                            <a:pt x="1263" y="142"/>
                            <a:pt x="1263" y="142"/>
                          </a:cubicBezTo>
                          <a:cubicBezTo>
                            <a:pt x="1295" y="137"/>
                            <a:pt x="1358" y="128"/>
                            <a:pt x="1358" y="128"/>
                          </a:cubicBezTo>
                        </a:path>
                      </a:pathLst>
                    </a:custGeom>
                    <a:noFill/>
                    <a:ln w="19050">
                      <a:solidFill>
                        <a:srgbClr val="0066FF"/>
                      </a:solidFill>
                      <a:round/>
                      <a:headEnd/>
                      <a:tailEnd/>
                    </a:ln>
                  </p:spPr>
                  <p:txBody>
                    <a:bodyPr vert="horz" wrap="square" lIns="91440" tIns="45720" rIns="91440" bIns="45720" numCol="1" anchor="t" anchorCtr="0" compatLnSpc="1">
                      <a:prstTxWarp prst="textNoShape">
                        <a:avLst/>
                      </a:prstTxWarp>
                    </a:bodyPr>
                    <a:lstStyle/>
                    <a:p>
                      <a:endParaRPr lang="en-US" sz="2800">
                        <a:solidFill>
                          <a:srgbClr val="0000FF"/>
                        </a:solidFill>
                      </a:endParaRPr>
                    </a:p>
                  </p:txBody>
                </p:sp>
                <p:sp>
                  <p:nvSpPr>
                    <p:cNvPr id="554" name="Rectangle 19"/>
                    <p:cNvSpPr>
                      <a:spLocks noChangeArrowheads="1"/>
                    </p:cNvSpPr>
                    <p:nvPr/>
                  </p:nvSpPr>
                  <p:spPr bwMode="auto">
                    <a:xfrm>
                      <a:off x="7148" y="3186"/>
                      <a:ext cx="2840" cy="2658"/>
                    </a:xfrm>
                    <a:prstGeom prst="rect">
                      <a:avLst/>
                    </a:prstGeom>
                    <a:solidFill>
                      <a:srgbClr val="FF000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nl-NL" sz="1600" b="0" i="0" u="none" strike="noStrike" cap="none" normalizeH="0" baseline="0" smtClean="0">
                        <a:ln>
                          <a:noFill/>
                        </a:ln>
                        <a:solidFill>
                          <a:srgbClr val="0000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0" i="0" u="none" strike="noStrike" cap="none" normalizeH="0" baseline="0" smtClean="0">
                          <a:ln>
                            <a:noFill/>
                          </a:ln>
                          <a:solidFill>
                            <a:srgbClr val="0000FF"/>
                          </a:solidFill>
                          <a:effectLst/>
                          <a:latin typeface="Calibri" pitchFamily="34" charset="0"/>
                          <a:cs typeface="Arial" pitchFamily="34" charset="0"/>
                        </a:rPr>
                        <a:t>2</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grpSp>
            </p:grpSp>
          </p:grpSp>
        </p:grpSp>
        <p:sp>
          <p:nvSpPr>
            <p:cNvPr id="50206" name="Text Box 30"/>
            <p:cNvSpPr txBox="1">
              <a:spLocks noChangeArrowheads="1"/>
            </p:cNvSpPr>
            <p:nvPr/>
          </p:nvSpPr>
          <p:spPr bwMode="auto">
            <a:xfrm>
              <a:off x="1440" y="1136"/>
              <a:ext cx="2515" cy="4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0000FF"/>
                  </a:solidFill>
                  <a:effectLst/>
                  <a:latin typeface="Calibri" pitchFamily="34" charset="0"/>
                  <a:cs typeface="Arial" pitchFamily="34" charset="0"/>
                </a:rPr>
                <a:t>Aversion to dog shit</a:t>
              </a:r>
              <a:endParaRPr kumimoji="0" lang="nl-NL" sz="2800" b="0" i="0" u="none" strike="noStrike" cap="none" normalizeH="0" baseline="0" smtClean="0">
                <a:ln>
                  <a:noFill/>
                </a:ln>
                <a:solidFill>
                  <a:srgbClr val="0000FF"/>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2484438" y="274638"/>
            <a:ext cx="3600450" cy="1143000"/>
          </a:xfrm>
        </p:spPr>
        <p:txBody>
          <a:bodyPr/>
          <a:lstStyle/>
          <a:p>
            <a:r>
              <a:rPr lang="en-US" dirty="0" smtClean="0">
                <a:solidFill>
                  <a:srgbClr val="0000FF"/>
                </a:solidFill>
              </a:rPr>
              <a:t>Good and New</a:t>
            </a:r>
            <a:endParaRPr lang="nl-NL" dirty="0" smtClean="0">
              <a:solidFill>
                <a:srgbClr val="0000FF"/>
              </a:solidFill>
            </a:endParaRPr>
          </a:p>
        </p:txBody>
      </p:sp>
      <p:sp>
        <p:nvSpPr>
          <p:cNvPr id="3" name="Tijdelijke aanduiding voor inhoud 2"/>
          <p:cNvSpPr>
            <a:spLocks noGrp="1"/>
          </p:cNvSpPr>
          <p:nvPr>
            <p:ph idx="1"/>
          </p:nvPr>
        </p:nvSpPr>
        <p:spPr>
          <a:xfrm>
            <a:off x="468313" y="3068638"/>
            <a:ext cx="8229600" cy="3744912"/>
          </a:xfrm>
        </p:spPr>
        <p:txBody>
          <a:bodyPr/>
          <a:lstStyle/>
          <a:p>
            <a:pPr>
              <a:buFont typeface="Arial" charset="0"/>
              <a:buNone/>
              <a:defRPr/>
            </a:pPr>
            <a:r>
              <a:rPr lang="en-US" dirty="0" smtClean="0">
                <a:solidFill>
                  <a:srgbClr val="0000FF"/>
                </a:solidFill>
              </a:rPr>
              <a:t>In pairs 2 minutes each.</a:t>
            </a:r>
          </a:p>
          <a:p>
            <a:pPr marL="0" indent="0">
              <a:buFont typeface="Arial" charset="0"/>
              <a:buNone/>
              <a:defRPr/>
            </a:pPr>
            <a:r>
              <a:rPr lang="en-US" dirty="0" smtClean="0">
                <a:solidFill>
                  <a:srgbClr val="0000FF"/>
                </a:solidFill>
              </a:rPr>
              <a:t>Focus at a recent situation which has given you a good/or new feeling. In which you felt energy, happiness or joy.</a:t>
            </a:r>
          </a:p>
          <a:p>
            <a:pPr marL="0" indent="0">
              <a:buFont typeface="Arial" charset="0"/>
              <a:buNone/>
              <a:defRPr/>
            </a:pPr>
            <a:r>
              <a:rPr lang="en-US" dirty="0" smtClean="0">
                <a:solidFill>
                  <a:srgbClr val="0000FF"/>
                </a:solidFill>
              </a:rPr>
              <a:t>Share in the whole group the title of your experience and show your feelings at your face.</a:t>
            </a:r>
            <a:endParaRPr lang="nl-NL" dirty="0">
              <a:solidFill>
                <a:srgbClr val="0000FF"/>
              </a:solidFill>
            </a:endParaRPr>
          </a:p>
        </p:txBody>
      </p:sp>
      <p:pic>
        <p:nvPicPr>
          <p:cNvPr id="4" name="Picture 2" descr="http://www.smacinternationals.com/images/new.gif"/>
          <p:cNvPicPr>
            <a:picLocks noChangeAspect="1" noChangeArrowheads="1"/>
          </p:cNvPicPr>
          <p:nvPr/>
        </p:nvPicPr>
        <p:blipFill>
          <a:blip r:embed="rId2" cstate="print"/>
          <a:srcRect/>
          <a:stretch>
            <a:fillRect/>
          </a:stretch>
        </p:blipFill>
        <p:spPr bwMode="auto">
          <a:xfrm>
            <a:off x="5364163" y="549275"/>
            <a:ext cx="3779837" cy="2374900"/>
          </a:xfrm>
          <a:prstGeom prst="rect">
            <a:avLst/>
          </a:prstGeom>
          <a:noFill/>
          <a:ln w="9525">
            <a:noFill/>
            <a:miter lim="800000"/>
            <a:headEnd/>
            <a:tailEnd/>
          </a:ln>
        </p:spPr>
      </p:pic>
      <p:pic>
        <p:nvPicPr>
          <p:cNvPr id="5" name="Picture 4" descr="http://knowledgeoverflow.com/wp-content/uploads/2012/06/happy-smiley-4.jpg?b867bc"/>
          <p:cNvPicPr>
            <a:picLocks noChangeAspect="1" noChangeArrowheads="1"/>
          </p:cNvPicPr>
          <p:nvPr/>
        </p:nvPicPr>
        <p:blipFill>
          <a:blip r:embed="rId3" cstate="print"/>
          <a:srcRect/>
          <a:stretch>
            <a:fillRect/>
          </a:stretch>
        </p:blipFill>
        <p:spPr bwMode="auto">
          <a:xfrm>
            <a:off x="34925" y="260350"/>
            <a:ext cx="2390775" cy="237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1008112"/>
          </a:xfrm>
        </p:spPr>
        <p:txBody>
          <a:bodyPr/>
          <a:lstStyle/>
          <a:p>
            <a:r>
              <a:rPr lang="en-US" sz="5400" b="1" dirty="0" smtClean="0">
                <a:solidFill>
                  <a:srgbClr val="0000FF"/>
                </a:solidFill>
              </a:rPr>
              <a:t>From dislike to liking (1)</a:t>
            </a:r>
            <a:endParaRPr lang="en-US" b="1" dirty="0">
              <a:solidFill>
                <a:srgbClr val="0000FF"/>
              </a:solidFill>
            </a:endParaRPr>
          </a:p>
        </p:txBody>
      </p:sp>
      <p:sp>
        <p:nvSpPr>
          <p:cNvPr id="32" name="Tekstvak 31"/>
          <p:cNvSpPr txBox="1"/>
          <p:nvPr/>
        </p:nvSpPr>
        <p:spPr>
          <a:xfrm>
            <a:off x="0" y="1052736"/>
            <a:ext cx="9143999" cy="5909310"/>
          </a:xfrm>
          <a:prstGeom prst="rect">
            <a:avLst/>
          </a:prstGeom>
          <a:noFill/>
        </p:spPr>
        <p:txBody>
          <a:bodyPr wrap="square" rtlCol="0">
            <a:spAutoFit/>
          </a:bodyPr>
          <a:lstStyle/>
          <a:p>
            <a:pPr marL="457200" lvl="0" indent="-457200">
              <a:buFont typeface="+mj-lt"/>
              <a:buAutoNum type="arabicPeriod"/>
            </a:pPr>
            <a:r>
              <a:rPr lang="en-GB" sz="2700" dirty="0" smtClean="0">
                <a:solidFill>
                  <a:srgbClr val="0000FF"/>
                </a:solidFill>
              </a:rPr>
              <a:t>Think of something you dislike and that you would change this in liking.</a:t>
            </a:r>
            <a:endParaRPr lang="nl-NL" sz="2700" dirty="0" smtClean="0">
              <a:solidFill>
                <a:srgbClr val="0000FF"/>
              </a:solidFill>
            </a:endParaRPr>
          </a:p>
          <a:p>
            <a:pPr marL="457200" lvl="0" indent="-457200">
              <a:buFont typeface="+mj-lt"/>
              <a:buAutoNum type="arabicPeriod"/>
            </a:pPr>
            <a:r>
              <a:rPr lang="en-GB" sz="2700" dirty="0" smtClean="0">
                <a:solidFill>
                  <a:srgbClr val="0000FF"/>
                </a:solidFill>
              </a:rPr>
              <a:t>Make an image of the situation you do dislike, look for the submodalities in the image.</a:t>
            </a:r>
            <a:endParaRPr lang="nl-NL" sz="2700" dirty="0" smtClean="0">
              <a:solidFill>
                <a:srgbClr val="0000FF"/>
              </a:solidFill>
            </a:endParaRPr>
          </a:p>
          <a:p>
            <a:pPr marL="457200" lvl="0" indent="-457200">
              <a:buFont typeface="+mj-lt"/>
              <a:buAutoNum type="arabicPeriod"/>
            </a:pPr>
            <a:r>
              <a:rPr lang="en-GB" sz="2700" dirty="0" smtClean="0">
                <a:solidFill>
                  <a:srgbClr val="0000FF"/>
                </a:solidFill>
              </a:rPr>
              <a:t>Then look for something you really like very much, it is not necessary that the topic should be connected to the first image. </a:t>
            </a:r>
            <a:endParaRPr lang="nl-NL" sz="2700" dirty="0" smtClean="0">
              <a:solidFill>
                <a:srgbClr val="0000FF"/>
              </a:solidFill>
            </a:endParaRPr>
          </a:p>
          <a:p>
            <a:pPr marL="457200" lvl="0" indent="-457200">
              <a:buFont typeface="+mj-lt"/>
              <a:buAutoNum type="arabicPeriod"/>
            </a:pPr>
            <a:r>
              <a:rPr lang="en-GB" sz="2700" dirty="0" smtClean="0">
                <a:solidFill>
                  <a:srgbClr val="0000FF"/>
                </a:solidFill>
              </a:rPr>
              <a:t>Make an image of this situation. Look for the sub-modalities in this image.</a:t>
            </a:r>
            <a:endParaRPr lang="nl-NL" sz="2700" dirty="0" smtClean="0">
              <a:solidFill>
                <a:srgbClr val="0000FF"/>
              </a:solidFill>
            </a:endParaRPr>
          </a:p>
          <a:p>
            <a:pPr marL="457200" lvl="0" indent="-457200">
              <a:buFont typeface="+mj-lt"/>
              <a:buAutoNum type="arabicPeriod"/>
            </a:pPr>
            <a:r>
              <a:rPr lang="en-GB" sz="2700" dirty="0" smtClean="0">
                <a:solidFill>
                  <a:srgbClr val="0000FF"/>
                </a:solidFill>
              </a:rPr>
              <a:t>Look for the drivers (the submodalities which are different.</a:t>
            </a:r>
            <a:endParaRPr lang="nl-NL" sz="2700" dirty="0" smtClean="0">
              <a:solidFill>
                <a:srgbClr val="0000FF"/>
              </a:solidFill>
            </a:endParaRPr>
          </a:p>
          <a:p>
            <a:pPr marL="457200" lvl="0" indent="-457200">
              <a:buFont typeface="+mj-lt"/>
              <a:buAutoNum type="arabicPeriod"/>
            </a:pPr>
            <a:r>
              <a:rPr lang="en-GB" sz="2700" dirty="0" smtClean="0">
                <a:solidFill>
                  <a:srgbClr val="0000FF"/>
                </a:solidFill>
              </a:rPr>
              <a:t>Then bring the submodalities of the image / situation you like to the situation you don’t like.</a:t>
            </a:r>
            <a:endParaRPr lang="nl-NL" sz="2700" dirty="0" smtClean="0">
              <a:solidFill>
                <a:srgbClr val="0000FF"/>
              </a:solidFill>
            </a:endParaRPr>
          </a:p>
          <a:p>
            <a:pPr marL="457200" lvl="0" indent="-457200">
              <a:buFont typeface="+mj-lt"/>
              <a:buAutoNum type="arabicPeriod"/>
            </a:pPr>
            <a:r>
              <a:rPr lang="en-GB" sz="2700" dirty="0" smtClean="0">
                <a:solidFill>
                  <a:srgbClr val="0000FF"/>
                </a:solidFill>
              </a:rPr>
              <a:t>Test:  Think of the task you first disliked. How do you feel about it?</a:t>
            </a:r>
            <a:endParaRPr lang="en-US" sz="27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 calcmode="lin" valueType="num">
                                      <p:cBhvr additive="base">
                                        <p:cTn id="13" dur="500" fill="hold"/>
                                        <p:tgtEl>
                                          <p:spTgt spid="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anim calcmode="lin" valueType="num">
                                      <p:cBhvr additive="base">
                                        <p:cTn id="19" dur="500" fill="hold"/>
                                        <p:tgtEl>
                                          <p:spTgt spid="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
                                            <p:txEl>
                                              <p:pRg st="3" end="3"/>
                                            </p:txEl>
                                          </p:spTgt>
                                        </p:tgtEl>
                                        <p:attrNameLst>
                                          <p:attrName>style.visibility</p:attrName>
                                        </p:attrNameLst>
                                      </p:cBhvr>
                                      <p:to>
                                        <p:strVal val="visible"/>
                                      </p:to>
                                    </p:set>
                                    <p:anim calcmode="lin" valueType="num">
                                      <p:cBhvr additive="base">
                                        <p:cTn id="25" dur="500" fill="hold"/>
                                        <p:tgtEl>
                                          <p:spTgt spid="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 calcmode="lin" valueType="num">
                                      <p:cBhvr additive="base">
                                        <p:cTn id="31" dur="500" fill="hold"/>
                                        <p:tgtEl>
                                          <p:spTgt spid="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
                                            <p:txEl>
                                              <p:pRg st="5" end="5"/>
                                            </p:txEl>
                                          </p:spTgt>
                                        </p:tgtEl>
                                        <p:attrNameLst>
                                          <p:attrName>style.visibility</p:attrName>
                                        </p:attrNameLst>
                                      </p:cBhvr>
                                      <p:to>
                                        <p:strVal val="visible"/>
                                      </p:to>
                                    </p:set>
                                    <p:anim calcmode="lin" valueType="num">
                                      <p:cBhvr additive="base">
                                        <p:cTn id="37" dur="500" fill="hold"/>
                                        <p:tgtEl>
                                          <p:spTgt spid="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
                                            <p:txEl>
                                              <p:pRg st="6" end="6"/>
                                            </p:txEl>
                                          </p:spTgt>
                                        </p:tgtEl>
                                        <p:attrNameLst>
                                          <p:attrName>style.visibility</p:attrName>
                                        </p:attrNameLst>
                                      </p:cBhvr>
                                      <p:to>
                                        <p:strVal val="visible"/>
                                      </p:to>
                                    </p:set>
                                    <p:anim calcmode="lin" valueType="num">
                                      <p:cBhvr additive="base">
                                        <p:cTn id="43" dur="500" fill="hold"/>
                                        <p:tgtEl>
                                          <p:spTgt spid="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5400" b="1" dirty="0" smtClean="0">
                <a:solidFill>
                  <a:srgbClr val="0000FF"/>
                </a:solidFill>
              </a:rPr>
              <a:t>Submodalities</a:t>
            </a:r>
            <a:endParaRPr lang="nl-NL" b="1" dirty="0">
              <a:solidFill>
                <a:srgbClr val="0000FF"/>
              </a:solidFill>
            </a:endParaRPr>
          </a:p>
        </p:txBody>
      </p:sp>
      <p:graphicFrame>
        <p:nvGraphicFramePr>
          <p:cNvPr id="4" name="Tijdelijke aanduiding voor inhoud 3"/>
          <p:cNvGraphicFramePr>
            <a:graphicFrameLocks noGrp="1"/>
          </p:cNvGraphicFramePr>
          <p:nvPr>
            <p:ph idx="1"/>
          </p:nvPr>
        </p:nvGraphicFramePr>
        <p:xfrm>
          <a:off x="3095836" y="1571600"/>
          <a:ext cx="2592288" cy="3901440"/>
        </p:xfrm>
        <a:graphic>
          <a:graphicData uri="http://schemas.openxmlformats.org/drawingml/2006/table">
            <a:tbl>
              <a:tblPr/>
              <a:tblGrid>
                <a:gridCol w="2592288"/>
              </a:tblGrid>
              <a:tr h="163478">
                <a:tc>
                  <a:txBody>
                    <a:bodyPr/>
                    <a:lstStyle/>
                    <a:p>
                      <a:pPr>
                        <a:spcAft>
                          <a:spcPts val="0"/>
                        </a:spcAft>
                      </a:pPr>
                      <a:r>
                        <a:rPr lang="en-US" sz="1600" kern="1200" dirty="0">
                          <a:solidFill>
                            <a:srgbClr val="0000FF"/>
                          </a:solidFill>
                          <a:latin typeface="+mn-lt"/>
                          <a:ea typeface="+mn-ea"/>
                          <a:cs typeface="+mn-cs"/>
                        </a:rPr>
                        <a:t>Is there a sound? A = Auditive</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Loud or Soft</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Rhythm</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Emphasis on specific words</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Fast or Slow</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Pauses</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High or Low Pitch</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Timbre</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Location</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Direction</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Duration </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Internal or External</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Verbal or Tonal</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Stereo or Mono</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Near or Far</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724">
                <a:tc>
                  <a:txBody>
                    <a:bodyPr/>
                    <a:lstStyle/>
                    <a:p>
                      <a:pPr marL="342900" lvl="0" indent="-342900">
                        <a:spcAft>
                          <a:spcPts val="0"/>
                        </a:spcAft>
                        <a:tabLst>
                          <a:tab pos="457200" algn="l"/>
                        </a:tabLst>
                      </a:pPr>
                      <a:r>
                        <a:rPr lang="en-US" sz="1600" kern="1200" dirty="0">
                          <a:solidFill>
                            <a:srgbClr val="0000FF"/>
                          </a:solidFill>
                          <a:latin typeface="+mn-lt"/>
                          <a:ea typeface="+mn-ea"/>
                          <a:cs typeface="+mn-cs"/>
                        </a:rPr>
                        <a:t>Clarity</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ijdelijke aanduiding voor inhoud 3"/>
          <p:cNvGraphicFramePr>
            <a:graphicFrameLocks/>
          </p:cNvGraphicFramePr>
          <p:nvPr/>
        </p:nvGraphicFramePr>
        <p:xfrm>
          <a:off x="251520" y="1571600"/>
          <a:ext cx="2664296" cy="3657600"/>
        </p:xfrm>
        <a:graphic>
          <a:graphicData uri="http://schemas.openxmlformats.org/drawingml/2006/table">
            <a:tbl>
              <a:tblPr/>
              <a:tblGrid>
                <a:gridCol w="2664296"/>
              </a:tblGrid>
              <a:tr h="192021">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Is there an image? V = Visual</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92021">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Associated / Disassociated</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Framed or Unbounded</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Black &amp; White or Color</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Bright or Dim</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Size of Picture</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Near or Far</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spcAft>
                          <a:spcPts val="0"/>
                        </a:spcAft>
                        <a:tabLst>
                          <a:tab pos="457200" algn="l"/>
                        </a:tabLst>
                      </a:pPr>
                      <a:r>
                        <a:rPr lang="en-US" sz="1600" dirty="0">
                          <a:solidFill>
                            <a:srgbClr val="0000FF"/>
                          </a:solidFill>
                        </a:rPr>
                        <a:t>Location</a:t>
                      </a:r>
                      <a:endParaRPr lang="nl-NL" sz="1600" dirty="0">
                        <a:solidFill>
                          <a:srgbClr val="0000FF"/>
                        </a:solidFill>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spcAft>
                          <a:spcPts val="0"/>
                        </a:spcAft>
                        <a:tabLst>
                          <a:tab pos="457200" algn="l"/>
                        </a:tabLst>
                      </a:pPr>
                      <a:r>
                        <a:rPr lang="en-US" sz="1600" dirty="0" smtClean="0">
                          <a:solidFill>
                            <a:srgbClr val="0000FF"/>
                          </a:solidFill>
                        </a:rPr>
                        <a:t>Moving </a:t>
                      </a:r>
                      <a:r>
                        <a:rPr lang="en-US" sz="1600" dirty="0">
                          <a:solidFill>
                            <a:srgbClr val="0000FF"/>
                          </a:solidFill>
                        </a:rPr>
                        <a:t>or Still</a:t>
                      </a:r>
                      <a:endParaRPr lang="nl-NL" sz="1600" dirty="0">
                        <a:solidFill>
                          <a:srgbClr val="0000FF"/>
                        </a:solidFill>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spcAft>
                          <a:spcPts val="0"/>
                        </a:spcAft>
                        <a:tabLst>
                          <a:tab pos="457200" algn="l"/>
                        </a:tabLst>
                      </a:pPr>
                      <a:r>
                        <a:rPr lang="en-US" sz="1600" dirty="0">
                          <a:solidFill>
                            <a:srgbClr val="0000FF"/>
                          </a:solidFill>
                        </a:rPr>
                        <a:t>If a Movie-Fast/Normal/Slow</a:t>
                      </a:r>
                      <a:endParaRPr lang="nl-NL" sz="1600" dirty="0">
                        <a:solidFill>
                          <a:srgbClr val="0000FF"/>
                        </a:solidFill>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spcAft>
                          <a:spcPts val="0"/>
                        </a:spcAft>
                        <a:tabLst>
                          <a:tab pos="457200" algn="l"/>
                        </a:tabLst>
                      </a:pPr>
                      <a:r>
                        <a:rPr lang="en-US" sz="1600" dirty="0">
                          <a:solidFill>
                            <a:srgbClr val="0000FF"/>
                          </a:solidFill>
                        </a:rPr>
                        <a:t>Focused or Defocused</a:t>
                      </a:r>
                      <a:endParaRPr lang="nl-NL" sz="1600" dirty="0">
                        <a:solidFill>
                          <a:srgbClr val="0000FF"/>
                        </a:solidFill>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6064">
                <a:tc>
                  <a:txBody>
                    <a:bodyPr/>
                    <a:lstStyle/>
                    <a:p>
                      <a:pPr marL="342900" lvl="0" indent="-342900">
                        <a:spcAft>
                          <a:spcPts val="0"/>
                        </a:spcAft>
                        <a:tabLst>
                          <a:tab pos="457200" algn="l"/>
                        </a:tabLst>
                      </a:pPr>
                      <a:r>
                        <a:rPr lang="en-US" sz="1600" dirty="0">
                          <a:solidFill>
                            <a:srgbClr val="0000FF"/>
                          </a:solidFill>
                        </a:rPr>
                        <a:t>From beneath of above, from the left or from the right side seen</a:t>
                      </a:r>
                      <a:endParaRPr lang="nl-NL" sz="1600" dirty="0">
                        <a:solidFill>
                          <a:srgbClr val="0000FF"/>
                        </a:solidFill>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92021">
                <a:tc>
                  <a:txBody>
                    <a:bodyPr/>
                    <a:lstStyle/>
                    <a:p>
                      <a:pPr marL="342900" lvl="0" indent="-342900">
                        <a:spcAft>
                          <a:spcPts val="0"/>
                        </a:spcAft>
                        <a:tabLst>
                          <a:tab pos="457200" algn="l"/>
                        </a:tabLst>
                      </a:pPr>
                      <a:r>
                        <a:rPr lang="en-US" sz="1600" dirty="0">
                          <a:solidFill>
                            <a:srgbClr val="0000FF"/>
                          </a:solidFill>
                        </a:rPr>
                        <a:t>3-Dimensional or Flat</a:t>
                      </a:r>
                      <a:endParaRPr lang="nl-NL" sz="1600" dirty="0">
                        <a:solidFill>
                          <a:srgbClr val="0000FF"/>
                        </a:solidFill>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6" name="Tijdelijke aanduiding voor inhoud 3"/>
          <p:cNvGraphicFramePr>
            <a:graphicFrameLocks/>
          </p:cNvGraphicFramePr>
          <p:nvPr/>
        </p:nvGraphicFramePr>
        <p:xfrm>
          <a:off x="5868144" y="1571600"/>
          <a:ext cx="3096344" cy="3657600"/>
        </p:xfrm>
        <a:graphic>
          <a:graphicData uri="http://schemas.openxmlformats.org/drawingml/2006/table">
            <a:tbl>
              <a:tblPr/>
              <a:tblGrid>
                <a:gridCol w="3096344"/>
              </a:tblGrid>
              <a:tr h="179760">
                <a:tc>
                  <a:txBody>
                    <a:bodyPr/>
                    <a:lstStyle/>
                    <a:p>
                      <a:pPr marL="342900" lvl="0" indent="-342900" algn="l" defTabSz="914400" rtl="0" eaLnBrk="1" latinLnBrk="0" hangingPunct="1">
                        <a:spcAft>
                          <a:spcPts val="0"/>
                        </a:spcAft>
                        <a:tabLst>
                          <a:tab pos="457200" algn="l"/>
                        </a:tabLst>
                      </a:pPr>
                      <a:r>
                        <a:rPr lang="en-US" sz="1600" b="1" kern="1200" dirty="0">
                          <a:solidFill>
                            <a:schemeClr val="bg1"/>
                          </a:solidFill>
                          <a:latin typeface="+mn-lt"/>
                          <a:ea typeface="+mn-ea"/>
                          <a:cs typeface="+mn-cs"/>
                        </a:rPr>
                        <a:t>Is there a feeling? K = </a:t>
                      </a:r>
                      <a:r>
                        <a:rPr lang="en-US" sz="1600" b="1" kern="1200" dirty="0" smtClean="0">
                          <a:solidFill>
                            <a:schemeClr val="bg1"/>
                          </a:solidFill>
                          <a:latin typeface="+mn-lt"/>
                          <a:ea typeface="+mn-ea"/>
                          <a:cs typeface="+mn-cs"/>
                        </a:rPr>
                        <a:t>Kinesthetic</a:t>
                      </a:r>
                      <a:endParaRPr lang="nl-NL" sz="1600" b="1" kern="1200" dirty="0">
                        <a:solidFill>
                          <a:schemeClr val="bg1"/>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FF"/>
                    </a:solidFill>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Temperature:  Hot or Cold</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Texture:  Smooth or Rough</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Vibration</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Pressure</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Movement</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Duration</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Intensity, Strong or Weak</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Size</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Shape</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Weight:  Heavy or Light</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Internal or external</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Constant or Intermittent</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Location</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20">
                <a:tc>
                  <a:txBody>
                    <a:bodyPr/>
                    <a:lstStyle/>
                    <a:p>
                      <a:pPr marL="342900" lvl="0" indent="-342900" algn="l" defTabSz="914400" rtl="0" eaLnBrk="1" latinLnBrk="0" hangingPunct="1">
                        <a:spcAft>
                          <a:spcPts val="0"/>
                        </a:spcAft>
                        <a:tabLst>
                          <a:tab pos="457200" algn="l"/>
                        </a:tabLst>
                      </a:pPr>
                      <a:r>
                        <a:rPr lang="en-US" sz="1600" kern="1200" dirty="0">
                          <a:solidFill>
                            <a:srgbClr val="0000FF"/>
                          </a:solidFill>
                          <a:latin typeface="+mn-lt"/>
                          <a:ea typeface="+mn-ea"/>
                          <a:cs typeface="+mn-cs"/>
                        </a:rPr>
                        <a:t>Large Area or Small Area</a:t>
                      </a:r>
                      <a:endParaRPr lang="nl-NL" sz="1600" kern="1200" dirty="0">
                        <a:solidFill>
                          <a:srgbClr val="0000FF"/>
                        </a:solidFill>
                        <a:latin typeface="+mn-lt"/>
                        <a:ea typeface="+mn-ea"/>
                        <a:cs typeface="+mn-cs"/>
                      </a:endParaRPr>
                    </a:p>
                  </a:txBody>
                  <a:tcPr marL="24720" marR="24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800" b="1" dirty="0" smtClean="0">
                <a:solidFill>
                  <a:srgbClr val="FF0000"/>
                </a:solidFill>
              </a:rPr>
              <a:t>Reflection of the day</a:t>
            </a:r>
            <a:endParaRPr lang="nl-NL" sz="4800" b="1" dirty="0">
              <a:solidFill>
                <a:srgbClr val="FF0000"/>
              </a:solidFill>
            </a:endParaRPr>
          </a:p>
        </p:txBody>
      </p:sp>
      <p:sp>
        <p:nvSpPr>
          <p:cNvPr id="3" name="Tijdelijke aanduiding voor inhoud 2"/>
          <p:cNvSpPr>
            <a:spLocks noGrp="1"/>
          </p:cNvSpPr>
          <p:nvPr>
            <p:ph idx="1"/>
          </p:nvPr>
        </p:nvSpPr>
        <p:spPr>
          <a:xfrm>
            <a:off x="518864" y="2492897"/>
            <a:ext cx="8229600" cy="2520280"/>
          </a:xfrm>
        </p:spPr>
        <p:txBody>
          <a:bodyPr/>
          <a:lstStyle/>
          <a:p>
            <a:pPr>
              <a:buNone/>
            </a:pPr>
            <a:r>
              <a:rPr lang="en-US" dirty="0" smtClean="0">
                <a:solidFill>
                  <a:srgbClr val="0000FF"/>
                </a:solidFill>
              </a:rPr>
              <a:t>Look back on what we did today.</a:t>
            </a:r>
          </a:p>
          <a:p>
            <a:pPr>
              <a:buNone/>
            </a:pPr>
            <a:r>
              <a:rPr lang="en-US" dirty="0" smtClean="0">
                <a:solidFill>
                  <a:srgbClr val="0000FF"/>
                </a:solidFill>
              </a:rPr>
              <a:t>Where and how can you use the different exercises?</a:t>
            </a:r>
          </a:p>
          <a:p>
            <a:pPr>
              <a:buNone/>
            </a:pPr>
            <a:r>
              <a:rPr lang="en-US" dirty="0" smtClean="0">
                <a:solidFill>
                  <a:srgbClr val="0000FF"/>
                </a:solidFill>
              </a:rPr>
              <a:t>Write it down for yourself.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whitegadget.com/attachments/pc-wallpapers/130338d1358923418-photo-frame-photo-frame-image-1024x768.jpg"/>
          <p:cNvPicPr>
            <a:picLocks noChangeAspect="1" noChangeArrowheads="1"/>
          </p:cNvPicPr>
          <p:nvPr/>
        </p:nvPicPr>
        <p:blipFill>
          <a:blip r:embed="rId2" cstate="print"/>
          <a:srcRect/>
          <a:stretch>
            <a:fillRect/>
          </a:stretch>
        </p:blipFill>
        <p:spPr bwMode="auto">
          <a:xfrm>
            <a:off x="34925" y="-457200"/>
            <a:ext cx="9145588" cy="7315200"/>
          </a:xfrm>
          <a:prstGeom prst="rect">
            <a:avLst/>
          </a:prstGeom>
          <a:noFill/>
          <a:ln w="9525">
            <a:noFill/>
            <a:miter lim="800000"/>
            <a:headEnd/>
            <a:tailEnd/>
          </a:ln>
        </p:spPr>
      </p:pic>
      <p:sp>
        <p:nvSpPr>
          <p:cNvPr id="2" name="Titel 1"/>
          <p:cNvSpPr>
            <a:spLocks noGrp="1"/>
          </p:cNvSpPr>
          <p:nvPr>
            <p:ph type="title"/>
          </p:nvPr>
        </p:nvSpPr>
        <p:spPr>
          <a:xfrm>
            <a:off x="755650" y="620713"/>
            <a:ext cx="7581900" cy="1008087"/>
          </a:xfrm>
        </p:spPr>
        <p:txBody>
          <a:bodyPr>
            <a:normAutofit/>
          </a:bodyPr>
          <a:lstStyle/>
          <a:p>
            <a:r>
              <a:rPr lang="en-US" sz="4800" b="1" dirty="0" smtClean="0">
                <a:solidFill>
                  <a:srgbClr val="0000FF"/>
                </a:solidFill>
              </a:rPr>
              <a:t>Open Frame</a:t>
            </a:r>
            <a:endParaRPr lang="nl-NL" sz="4800" b="1" dirty="0" smtClean="0">
              <a:solidFill>
                <a:srgbClr val="0000FF"/>
              </a:solidFill>
            </a:endParaRPr>
          </a:p>
        </p:txBody>
      </p:sp>
      <p:sp>
        <p:nvSpPr>
          <p:cNvPr id="3" name="Tijdelijke aanduiding voor inhoud 2"/>
          <p:cNvSpPr>
            <a:spLocks noGrp="1"/>
          </p:cNvSpPr>
          <p:nvPr>
            <p:ph idx="1"/>
          </p:nvPr>
        </p:nvSpPr>
        <p:spPr>
          <a:xfrm>
            <a:off x="1116013" y="1412776"/>
            <a:ext cx="7127875" cy="2981325"/>
          </a:xfrm>
        </p:spPr>
        <p:txBody>
          <a:bodyPr/>
          <a:lstStyle/>
          <a:p>
            <a:r>
              <a:rPr lang="en-US" dirty="0" smtClean="0">
                <a:solidFill>
                  <a:srgbClr val="0000FF"/>
                </a:solidFill>
              </a:rPr>
              <a:t>Questions</a:t>
            </a:r>
          </a:p>
          <a:p>
            <a:r>
              <a:rPr lang="en-US" dirty="0" smtClean="0">
                <a:solidFill>
                  <a:srgbClr val="0000FF"/>
                </a:solidFill>
              </a:rPr>
              <a:t>Experiences</a:t>
            </a:r>
          </a:p>
          <a:p>
            <a:r>
              <a:rPr lang="en-US" dirty="0" smtClean="0">
                <a:solidFill>
                  <a:srgbClr val="0000FF"/>
                </a:solidFill>
              </a:rPr>
              <a:t>Short stories</a:t>
            </a:r>
          </a:p>
          <a:p>
            <a:r>
              <a:rPr lang="en-US" dirty="0" smtClean="0">
                <a:solidFill>
                  <a:srgbClr val="0000FF"/>
                </a:solidFill>
              </a:rPr>
              <a:t>Share a real life-experience to reflect on what NLP can mean to it.</a:t>
            </a:r>
            <a:endParaRPr lang="nl-NL" dirty="0" smtClean="0">
              <a:solidFill>
                <a:srgbClr val="0000FF"/>
              </a:solidFill>
            </a:endParaRPr>
          </a:p>
        </p:txBody>
      </p:sp>
      <p:sp>
        <p:nvSpPr>
          <p:cNvPr id="5" name="Tijdelijke aanduiding voor inhoud 2"/>
          <p:cNvSpPr txBox="1">
            <a:spLocks/>
          </p:cNvSpPr>
          <p:nvPr/>
        </p:nvSpPr>
        <p:spPr>
          <a:xfrm>
            <a:off x="900113" y="4213522"/>
            <a:ext cx="7496175" cy="655638"/>
          </a:xfrm>
          <a:prstGeom prst="rect">
            <a:avLst/>
          </a:prstGeom>
        </p:spPr>
        <p:txBody>
          <a:bodyPr>
            <a:normAutofit/>
          </a:bodyPr>
          <a:lstStyle/>
          <a:p>
            <a:pPr fontAlgn="auto">
              <a:spcBef>
                <a:spcPct val="20000"/>
              </a:spcBef>
              <a:spcAft>
                <a:spcPts val="0"/>
              </a:spcAft>
              <a:buFont typeface="Arial" pitchFamily="34" charset="0"/>
              <a:buNone/>
              <a:defRPr/>
            </a:pPr>
            <a:r>
              <a:rPr lang="en-US" sz="3200" b="1" i="1" dirty="0">
                <a:solidFill>
                  <a:srgbClr val="0000FF"/>
                </a:solidFill>
              </a:rPr>
              <a:t>Goal</a:t>
            </a:r>
            <a:r>
              <a:rPr lang="en-US" sz="3200" b="1" i="1" dirty="0">
                <a:solidFill>
                  <a:srgbClr val="0000FF"/>
                </a:solidFill>
                <a:latin typeface="+mn-lt"/>
                <a:cs typeface="+mn-cs"/>
              </a:rPr>
              <a:t>: apply NLP in your own reality.</a:t>
            </a:r>
            <a:endParaRPr lang="nl-NL" sz="3200" b="1" i="1" dirty="0">
              <a:solidFill>
                <a:srgbClr val="0000FF"/>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ehs.uen.org/html/PhysicsQ2/Frame_of_Reference_01/train.jpg"/>
          <p:cNvPicPr>
            <a:picLocks noChangeAspect="1" noChangeArrowheads="1"/>
          </p:cNvPicPr>
          <p:nvPr/>
        </p:nvPicPr>
        <p:blipFill>
          <a:blip r:embed="rId2" cstate="print"/>
          <a:srcRect/>
          <a:stretch>
            <a:fillRect/>
          </a:stretch>
        </p:blipFill>
        <p:spPr bwMode="auto">
          <a:xfrm>
            <a:off x="4183707" y="836712"/>
            <a:ext cx="4492749" cy="2586879"/>
          </a:xfrm>
          <a:prstGeom prst="rect">
            <a:avLst/>
          </a:prstGeom>
          <a:noFill/>
        </p:spPr>
      </p:pic>
      <p:sp>
        <p:nvSpPr>
          <p:cNvPr id="2" name="Titel 1"/>
          <p:cNvSpPr>
            <a:spLocks noGrp="1"/>
          </p:cNvSpPr>
          <p:nvPr>
            <p:ph type="title"/>
          </p:nvPr>
        </p:nvSpPr>
        <p:spPr>
          <a:xfrm>
            <a:off x="1331640" y="44624"/>
            <a:ext cx="5626968" cy="576064"/>
          </a:xfrm>
        </p:spPr>
        <p:txBody>
          <a:bodyPr>
            <a:noAutofit/>
          </a:bodyPr>
          <a:lstStyle/>
          <a:p>
            <a:r>
              <a:rPr lang="en-US" sz="4800" b="1" dirty="0" smtClean="0">
                <a:solidFill>
                  <a:srgbClr val="0000FF"/>
                </a:solidFill>
              </a:rPr>
              <a:t>Frame of reference</a:t>
            </a:r>
            <a:endParaRPr lang="nl-NL" sz="4800" b="1" dirty="0">
              <a:solidFill>
                <a:srgbClr val="0000FF"/>
              </a:solidFill>
            </a:endParaRPr>
          </a:p>
        </p:txBody>
      </p:sp>
      <p:sp>
        <p:nvSpPr>
          <p:cNvPr id="3" name="Tijdelijke aanduiding voor inhoud 2"/>
          <p:cNvSpPr>
            <a:spLocks noGrp="1"/>
          </p:cNvSpPr>
          <p:nvPr>
            <p:ph idx="1"/>
          </p:nvPr>
        </p:nvSpPr>
        <p:spPr>
          <a:xfrm>
            <a:off x="0" y="3068960"/>
            <a:ext cx="5364088" cy="792088"/>
          </a:xfrm>
        </p:spPr>
        <p:txBody>
          <a:bodyPr>
            <a:normAutofit/>
          </a:bodyPr>
          <a:lstStyle/>
          <a:p>
            <a:pPr>
              <a:buNone/>
            </a:pPr>
            <a:r>
              <a:rPr lang="en-US" sz="4400" dirty="0" smtClean="0">
                <a:solidFill>
                  <a:srgbClr val="0000FF"/>
                </a:solidFill>
              </a:rPr>
              <a:t>Internal </a:t>
            </a:r>
            <a:r>
              <a:rPr lang="en-US" sz="4400" dirty="0" smtClean="0">
                <a:solidFill>
                  <a:srgbClr val="0000FF"/>
                </a:solidFill>
              </a:rPr>
              <a:t>or external</a:t>
            </a:r>
            <a:r>
              <a:rPr lang="en-US" sz="4400" dirty="0" smtClean="0">
                <a:solidFill>
                  <a:srgbClr val="0000FF"/>
                </a:solidFill>
              </a:rPr>
              <a:t>?</a:t>
            </a:r>
            <a:endParaRPr lang="nl-NL" sz="4400" dirty="0">
              <a:solidFill>
                <a:srgbClr val="0000FF"/>
              </a:solidFill>
            </a:endParaRPr>
          </a:p>
        </p:txBody>
      </p:sp>
      <p:pic>
        <p:nvPicPr>
          <p:cNvPr id="1028" name="Picture 4" descr="http://img.tfd.com/thumb/6/68/Palestinian_children_in_Jenin.jpg"/>
          <p:cNvPicPr>
            <a:picLocks noChangeAspect="1" noChangeArrowheads="1"/>
          </p:cNvPicPr>
          <p:nvPr/>
        </p:nvPicPr>
        <p:blipFill>
          <a:blip r:embed="rId3" cstate="print"/>
          <a:srcRect/>
          <a:stretch>
            <a:fillRect/>
          </a:stretch>
        </p:blipFill>
        <p:spPr bwMode="auto">
          <a:xfrm>
            <a:off x="0" y="4000500"/>
            <a:ext cx="3810000" cy="2857500"/>
          </a:xfrm>
          <a:prstGeom prst="rect">
            <a:avLst/>
          </a:prstGeom>
          <a:noFill/>
        </p:spPr>
      </p:pic>
      <p:sp>
        <p:nvSpPr>
          <p:cNvPr id="1030" name="AutoShape 6" descr="http://ts3.mm.bing.net/th?id=HN.608013858481243450&amp;pid=15.1&amp;H=160&amp;W=16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2" name="AutoShape 8" descr="http://ts3.mm.bing.net/th?id=HN.608013858481243450&amp;pid=15.1&amp;H=160&amp;W=16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034" name="Picture 10" descr="http://media-cache-ec0.pinimg.com/736x/3d/f6/9c/3df69c1d88615829cd70ea26e088c548.jpg"/>
          <p:cNvPicPr>
            <a:picLocks noChangeAspect="1" noChangeArrowheads="1"/>
          </p:cNvPicPr>
          <p:nvPr/>
        </p:nvPicPr>
        <p:blipFill>
          <a:blip r:embed="rId4" cstate="print"/>
          <a:srcRect l="10811" r="8108" b="34107"/>
          <a:stretch>
            <a:fillRect/>
          </a:stretch>
        </p:blipFill>
        <p:spPr bwMode="auto">
          <a:xfrm>
            <a:off x="4932040" y="4076666"/>
            <a:ext cx="3384376" cy="2750402"/>
          </a:xfrm>
          <a:prstGeom prst="rect">
            <a:avLst/>
          </a:prstGeom>
          <a:noFill/>
        </p:spPr>
      </p:pic>
      <p:sp>
        <p:nvSpPr>
          <p:cNvPr id="9" name="PIJL-RECHTS 8"/>
          <p:cNvSpPr/>
          <p:nvPr/>
        </p:nvSpPr>
        <p:spPr>
          <a:xfrm>
            <a:off x="7776864" y="1700808"/>
            <a:ext cx="1259632" cy="7920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inhoud 2"/>
          <p:cNvSpPr txBox="1">
            <a:spLocks/>
          </p:cNvSpPr>
          <p:nvPr/>
        </p:nvSpPr>
        <p:spPr>
          <a:xfrm>
            <a:off x="152400" y="836712"/>
            <a:ext cx="3826768" cy="158417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smtClean="0">
                <a:ln>
                  <a:noFill/>
                </a:ln>
                <a:solidFill>
                  <a:srgbClr val="0000FF"/>
                </a:solidFill>
                <a:effectLst/>
                <a:uLnTx/>
                <a:uFillTx/>
                <a:latin typeface="+mn-lt"/>
                <a:ea typeface="+mn-ea"/>
                <a:cs typeface="+mn-cs"/>
              </a:rPr>
              <a:t>Both external but different?</a:t>
            </a:r>
            <a:endParaRPr kumimoji="0" lang="nl-NL" sz="4400" b="0" i="0"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0-#ppt_w/2"/>
                                          </p:val>
                                        </p:tav>
                                        <p:tav tm="100000">
                                          <p:val>
                                            <p:strVal val="#ppt_x"/>
                                          </p:val>
                                        </p:tav>
                                      </p:tavLst>
                                    </p:anim>
                                    <p:anim calcmode="lin" valueType="num">
                                      <p:cBhvr additive="base">
                                        <p:cTn id="30"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anim calcmode="lin" valueType="num">
                                      <p:cBhvr additive="base">
                                        <p:cTn id="35" dur="500" fill="hold"/>
                                        <p:tgtEl>
                                          <p:spTgt spid="1034"/>
                                        </p:tgtEl>
                                        <p:attrNameLst>
                                          <p:attrName>ppt_x</p:attrName>
                                        </p:attrNameLst>
                                      </p:cBhvr>
                                      <p:tavLst>
                                        <p:tav tm="0">
                                          <p:val>
                                            <p:strVal val="0-#ppt_w/2"/>
                                          </p:val>
                                        </p:tav>
                                        <p:tav tm="100000">
                                          <p:val>
                                            <p:strVal val="#ppt_x"/>
                                          </p:val>
                                        </p:tav>
                                      </p:tavLst>
                                    </p:anim>
                                    <p:anim calcmode="lin" valueType="num">
                                      <p:cBhvr additive="base">
                                        <p:cTn id="36"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864096"/>
          </a:xfrm>
        </p:spPr>
        <p:txBody>
          <a:bodyPr>
            <a:normAutofit/>
          </a:bodyPr>
          <a:lstStyle/>
          <a:p>
            <a:r>
              <a:rPr lang="en-US" b="1" dirty="0" smtClean="0">
                <a:solidFill>
                  <a:srgbClr val="0000FF"/>
                </a:solidFill>
              </a:rPr>
              <a:t>Who has an internal reference?</a:t>
            </a:r>
            <a:endParaRPr lang="en-US" b="1" dirty="0">
              <a:solidFill>
                <a:srgbClr val="0000FF"/>
              </a:solidFill>
            </a:endParaRPr>
          </a:p>
        </p:txBody>
      </p:sp>
      <p:pic>
        <p:nvPicPr>
          <p:cNvPr id="4" name="Picture 2" descr="Afbeeldingsresultaat voor frame of reference"/>
          <p:cNvPicPr>
            <a:picLocks noChangeAspect="1" noChangeArrowheads="1"/>
          </p:cNvPicPr>
          <p:nvPr/>
        </p:nvPicPr>
        <p:blipFill>
          <a:blip r:embed="rId2" cstate="print"/>
          <a:srcRect l="39868"/>
          <a:stretch>
            <a:fillRect/>
          </a:stretch>
        </p:blipFill>
        <p:spPr bwMode="auto">
          <a:xfrm>
            <a:off x="1835696" y="1628800"/>
            <a:ext cx="6120680" cy="5229200"/>
          </a:xfrm>
          <a:prstGeom prst="rect">
            <a:avLst/>
          </a:prstGeom>
          <a:noFill/>
        </p:spPr>
      </p:pic>
      <p:sp>
        <p:nvSpPr>
          <p:cNvPr id="5" name="Titel 1"/>
          <p:cNvSpPr txBox="1">
            <a:spLocks/>
          </p:cNvSpPr>
          <p:nvPr/>
        </p:nvSpPr>
        <p:spPr>
          <a:xfrm>
            <a:off x="395536" y="836712"/>
            <a:ext cx="8443664" cy="7200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00FF"/>
                </a:solidFill>
                <a:effectLst/>
                <a:uLnTx/>
                <a:uFillTx/>
                <a:latin typeface="+mj-lt"/>
                <a:ea typeface="+mj-ea"/>
                <a:cs typeface="+mj-cs"/>
              </a:rPr>
              <a:t>Policeman or the man who the gun appointing to?</a:t>
            </a:r>
            <a:endParaRPr kumimoji="0" lang="en-US" sz="2800" b="0"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2" y="116632"/>
            <a:ext cx="3240360" cy="634082"/>
          </a:xfrm>
        </p:spPr>
        <p:txBody>
          <a:bodyPr>
            <a:noAutofit/>
          </a:bodyPr>
          <a:lstStyle/>
          <a:p>
            <a:r>
              <a:rPr lang="en-US" b="1" dirty="0" smtClean="0">
                <a:solidFill>
                  <a:srgbClr val="0000FF"/>
                </a:solidFill>
              </a:rPr>
              <a:t>Key relations</a:t>
            </a:r>
            <a:endParaRPr lang="nl-NL" b="1" dirty="0">
              <a:solidFill>
                <a:srgbClr val="0000FF"/>
              </a:solidFill>
            </a:endParaRPr>
          </a:p>
        </p:txBody>
      </p:sp>
      <p:sp>
        <p:nvSpPr>
          <p:cNvPr id="3" name="Tijdelijke aanduiding voor inhoud 2"/>
          <p:cNvSpPr>
            <a:spLocks noGrp="1"/>
          </p:cNvSpPr>
          <p:nvPr>
            <p:ph idx="1"/>
          </p:nvPr>
        </p:nvSpPr>
        <p:spPr>
          <a:xfrm>
            <a:off x="107504" y="980728"/>
            <a:ext cx="2736304" cy="4997151"/>
          </a:xfrm>
        </p:spPr>
        <p:txBody>
          <a:bodyPr>
            <a:normAutofit lnSpcReduction="10000"/>
          </a:bodyPr>
          <a:lstStyle/>
          <a:p>
            <a:pPr marL="361950" lvl="3" indent="-361950"/>
            <a:r>
              <a:rPr lang="en-GB" sz="2800" b="1" dirty="0" smtClean="0">
                <a:solidFill>
                  <a:srgbClr val="0000FF"/>
                </a:solidFill>
              </a:rPr>
              <a:t>Partner</a:t>
            </a:r>
            <a:endParaRPr lang="nl-NL" sz="2800" b="1" dirty="0" smtClean="0">
              <a:solidFill>
                <a:srgbClr val="0000FF"/>
              </a:solidFill>
            </a:endParaRPr>
          </a:p>
          <a:p>
            <a:pPr marL="361950" lvl="3" indent="-361950"/>
            <a:r>
              <a:rPr lang="en-GB" sz="2800" b="1" dirty="0" smtClean="0">
                <a:solidFill>
                  <a:srgbClr val="0000FF"/>
                </a:solidFill>
              </a:rPr>
              <a:t>Family</a:t>
            </a:r>
          </a:p>
          <a:p>
            <a:pPr marL="361950" lvl="3" indent="-361950"/>
            <a:r>
              <a:rPr lang="en-GB" sz="2800" b="1" dirty="0" smtClean="0">
                <a:solidFill>
                  <a:srgbClr val="0000FF"/>
                </a:solidFill>
              </a:rPr>
              <a:t> Relatives</a:t>
            </a:r>
            <a:endParaRPr lang="nl-NL" sz="2800" b="1" dirty="0" smtClean="0">
              <a:solidFill>
                <a:srgbClr val="0000FF"/>
              </a:solidFill>
            </a:endParaRPr>
          </a:p>
          <a:p>
            <a:pPr marL="361950" lvl="3" indent="-361950"/>
            <a:r>
              <a:rPr lang="en-GB" sz="2800" b="1" dirty="0" smtClean="0">
                <a:solidFill>
                  <a:srgbClr val="0000FF"/>
                </a:solidFill>
              </a:rPr>
              <a:t>Close friend/friends</a:t>
            </a:r>
            <a:endParaRPr lang="nl-NL" sz="2800" b="1" dirty="0" smtClean="0">
              <a:solidFill>
                <a:srgbClr val="0000FF"/>
              </a:solidFill>
            </a:endParaRPr>
          </a:p>
          <a:p>
            <a:pPr marL="361950" lvl="3" indent="-361950"/>
            <a:r>
              <a:rPr lang="en-GB" sz="2800" b="1" dirty="0" smtClean="0">
                <a:solidFill>
                  <a:srgbClr val="0000FF"/>
                </a:solidFill>
              </a:rPr>
              <a:t>Other friends</a:t>
            </a:r>
            <a:endParaRPr lang="nl-NL" sz="2800" b="1" dirty="0" smtClean="0">
              <a:solidFill>
                <a:srgbClr val="0000FF"/>
              </a:solidFill>
            </a:endParaRPr>
          </a:p>
          <a:p>
            <a:pPr marL="361950" lvl="3" indent="-361950"/>
            <a:r>
              <a:rPr lang="en-GB" sz="2800" b="1" dirty="0" smtClean="0">
                <a:solidFill>
                  <a:srgbClr val="0000FF"/>
                </a:solidFill>
              </a:rPr>
              <a:t>Colleagues </a:t>
            </a:r>
            <a:endParaRPr lang="nl-NL" sz="2800" b="1" dirty="0" smtClean="0">
              <a:solidFill>
                <a:srgbClr val="0000FF"/>
              </a:solidFill>
            </a:endParaRPr>
          </a:p>
          <a:p>
            <a:pPr marL="361950" lvl="3" indent="-361950"/>
            <a:r>
              <a:rPr lang="en-GB" sz="2800" b="1" dirty="0" smtClean="0">
                <a:solidFill>
                  <a:srgbClr val="0000FF"/>
                </a:solidFill>
              </a:rPr>
              <a:t>Neighbours</a:t>
            </a:r>
            <a:endParaRPr lang="nl-NL" sz="2800" b="1" dirty="0" smtClean="0">
              <a:solidFill>
                <a:srgbClr val="0000FF"/>
              </a:solidFill>
            </a:endParaRPr>
          </a:p>
          <a:p>
            <a:pPr marL="361950" lvl="3" indent="-361950"/>
            <a:r>
              <a:rPr lang="en-GB" sz="2800" b="1" dirty="0" smtClean="0">
                <a:solidFill>
                  <a:srgbClr val="0000FF"/>
                </a:solidFill>
              </a:rPr>
              <a:t>Members of the same club, mosque</a:t>
            </a:r>
            <a:endParaRPr lang="nl-NL" sz="2800" b="1" dirty="0" smtClean="0">
              <a:solidFill>
                <a:srgbClr val="0000FF"/>
              </a:solidFill>
            </a:endParaRPr>
          </a:p>
          <a:p>
            <a:endParaRPr lang="nl-NL" dirty="0">
              <a:solidFill>
                <a:srgbClr val="0000FF"/>
              </a:solidFill>
            </a:endParaRPr>
          </a:p>
        </p:txBody>
      </p:sp>
      <p:pic>
        <p:nvPicPr>
          <p:cNvPr id="4" name="Afbeelding 3" descr="familyrelations.jpg"/>
          <p:cNvPicPr/>
          <p:nvPr/>
        </p:nvPicPr>
        <p:blipFill>
          <a:blip r:embed="rId2" cstate="print">
            <a:duotone>
              <a:schemeClr val="accent1">
                <a:shade val="45000"/>
                <a:satMod val="135000"/>
              </a:schemeClr>
              <a:prstClr val="white"/>
            </a:duotone>
            <a:lum bright="-10000" contrast="20000"/>
          </a:blip>
          <a:srcRect l="44332" t="34836" r="39474" b="23070"/>
          <a:stretch>
            <a:fillRect/>
          </a:stretch>
        </p:blipFill>
        <p:spPr>
          <a:xfrm>
            <a:off x="5220072" y="2060848"/>
            <a:ext cx="1152128" cy="2088232"/>
          </a:xfrm>
          <a:prstGeom prst="rect">
            <a:avLst/>
          </a:prstGeom>
        </p:spPr>
      </p:pic>
      <p:pic>
        <p:nvPicPr>
          <p:cNvPr id="5" name="Afbeelding 4" descr="familyrelations.jpg"/>
          <p:cNvPicPr/>
          <p:nvPr/>
        </p:nvPicPr>
        <p:blipFill>
          <a:blip r:embed="rId2" cstate="print">
            <a:duotone>
              <a:schemeClr val="accent1">
                <a:shade val="45000"/>
                <a:satMod val="135000"/>
              </a:schemeClr>
              <a:prstClr val="white"/>
            </a:duotone>
            <a:lum bright="-10000" contrast="20000"/>
          </a:blip>
          <a:srcRect l="17004" t="4355" r="47571" b="69518"/>
          <a:stretch>
            <a:fillRect/>
          </a:stretch>
        </p:blipFill>
        <p:spPr>
          <a:xfrm>
            <a:off x="3275856" y="548680"/>
            <a:ext cx="2520280" cy="1296144"/>
          </a:xfrm>
          <a:prstGeom prst="rect">
            <a:avLst/>
          </a:prstGeom>
        </p:spPr>
      </p:pic>
      <p:pic>
        <p:nvPicPr>
          <p:cNvPr id="6" name="Afbeelding 5" descr="familyrelations.jpg"/>
          <p:cNvPicPr/>
          <p:nvPr/>
        </p:nvPicPr>
        <p:blipFill>
          <a:blip r:embed="rId2" cstate="print">
            <a:duotone>
              <a:schemeClr val="accent1">
                <a:shade val="45000"/>
                <a:satMod val="135000"/>
              </a:schemeClr>
              <a:prstClr val="white"/>
            </a:duotone>
            <a:lum bright="-10000" contrast="20000"/>
          </a:blip>
          <a:srcRect l="11943" t="34836" r="52632" b="40488"/>
          <a:stretch>
            <a:fillRect/>
          </a:stretch>
        </p:blipFill>
        <p:spPr>
          <a:xfrm>
            <a:off x="2915816" y="2060848"/>
            <a:ext cx="2520280" cy="1224136"/>
          </a:xfrm>
          <a:prstGeom prst="rect">
            <a:avLst/>
          </a:prstGeom>
        </p:spPr>
      </p:pic>
      <p:pic>
        <p:nvPicPr>
          <p:cNvPr id="7" name="Afbeelding 6" descr="familyrelations.jpg"/>
          <p:cNvPicPr/>
          <p:nvPr/>
        </p:nvPicPr>
        <p:blipFill>
          <a:blip r:embed="rId2" cstate="print">
            <a:duotone>
              <a:schemeClr val="accent1">
                <a:shade val="45000"/>
                <a:satMod val="135000"/>
              </a:schemeClr>
              <a:prstClr val="white"/>
            </a:duotone>
            <a:lum bright="-10000" contrast="20000"/>
          </a:blip>
          <a:srcRect l="8907" t="63866" r="49595" b="1298"/>
          <a:stretch>
            <a:fillRect/>
          </a:stretch>
        </p:blipFill>
        <p:spPr>
          <a:xfrm>
            <a:off x="2699792" y="3501008"/>
            <a:ext cx="2952328" cy="1728192"/>
          </a:xfrm>
          <a:prstGeom prst="rect">
            <a:avLst/>
          </a:prstGeom>
        </p:spPr>
      </p:pic>
      <p:pic>
        <p:nvPicPr>
          <p:cNvPr id="8" name="Afbeelding 7" descr="familyrelations.jpg"/>
          <p:cNvPicPr/>
          <p:nvPr/>
        </p:nvPicPr>
        <p:blipFill>
          <a:blip r:embed="rId2" cstate="print">
            <a:duotone>
              <a:schemeClr val="accent1">
                <a:shade val="45000"/>
                <a:satMod val="135000"/>
              </a:schemeClr>
              <a:prstClr val="white"/>
            </a:duotone>
            <a:lum bright="-10000" contrast="20000"/>
          </a:blip>
          <a:srcRect l="53441" r="15182" b="60809"/>
          <a:stretch>
            <a:fillRect/>
          </a:stretch>
        </p:blipFill>
        <p:spPr>
          <a:xfrm>
            <a:off x="5868144" y="332656"/>
            <a:ext cx="2232248" cy="1944216"/>
          </a:xfrm>
          <a:prstGeom prst="rect">
            <a:avLst/>
          </a:prstGeom>
        </p:spPr>
      </p:pic>
      <p:pic>
        <p:nvPicPr>
          <p:cNvPr id="9" name="Afbeelding 8" descr="familyrelations.jpg"/>
          <p:cNvPicPr/>
          <p:nvPr/>
        </p:nvPicPr>
        <p:blipFill>
          <a:blip r:embed="rId2" cstate="print">
            <a:duotone>
              <a:schemeClr val="accent1">
                <a:shade val="45000"/>
                <a:satMod val="135000"/>
              </a:schemeClr>
              <a:prstClr val="white"/>
            </a:duotone>
            <a:lum bright="-10000" contrast="20000"/>
          </a:blip>
          <a:srcRect l="58502" t="40642" b="25973"/>
          <a:stretch>
            <a:fillRect/>
          </a:stretch>
        </p:blipFill>
        <p:spPr>
          <a:xfrm>
            <a:off x="6228184" y="2348880"/>
            <a:ext cx="2952328" cy="1656184"/>
          </a:xfrm>
          <a:prstGeom prst="rect">
            <a:avLst/>
          </a:prstGeom>
        </p:spPr>
      </p:pic>
      <p:pic>
        <p:nvPicPr>
          <p:cNvPr id="10" name="Afbeelding 9" descr="familyrelations.jpg"/>
          <p:cNvPicPr/>
          <p:nvPr/>
        </p:nvPicPr>
        <p:blipFill>
          <a:blip r:embed="rId2" cstate="print">
            <a:duotone>
              <a:schemeClr val="accent1">
                <a:shade val="45000"/>
                <a:satMod val="135000"/>
              </a:schemeClr>
              <a:prstClr val="white"/>
            </a:duotone>
            <a:lum bright="-10000" contrast="20000"/>
          </a:blip>
          <a:srcRect l="55466" t="72575" r="5061" b="8555"/>
          <a:stretch>
            <a:fillRect/>
          </a:stretch>
        </p:blipFill>
        <p:spPr>
          <a:xfrm>
            <a:off x="6012160" y="3933056"/>
            <a:ext cx="2808312" cy="936104"/>
          </a:xfrm>
          <a:prstGeom prst="rect">
            <a:avLst/>
          </a:prstGeom>
        </p:spPr>
      </p:pic>
      <p:sp>
        <p:nvSpPr>
          <p:cNvPr id="11" name="Rechthoek 10"/>
          <p:cNvSpPr/>
          <p:nvPr/>
        </p:nvSpPr>
        <p:spPr>
          <a:xfrm>
            <a:off x="2936031" y="5445224"/>
            <a:ext cx="5516895" cy="369332"/>
          </a:xfrm>
          <a:prstGeom prst="rect">
            <a:avLst/>
          </a:prstGeom>
        </p:spPr>
        <p:txBody>
          <a:bodyPr wrap="none">
            <a:spAutoFit/>
          </a:bodyPr>
          <a:lstStyle/>
          <a:p>
            <a:r>
              <a:rPr lang="en-US" b="1" dirty="0" smtClean="0">
                <a:solidFill>
                  <a:srgbClr val="0000FF"/>
                </a:solidFill>
              </a:rPr>
              <a:t>4. In which relations do you have already easily rapport?</a:t>
            </a:r>
            <a:endParaRPr lang="en-US" dirty="0"/>
          </a:p>
        </p:txBody>
      </p:sp>
      <p:sp>
        <p:nvSpPr>
          <p:cNvPr id="12" name="Rechthoek 11"/>
          <p:cNvSpPr/>
          <p:nvPr/>
        </p:nvSpPr>
        <p:spPr>
          <a:xfrm>
            <a:off x="2921093" y="5795972"/>
            <a:ext cx="5687070" cy="369332"/>
          </a:xfrm>
          <a:prstGeom prst="rect">
            <a:avLst/>
          </a:prstGeom>
        </p:spPr>
        <p:txBody>
          <a:bodyPr wrap="none">
            <a:spAutoFit/>
          </a:bodyPr>
          <a:lstStyle/>
          <a:p>
            <a:r>
              <a:rPr lang="en-US" b="1" dirty="0" smtClean="0">
                <a:solidFill>
                  <a:srgbClr val="0000FF"/>
                </a:solidFill>
              </a:rPr>
              <a:t>5. In which relations do you want to make more rapport?</a:t>
            </a:r>
            <a:endParaRPr lang="en-US" dirty="0"/>
          </a:p>
        </p:txBody>
      </p:sp>
      <p:sp>
        <p:nvSpPr>
          <p:cNvPr id="13" name="Rechthoek 12"/>
          <p:cNvSpPr/>
          <p:nvPr/>
        </p:nvSpPr>
        <p:spPr>
          <a:xfrm>
            <a:off x="2921093" y="6156012"/>
            <a:ext cx="4517712" cy="369332"/>
          </a:xfrm>
          <a:prstGeom prst="rect">
            <a:avLst/>
          </a:prstGeom>
        </p:spPr>
        <p:txBody>
          <a:bodyPr wrap="none">
            <a:spAutoFit/>
          </a:bodyPr>
          <a:lstStyle/>
          <a:p>
            <a:r>
              <a:rPr lang="en-US" b="1" dirty="0" smtClean="0">
                <a:solidFill>
                  <a:srgbClr val="0000FF"/>
                </a:solidFill>
              </a:rPr>
              <a:t>6. How are you going  to make more rapport?</a:t>
            </a:r>
            <a:endParaRPr lang="en-US" dirty="0"/>
          </a:p>
        </p:txBody>
      </p:sp>
      <p:sp>
        <p:nvSpPr>
          <p:cNvPr id="14" name="Rechthoek 13"/>
          <p:cNvSpPr/>
          <p:nvPr/>
        </p:nvSpPr>
        <p:spPr>
          <a:xfrm>
            <a:off x="2921093" y="6444044"/>
            <a:ext cx="1587422" cy="369332"/>
          </a:xfrm>
          <a:prstGeom prst="rect">
            <a:avLst/>
          </a:prstGeom>
        </p:spPr>
        <p:txBody>
          <a:bodyPr wrap="none">
            <a:spAutoFit/>
          </a:bodyPr>
          <a:lstStyle/>
          <a:p>
            <a:r>
              <a:rPr lang="en-US" b="1" dirty="0" smtClean="0">
                <a:solidFill>
                  <a:srgbClr val="0000FF"/>
                </a:solidFill>
              </a:rPr>
              <a:t>7. Make plans!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0-#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0-#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0-#ppt_w/2"/>
                                          </p:val>
                                        </p:tav>
                                        <p:tav tm="100000">
                                          <p:val>
                                            <p:strVal val="#ppt_x"/>
                                          </p:val>
                                        </p:tav>
                                      </p:tavLst>
                                    </p:anim>
                                    <p:anim calcmode="lin" valueType="num">
                                      <p:cBhvr additive="base">
                                        <p:cTn id="6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0-#ppt_w/2"/>
                                          </p:val>
                                        </p:tav>
                                        <p:tav tm="100000">
                                          <p:val>
                                            <p:strVal val="#ppt_x"/>
                                          </p:val>
                                        </p:tav>
                                      </p:tavLst>
                                    </p:anim>
                                    <p:anim calcmode="lin" valueType="num">
                                      <p:cBhvr additive="base">
                                        <p:cTn id="7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0-#ppt_w/2"/>
                                          </p:val>
                                        </p:tav>
                                        <p:tav tm="100000">
                                          <p:val>
                                            <p:strVal val="#ppt_x"/>
                                          </p:val>
                                        </p:tav>
                                      </p:tavLst>
                                    </p:anim>
                                    <p:anim calcmode="lin" valueType="num">
                                      <p:cBhvr additive="base">
                                        <p:cTn id="8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0-#ppt_w/2"/>
                                          </p:val>
                                        </p:tav>
                                        <p:tav tm="100000">
                                          <p:val>
                                            <p:strVal val="#ppt_x"/>
                                          </p:val>
                                        </p:tav>
                                      </p:tavLst>
                                    </p:anim>
                                    <p:anim calcmode="lin" valueType="num">
                                      <p:cBhvr additive="base">
                                        <p:cTn id="8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0-#ppt_w/2"/>
                                          </p:val>
                                        </p:tav>
                                        <p:tav tm="100000">
                                          <p:val>
                                            <p:strVal val="#ppt_x"/>
                                          </p:val>
                                        </p:tav>
                                      </p:tavLst>
                                    </p:anim>
                                    <p:anim calcmode="lin" valueType="num">
                                      <p:cBhvr additive="base">
                                        <p:cTn id="9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0-#ppt_w/2"/>
                                          </p:val>
                                        </p:tav>
                                        <p:tav tm="100000">
                                          <p:val>
                                            <p:strVal val="#ppt_x"/>
                                          </p:val>
                                        </p:tav>
                                      </p:tavLst>
                                    </p:anim>
                                    <p:anim calcmode="lin" valueType="num">
                                      <p:cBhvr additive="base">
                                        <p:cTn id="9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0-#ppt_w/2"/>
                                          </p:val>
                                        </p:tav>
                                        <p:tav tm="100000">
                                          <p:val>
                                            <p:strVal val="#ppt_x"/>
                                          </p:val>
                                        </p:tav>
                                      </p:tavLst>
                                    </p:anim>
                                    <p:anim calcmode="lin" valueType="num">
                                      <p:cBhvr additive="base">
                                        <p:cTn id="10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additive="base">
                                        <p:cTn id="109" dur="500" fill="hold"/>
                                        <p:tgtEl>
                                          <p:spTgt spid="13"/>
                                        </p:tgtEl>
                                        <p:attrNameLst>
                                          <p:attrName>ppt_x</p:attrName>
                                        </p:attrNameLst>
                                      </p:cBhvr>
                                      <p:tavLst>
                                        <p:tav tm="0">
                                          <p:val>
                                            <p:strVal val="0-#ppt_w/2"/>
                                          </p:val>
                                        </p:tav>
                                        <p:tav tm="100000">
                                          <p:val>
                                            <p:strVal val="#ppt_x"/>
                                          </p:val>
                                        </p:tav>
                                      </p:tavLst>
                                    </p:anim>
                                    <p:anim calcmode="lin" valueType="num">
                                      <p:cBhvr additive="base">
                                        <p:cTn id="11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500" fill="hold"/>
                                        <p:tgtEl>
                                          <p:spTgt spid="14"/>
                                        </p:tgtEl>
                                        <p:attrNameLst>
                                          <p:attrName>ppt_x</p:attrName>
                                        </p:attrNameLst>
                                      </p:cBhvr>
                                      <p:tavLst>
                                        <p:tav tm="0">
                                          <p:val>
                                            <p:strVal val="0-#ppt_w/2"/>
                                          </p:val>
                                        </p:tav>
                                        <p:tav tm="100000">
                                          <p:val>
                                            <p:strVal val="#ppt_x"/>
                                          </p:val>
                                        </p:tav>
                                      </p:tavLst>
                                    </p:anim>
                                    <p:anim calcmode="lin" valueType="num">
                                      <p:cBhvr additive="base">
                                        <p:cTn id="1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8229600" cy="648072"/>
          </a:xfrm>
        </p:spPr>
        <p:txBody>
          <a:bodyPr>
            <a:normAutofit fontScale="90000"/>
          </a:bodyPr>
          <a:lstStyle/>
          <a:p>
            <a:r>
              <a:rPr lang="nl-NL" b="1" dirty="0" smtClean="0">
                <a:solidFill>
                  <a:srgbClr val="0000FF"/>
                </a:solidFill>
              </a:rPr>
              <a:t>Pacing and </a:t>
            </a:r>
            <a:r>
              <a:rPr lang="nl-NL" b="1" dirty="0" err="1" smtClean="0">
                <a:solidFill>
                  <a:srgbClr val="0000FF"/>
                </a:solidFill>
              </a:rPr>
              <a:t>leading</a:t>
            </a:r>
            <a:endParaRPr lang="nl-NL" b="1" dirty="0">
              <a:solidFill>
                <a:srgbClr val="0000FF"/>
              </a:solidFill>
            </a:endParaRPr>
          </a:p>
        </p:txBody>
      </p:sp>
      <p:sp>
        <p:nvSpPr>
          <p:cNvPr id="3" name="Tijdelijke aanduiding voor inhoud 2"/>
          <p:cNvSpPr>
            <a:spLocks noGrp="1"/>
          </p:cNvSpPr>
          <p:nvPr>
            <p:ph idx="1"/>
          </p:nvPr>
        </p:nvSpPr>
        <p:spPr/>
        <p:txBody>
          <a:bodyPr/>
          <a:lstStyle/>
          <a:p>
            <a:endParaRPr lang="nl-NL"/>
          </a:p>
        </p:txBody>
      </p:sp>
      <p:pic>
        <p:nvPicPr>
          <p:cNvPr id="4" name="Afbeelding 3" descr="Zo vader zo zoon"/>
          <p:cNvPicPr/>
          <p:nvPr/>
        </p:nvPicPr>
        <p:blipFill>
          <a:blip r:embed="rId2" cstate="print"/>
          <a:srcRect/>
          <a:stretch>
            <a:fillRect/>
          </a:stretch>
        </p:blipFill>
        <p:spPr bwMode="auto">
          <a:xfrm>
            <a:off x="1115616" y="1196752"/>
            <a:ext cx="7056784" cy="55172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43" descr="pacingandleading.jpg"/>
          <p:cNvPicPr>
            <a:picLocks noChangeAspect="1" noChangeArrowheads="1"/>
          </p:cNvPicPr>
          <p:nvPr/>
        </p:nvPicPr>
        <p:blipFill>
          <a:blip r:embed="rId2" cstate="print">
            <a:duotone>
              <a:schemeClr val="accent1">
                <a:shade val="45000"/>
                <a:satMod val="135000"/>
              </a:schemeClr>
              <a:prstClr val="white"/>
            </a:duotone>
            <a:lum bright="-20000" contrast="40000"/>
          </a:blip>
          <a:srcRect l="39110" r="27264" b="60273"/>
          <a:stretch>
            <a:fillRect/>
          </a:stretch>
        </p:blipFill>
        <p:spPr bwMode="auto">
          <a:xfrm>
            <a:off x="3131840" y="908720"/>
            <a:ext cx="2664296" cy="1728192"/>
          </a:xfrm>
          <a:prstGeom prst="rect">
            <a:avLst/>
          </a:prstGeom>
          <a:noFill/>
          <a:ln w="9525">
            <a:noFill/>
            <a:miter lim="800000"/>
            <a:headEnd/>
            <a:tailEnd/>
          </a:ln>
        </p:spPr>
      </p:pic>
      <p:pic>
        <p:nvPicPr>
          <p:cNvPr id="4" name="Picture 443" descr="pacingandleading.jpg"/>
          <p:cNvPicPr>
            <a:picLocks noChangeAspect="1" noChangeArrowheads="1"/>
          </p:cNvPicPr>
          <p:nvPr/>
        </p:nvPicPr>
        <p:blipFill>
          <a:blip r:embed="rId2" cstate="print">
            <a:duotone>
              <a:schemeClr val="accent1">
                <a:shade val="45000"/>
                <a:satMod val="135000"/>
              </a:schemeClr>
              <a:prstClr val="white"/>
            </a:duotone>
            <a:lum bright="-20000" contrast="30000"/>
          </a:blip>
          <a:srcRect r="60995" b="36642"/>
          <a:stretch>
            <a:fillRect/>
          </a:stretch>
        </p:blipFill>
        <p:spPr bwMode="auto">
          <a:xfrm>
            <a:off x="-36512" y="980728"/>
            <a:ext cx="3090490" cy="2736304"/>
          </a:xfrm>
          <a:prstGeom prst="rect">
            <a:avLst/>
          </a:prstGeom>
          <a:noFill/>
          <a:ln w="9525">
            <a:noFill/>
            <a:miter lim="800000"/>
            <a:headEnd/>
            <a:tailEnd/>
          </a:ln>
        </p:spPr>
      </p:pic>
      <p:pic>
        <p:nvPicPr>
          <p:cNvPr id="6" name="Afbeelding 5" descr="leading.jpg"/>
          <p:cNvPicPr>
            <a:picLocks noChangeAspect="1"/>
          </p:cNvPicPr>
          <p:nvPr/>
        </p:nvPicPr>
        <p:blipFill>
          <a:blip r:embed="rId3" cstate="print">
            <a:duotone>
              <a:schemeClr val="accent1">
                <a:shade val="45000"/>
                <a:satMod val="135000"/>
              </a:schemeClr>
              <a:prstClr val="white"/>
            </a:duotone>
            <a:lum bright="-20000" contrast="30000"/>
          </a:blip>
          <a:stretch>
            <a:fillRect/>
          </a:stretch>
        </p:blipFill>
        <p:spPr>
          <a:xfrm>
            <a:off x="5868144" y="980728"/>
            <a:ext cx="2997200" cy="4392488"/>
          </a:xfrm>
          <a:prstGeom prst="rect">
            <a:avLst/>
          </a:prstGeom>
        </p:spPr>
      </p:pic>
      <p:sp>
        <p:nvSpPr>
          <p:cNvPr id="7" name="Tekstvak 6"/>
          <p:cNvSpPr txBox="1"/>
          <p:nvPr/>
        </p:nvSpPr>
        <p:spPr>
          <a:xfrm>
            <a:off x="611560" y="260648"/>
            <a:ext cx="1561261" cy="707886"/>
          </a:xfrm>
          <a:prstGeom prst="rect">
            <a:avLst/>
          </a:prstGeom>
          <a:noFill/>
        </p:spPr>
        <p:txBody>
          <a:bodyPr wrap="none" rtlCol="0">
            <a:spAutoFit/>
          </a:bodyPr>
          <a:lstStyle/>
          <a:p>
            <a:r>
              <a:rPr lang="nl-NL" sz="4000" b="1" dirty="0" smtClean="0">
                <a:solidFill>
                  <a:srgbClr val="0000FF"/>
                </a:solidFill>
              </a:rPr>
              <a:t>Pacing</a:t>
            </a:r>
            <a:endParaRPr lang="nl-NL" sz="4000" b="1" dirty="0">
              <a:solidFill>
                <a:srgbClr val="0000FF"/>
              </a:solidFill>
            </a:endParaRPr>
          </a:p>
        </p:txBody>
      </p:sp>
      <p:sp>
        <p:nvSpPr>
          <p:cNvPr id="8" name="Tekstvak 7"/>
          <p:cNvSpPr txBox="1"/>
          <p:nvPr/>
        </p:nvSpPr>
        <p:spPr>
          <a:xfrm>
            <a:off x="395536" y="4365104"/>
            <a:ext cx="2163413" cy="2062103"/>
          </a:xfrm>
          <a:prstGeom prst="rect">
            <a:avLst/>
          </a:prstGeom>
          <a:noFill/>
        </p:spPr>
        <p:txBody>
          <a:bodyPr wrap="none" rtlCol="0">
            <a:spAutoFit/>
          </a:bodyPr>
          <a:lstStyle/>
          <a:p>
            <a:r>
              <a:rPr lang="en-US" sz="2000" b="1" dirty="0" smtClean="0">
                <a:solidFill>
                  <a:srgbClr val="0000FF"/>
                </a:solidFill>
              </a:rPr>
              <a:t>Pacing 1: </a:t>
            </a:r>
          </a:p>
          <a:p>
            <a:r>
              <a:rPr lang="en-US" dirty="0" smtClean="0">
                <a:solidFill>
                  <a:srgbClr val="0000FF"/>
                </a:solidFill>
              </a:rPr>
              <a:t>approaching</a:t>
            </a:r>
          </a:p>
          <a:p>
            <a:r>
              <a:rPr lang="en-US" dirty="0" smtClean="0">
                <a:solidFill>
                  <a:srgbClr val="0000FF"/>
                </a:solidFill>
              </a:rPr>
              <a:t>listening</a:t>
            </a:r>
          </a:p>
          <a:p>
            <a:r>
              <a:rPr lang="en-US" dirty="0" err="1" smtClean="0">
                <a:solidFill>
                  <a:srgbClr val="0000FF"/>
                </a:solidFill>
              </a:rPr>
              <a:t>Summarising</a:t>
            </a:r>
            <a:r>
              <a:rPr lang="en-US" dirty="0" smtClean="0">
                <a:solidFill>
                  <a:srgbClr val="0000FF"/>
                </a:solidFill>
              </a:rPr>
              <a:t> and </a:t>
            </a:r>
          </a:p>
          <a:p>
            <a:r>
              <a:rPr lang="en-US" dirty="0" smtClean="0">
                <a:solidFill>
                  <a:srgbClr val="0000FF"/>
                </a:solidFill>
              </a:rPr>
              <a:t>Deepening questions</a:t>
            </a:r>
          </a:p>
          <a:p>
            <a:r>
              <a:rPr lang="en-US" dirty="0" smtClean="0">
                <a:solidFill>
                  <a:srgbClr val="0000FF"/>
                </a:solidFill>
              </a:rPr>
              <a:t>following, </a:t>
            </a:r>
          </a:p>
          <a:p>
            <a:r>
              <a:rPr lang="en-US" dirty="0" smtClean="0">
                <a:solidFill>
                  <a:srgbClr val="0000FF"/>
                </a:solidFill>
              </a:rPr>
              <a:t>open questioning</a:t>
            </a:r>
          </a:p>
        </p:txBody>
      </p:sp>
      <p:sp>
        <p:nvSpPr>
          <p:cNvPr id="9" name="Tekstvak 8"/>
          <p:cNvSpPr txBox="1"/>
          <p:nvPr/>
        </p:nvSpPr>
        <p:spPr>
          <a:xfrm>
            <a:off x="2483768" y="4365104"/>
            <a:ext cx="3134833" cy="677108"/>
          </a:xfrm>
          <a:prstGeom prst="rect">
            <a:avLst/>
          </a:prstGeom>
          <a:noFill/>
        </p:spPr>
        <p:txBody>
          <a:bodyPr wrap="none" rtlCol="0">
            <a:spAutoFit/>
          </a:bodyPr>
          <a:lstStyle/>
          <a:p>
            <a:r>
              <a:rPr lang="en-US" sz="2000" b="1" dirty="0" smtClean="0">
                <a:solidFill>
                  <a:srgbClr val="0000FF"/>
                </a:solidFill>
              </a:rPr>
              <a:t>Pacing 2: </a:t>
            </a:r>
          </a:p>
          <a:p>
            <a:r>
              <a:rPr lang="en-US" dirty="0" smtClean="0">
                <a:solidFill>
                  <a:srgbClr val="0000FF"/>
                </a:solidFill>
              </a:rPr>
              <a:t>keeping rapport and deepening</a:t>
            </a:r>
          </a:p>
        </p:txBody>
      </p:sp>
      <p:sp>
        <p:nvSpPr>
          <p:cNvPr id="10" name="Tekstvak 9"/>
          <p:cNvSpPr txBox="1"/>
          <p:nvPr/>
        </p:nvSpPr>
        <p:spPr>
          <a:xfrm>
            <a:off x="6012160" y="4437112"/>
            <a:ext cx="3131840" cy="2339102"/>
          </a:xfrm>
          <a:prstGeom prst="rect">
            <a:avLst/>
          </a:prstGeom>
          <a:noFill/>
        </p:spPr>
        <p:txBody>
          <a:bodyPr wrap="square" rtlCol="0">
            <a:spAutoFit/>
          </a:bodyPr>
          <a:lstStyle/>
          <a:p>
            <a:r>
              <a:rPr lang="en-US" sz="2000" b="1" dirty="0" smtClean="0">
                <a:solidFill>
                  <a:srgbClr val="0000FF"/>
                </a:solidFill>
              </a:rPr>
              <a:t>Leading: </a:t>
            </a:r>
          </a:p>
          <a:p>
            <a:r>
              <a:rPr lang="en-US" dirty="0" err="1" smtClean="0">
                <a:solidFill>
                  <a:srgbClr val="0000FF"/>
                </a:solidFill>
              </a:rPr>
              <a:t>Proposeing</a:t>
            </a:r>
            <a:r>
              <a:rPr lang="en-US" dirty="0" smtClean="0">
                <a:solidFill>
                  <a:srgbClr val="0000FF"/>
                </a:solidFill>
              </a:rPr>
              <a:t> </a:t>
            </a:r>
            <a:r>
              <a:rPr lang="en-US" dirty="0" err="1" smtClean="0">
                <a:solidFill>
                  <a:srgbClr val="0000FF"/>
                </a:solidFill>
              </a:rPr>
              <a:t>kchoices</a:t>
            </a:r>
            <a:endParaRPr lang="en-US" dirty="0" smtClean="0">
              <a:solidFill>
                <a:srgbClr val="0000FF"/>
              </a:solidFill>
            </a:endParaRPr>
          </a:p>
          <a:p>
            <a:r>
              <a:rPr lang="en-US" dirty="0" smtClean="0">
                <a:solidFill>
                  <a:srgbClr val="0000FF"/>
                </a:solidFill>
              </a:rPr>
              <a:t>Building in presuppositions</a:t>
            </a:r>
          </a:p>
          <a:p>
            <a:r>
              <a:rPr lang="en-US" dirty="0" smtClean="0">
                <a:solidFill>
                  <a:srgbClr val="0000FF"/>
                </a:solidFill>
              </a:rPr>
              <a:t>How did you manage to continue for such a long time?</a:t>
            </a:r>
          </a:p>
          <a:p>
            <a:r>
              <a:rPr lang="en-US" dirty="0" smtClean="0">
                <a:solidFill>
                  <a:srgbClr val="0000FF"/>
                </a:solidFill>
              </a:rPr>
              <a:t>What would help you to feel better?</a:t>
            </a:r>
          </a:p>
          <a:p>
            <a:endParaRPr lang="en-US" dirty="0" smtClean="0">
              <a:solidFill>
                <a:srgbClr val="0000FF"/>
              </a:solidFill>
            </a:endParaRPr>
          </a:p>
        </p:txBody>
      </p:sp>
      <p:sp>
        <p:nvSpPr>
          <p:cNvPr id="11" name="Tekstvak 10"/>
          <p:cNvSpPr txBox="1"/>
          <p:nvPr/>
        </p:nvSpPr>
        <p:spPr>
          <a:xfrm>
            <a:off x="4572000" y="260648"/>
            <a:ext cx="3908442" cy="707886"/>
          </a:xfrm>
          <a:prstGeom prst="rect">
            <a:avLst/>
          </a:prstGeom>
          <a:noFill/>
        </p:spPr>
        <p:txBody>
          <a:bodyPr wrap="none" rtlCol="0">
            <a:spAutoFit/>
          </a:bodyPr>
          <a:lstStyle/>
          <a:p>
            <a:r>
              <a:rPr lang="nl-NL" sz="4000" b="1" dirty="0" smtClean="0">
                <a:solidFill>
                  <a:srgbClr val="0000FF"/>
                </a:solidFill>
              </a:rPr>
              <a:t>and           </a:t>
            </a:r>
            <a:r>
              <a:rPr lang="nl-NL" sz="4000" b="1" dirty="0" err="1" smtClean="0">
                <a:solidFill>
                  <a:srgbClr val="0000FF"/>
                </a:solidFill>
              </a:rPr>
              <a:t>Leading</a:t>
            </a:r>
            <a:endParaRPr lang="nl-NL" sz="4000" b="1"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additive="base">
                                        <p:cTn id="25" dur="500" fill="hold"/>
                                        <p:tgtEl>
                                          <p:spTgt spid="6146"/>
                                        </p:tgtEl>
                                        <p:attrNameLst>
                                          <p:attrName>ppt_x</p:attrName>
                                        </p:attrNameLst>
                                      </p:cBhvr>
                                      <p:tavLst>
                                        <p:tav tm="0">
                                          <p:val>
                                            <p:strVal val="0-#ppt_w/2"/>
                                          </p:val>
                                        </p:tav>
                                        <p:tav tm="100000">
                                          <p:val>
                                            <p:strVal val="#ppt_x"/>
                                          </p:val>
                                        </p:tav>
                                      </p:tavLst>
                                    </p:anim>
                                    <p:anim calcmode="lin" valueType="num">
                                      <p:cBhvr additive="base">
                                        <p:cTn id="26"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5679</TotalTime>
  <Words>1291</Words>
  <Application>Microsoft Office PowerPoint</Application>
  <PresentationFormat>Diavoorstelling (4:3)</PresentationFormat>
  <Paragraphs>226</Paragraphs>
  <Slides>32</Slides>
  <Notes>0</Notes>
  <HiddenSlides>0</HiddenSlides>
  <MMClips>0</MMClips>
  <ScaleCrop>false</ScaleCrop>
  <HeadingPairs>
    <vt:vector size="4" baseType="variant">
      <vt:variant>
        <vt:lpstr>Thema</vt:lpstr>
      </vt:variant>
      <vt:variant>
        <vt:i4>1</vt:i4>
      </vt:variant>
      <vt:variant>
        <vt:lpstr>Diatitels</vt:lpstr>
      </vt:variant>
      <vt:variant>
        <vt:i4>32</vt:i4>
      </vt:variant>
    </vt:vector>
  </HeadingPairs>
  <TitlesOfParts>
    <vt:vector size="33" baseType="lpstr">
      <vt:lpstr>Office-thema</vt:lpstr>
      <vt:lpstr>Welcome to the NLP-course “Achieve more success with  Your Unlimited Powers”</vt:lpstr>
      <vt:lpstr>Program for today</vt:lpstr>
      <vt:lpstr>Good and New</vt:lpstr>
      <vt:lpstr>Open Frame</vt:lpstr>
      <vt:lpstr>Frame of reference</vt:lpstr>
      <vt:lpstr>Who has an internal reference?</vt:lpstr>
      <vt:lpstr>Key relations</vt:lpstr>
      <vt:lpstr>Pacing and leading</vt:lpstr>
      <vt:lpstr>Dia 9</vt:lpstr>
      <vt:lpstr>Success with rapport</vt:lpstr>
      <vt:lpstr>Dia 11</vt:lpstr>
      <vt:lpstr>Rapport with your self?</vt:lpstr>
      <vt:lpstr>Balance between you and me</vt:lpstr>
      <vt:lpstr>Love your ego!</vt:lpstr>
      <vt:lpstr>Breathe and establish rapport with yourself </vt:lpstr>
      <vt:lpstr>Synesthesia</vt:lpstr>
      <vt:lpstr>Which representationsystems?</vt:lpstr>
      <vt:lpstr>Synesthesia 1</vt:lpstr>
      <vt:lpstr>Synesthesia 2</vt:lpstr>
      <vt:lpstr>Rapport with your voice</vt:lpstr>
      <vt:lpstr>About rotten eggs</vt:lpstr>
      <vt:lpstr>Becoming more mild about yourself</vt:lpstr>
      <vt:lpstr>Love your ego</vt:lpstr>
      <vt:lpstr>Ego and Knowledge</vt:lpstr>
      <vt:lpstr>How is your vision to men?</vt:lpstr>
      <vt:lpstr>Cut your ego or your relationship?</vt:lpstr>
      <vt:lpstr>Mapping across</vt:lpstr>
      <vt:lpstr>Mapping across</vt:lpstr>
      <vt:lpstr>From dislike to liking (1)</vt:lpstr>
      <vt:lpstr>From dislike to liking (1)</vt:lpstr>
      <vt:lpstr>Submodalities</vt:lpstr>
      <vt:lpstr>Reflection of the 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Admin</dc:creator>
  <cp:lastModifiedBy>Admin</cp:lastModifiedBy>
  <cp:revision>67</cp:revision>
  <dcterms:created xsi:type="dcterms:W3CDTF">2013-10-09T11:49:54Z</dcterms:created>
  <dcterms:modified xsi:type="dcterms:W3CDTF">2017-10-25T05:47:34Z</dcterms:modified>
</cp:coreProperties>
</file>