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57" r:id="rId5"/>
    <p:sldId id="258" r:id="rId6"/>
    <p:sldId id="27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1419-9DFB-4FC4-A647-275BEF6B5250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58F0-884F-4A6B-9303-2B800D01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85877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1419-9DFB-4FC4-A647-275BEF6B5250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58F0-884F-4A6B-9303-2B800D01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58261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1419-9DFB-4FC4-A647-275BEF6B5250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58F0-884F-4A6B-9303-2B800D01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9760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1419-9DFB-4FC4-A647-275BEF6B5250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58F0-884F-4A6B-9303-2B800D01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23282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1419-9DFB-4FC4-A647-275BEF6B5250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58F0-884F-4A6B-9303-2B800D01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10762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1419-9DFB-4FC4-A647-275BEF6B5250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58F0-884F-4A6B-9303-2B800D01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13945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1419-9DFB-4FC4-A647-275BEF6B5250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58F0-884F-4A6B-9303-2B800D01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81042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1419-9DFB-4FC4-A647-275BEF6B5250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58F0-884F-4A6B-9303-2B800D01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18776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1419-9DFB-4FC4-A647-275BEF6B5250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58F0-884F-4A6B-9303-2B800D01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3997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1419-9DFB-4FC4-A647-275BEF6B5250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58F0-884F-4A6B-9303-2B800D01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24297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1419-9DFB-4FC4-A647-275BEF6B5250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58F0-884F-4A6B-9303-2B800D01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34847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71419-9DFB-4FC4-A647-275BEF6B5250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258F0-884F-4A6B-9303-2B800D01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70131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2.bp.blogspot.com/-CoK0rhOzDYU/Tuok_sDsq1I/AAAAAAAADqw/hrr1BpHOWmg/s1600/The+solution+focused+scale+-+Coert+Visser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89776" y="38962"/>
            <a:ext cx="59766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294593"/>
            <a:ext cx="4830418" cy="438822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Respect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for</a:t>
            </a:r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the model of the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world</a:t>
            </a:r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of the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other</a:t>
            </a:r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and of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myself</a:t>
            </a:r>
            <a:endParaRPr lang="nl-NL" sz="60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Brush Script M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53336"/>
            <a:ext cx="3456384" cy="404664"/>
          </a:xfrm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accent2">
                    <a:lumMod val="75000"/>
                  </a:schemeClr>
                </a:solidFill>
              </a:rPr>
              <a:t>Dar Al Amal</a:t>
            </a:r>
            <a:endParaRPr lang="nl-N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733256"/>
            <a:ext cx="9144000" cy="6480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“Develop your unlimited powers even better”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525344"/>
            <a:ext cx="2440360" cy="3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4300" b="1" dirty="0" smtClean="0">
                <a:solidFill>
                  <a:srgbClr val="0000FF"/>
                </a:solidFill>
              </a:rPr>
              <a:t>Day 5, </a:t>
            </a:r>
            <a:r>
              <a:rPr lang="nl-NL" sz="4300" b="1" dirty="0" smtClean="0">
                <a:solidFill>
                  <a:srgbClr val="0000FF"/>
                </a:solidFill>
              </a:rPr>
              <a:t>2018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 rot="20961949">
            <a:off x="2657028" y="3146970"/>
            <a:ext cx="4031537" cy="6921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Ho’oponopono</a:t>
            </a:r>
            <a:endParaRPr kumimoji="0" lang="nl-NL" sz="4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 rot="20961949">
            <a:off x="1001540" y="3987153"/>
            <a:ext cx="7716984" cy="11492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 rot="20961949">
            <a:off x="1853138" y="2253900"/>
            <a:ext cx="5277238" cy="6801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 focused work</a:t>
            </a:r>
            <a:endParaRPr kumimoji="0" lang="nl-NL" sz="4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3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3628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The Miracle Question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3106688" cy="165618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Imagine that a miracle has  happened ………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4" name="Afbeelding 3" descr="http://www.aladinslamps.4t.com/images/aladdinlam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12776"/>
            <a:ext cx="547260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2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A miracle</a:t>
            </a:r>
            <a:endParaRPr lang="nl-NL" sz="4800" b="1" dirty="0">
              <a:solidFill>
                <a:srgbClr val="0000FF"/>
              </a:solidFill>
            </a:endParaRPr>
          </a:p>
        </p:txBody>
      </p:sp>
      <p:pic>
        <p:nvPicPr>
          <p:cNvPr id="4" name="Afbeelding 3" descr="http://palestinerose.files.wordpress.com/2012/04/you_are_a_miracle.jpg?w=6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7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63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Major ideas of SFW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4" name="Afbeelding 3" descr="image2.png"/>
          <p:cNvPicPr/>
          <p:nvPr/>
        </p:nvPicPr>
        <p:blipFill>
          <a:blip r:embed="rId2" cstate="print"/>
          <a:srcRect r="66537" b="66197"/>
          <a:stretch>
            <a:fillRect/>
          </a:stretch>
        </p:blipFill>
        <p:spPr>
          <a:xfrm>
            <a:off x="0" y="1268760"/>
            <a:ext cx="3059832" cy="1728192"/>
          </a:xfrm>
          <a:prstGeom prst="rect">
            <a:avLst/>
          </a:prstGeom>
        </p:spPr>
      </p:pic>
      <p:pic>
        <p:nvPicPr>
          <p:cNvPr id="5" name="Afbeelding 4" descr="image2.png"/>
          <p:cNvPicPr/>
          <p:nvPr/>
        </p:nvPicPr>
        <p:blipFill>
          <a:blip r:embed="rId2" cstate="print"/>
          <a:srcRect t="33803" r="67325" b="32394"/>
          <a:stretch>
            <a:fillRect/>
          </a:stretch>
        </p:blipFill>
        <p:spPr>
          <a:xfrm>
            <a:off x="0" y="2996952"/>
            <a:ext cx="2987824" cy="1728192"/>
          </a:xfrm>
          <a:prstGeom prst="rect">
            <a:avLst/>
          </a:prstGeom>
        </p:spPr>
      </p:pic>
      <p:pic>
        <p:nvPicPr>
          <p:cNvPr id="6" name="Afbeelding 5" descr="image2.png"/>
          <p:cNvPicPr/>
          <p:nvPr/>
        </p:nvPicPr>
        <p:blipFill>
          <a:blip r:embed="rId2" cstate="print"/>
          <a:srcRect l="33463" r="33463" b="67606"/>
          <a:stretch>
            <a:fillRect/>
          </a:stretch>
        </p:blipFill>
        <p:spPr>
          <a:xfrm>
            <a:off x="3059832" y="1268760"/>
            <a:ext cx="3024336" cy="1656184"/>
          </a:xfrm>
          <a:prstGeom prst="rect">
            <a:avLst/>
          </a:prstGeom>
        </p:spPr>
      </p:pic>
      <p:pic>
        <p:nvPicPr>
          <p:cNvPr id="7" name="Afbeelding 6" descr="image2.png"/>
          <p:cNvPicPr/>
          <p:nvPr/>
        </p:nvPicPr>
        <p:blipFill>
          <a:blip r:embed="rId2" cstate="print"/>
          <a:srcRect l="34250" t="33803" r="33463" b="32394"/>
          <a:stretch>
            <a:fillRect/>
          </a:stretch>
        </p:blipFill>
        <p:spPr>
          <a:xfrm>
            <a:off x="3131840" y="2996952"/>
            <a:ext cx="2952328" cy="1728192"/>
          </a:xfrm>
          <a:prstGeom prst="rect">
            <a:avLst/>
          </a:prstGeom>
        </p:spPr>
      </p:pic>
      <p:pic>
        <p:nvPicPr>
          <p:cNvPr id="8" name="Afbeelding 7" descr="image2.png"/>
          <p:cNvPicPr/>
          <p:nvPr/>
        </p:nvPicPr>
        <p:blipFill>
          <a:blip r:embed="rId2" cstate="print"/>
          <a:srcRect l="67325" b="67606"/>
          <a:stretch>
            <a:fillRect/>
          </a:stretch>
        </p:blipFill>
        <p:spPr>
          <a:xfrm>
            <a:off x="6156176" y="1268760"/>
            <a:ext cx="2987824" cy="1656184"/>
          </a:xfrm>
          <a:prstGeom prst="rect">
            <a:avLst/>
          </a:prstGeom>
        </p:spPr>
      </p:pic>
      <p:pic>
        <p:nvPicPr>
          <p:cNvPr id="9" name="Afbeelding 8" descr="image2.png"/>
          <p:cNvPicPr/>
          <p:nvPr/>
        </p:nvPicPr>
        <p:blipFill>
          <a:blip r:embed="rId2" cstate="print"/>
          <a:srcRect l="67325" t="32394" b="33803"/>
          <a:stretch>
            <a:fillRect/>
          </a:stretch>
        </p:blipFill>
        <p:spPr>
          <a:xfrm>
            <a:off x="6156176" y="2924944"/>
            <a:ext cx="2987824" cy="1728192"/>
          </a:xfrm>
          <a:prstGeom prst="rect">
            <a:avLst/>
          </a:prstGeom>
        </p:spPr>
      </p:pic>
      <p:pic>
        <p:nvPicPr>
          <p:cNvPr id="10" name="Afbeelding 9" descr="image2.png"/>
          <p:cNvPicPr/>
          <p:nvPr/>
        </p:nvPicPr>
        <p:blipFill>
          <a:blip r:embed="rId2" cstate="print"/>
          <a:srcRect l="16138" t="66197" r="50000"/>
          <a:stretch>
            <a:fillRect/>
          </a:stretch>
        </p:blipFill>
        <p:spPr>
          <a:xfrm>
            <a:off x="1475656" y="4653136"/>
            <a:ext cx="3096344" cy="1728193"/>
          </a:xfrm>
          <a:prstGeom prst="rect">
            <a:avLst/>
          </a:prstGeom>
        </p:spPr>
      </p:pic>
      <p:pic>
        <p:nvPicPr>
          <p:cNvPr id="11" name="Afbeelding 10" descr="image2.png"/>
          <p:cNvPicPr/>
          <p:nvPr/>
        </p:nvPicPr>
        <p:blipFill>
          <a:blip r:embed="rId2" cstate="print"/>
          <a:srcRect l="50000" t="67606" r="15350"/>
          <a:stretch>
            <a:fillRect/>
          </a:stretch>
        </p:blipFill>
        <p:spPr>
          <a:xfrm>
            <a:off x="4572000" y="4725144"/>
            <a:ext cx="3168352" cy="16561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94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267744" y="1700808"/>
            <a:ext cx="33123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274638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Ho’o Pono pono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4833" y="1556792"/>
            <a:ext cx="327367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35496" y="5642084"/>
            <a:ext cx="5345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Doctor Stanley </a:t>
            </a:r>
            <a:r>
              <a:rPr lang="en-US" sz="2800" b="1" dirty="0" err="1" smtClean="0">
                <a:solidFill>
                  <a:srgbClr val="0000FF"/>
                </a:solidFill>
              </a:rPr>
              <a:t>Ihaleakala</a:t>
            </a:r>
            <a:r>
              <a:rPr lang="en-US" sz="2800" b="1" dirty="0" smtClean="0">
                <a:solidFill>
                  <a:srgbClr val="0000FF"/>
                </a:solidFill>
              </a:rPr>
              <a:t> Hew Len</a:t>
            </a:r>
            <a:endParaRPr lang="nl-NL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2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How it works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5339847" y="4193205"/>
            <a:ext cx="3480625" cy="2404147"/>
          </a:xfrm>
          <a:prstGeom prst="rect">
            <a:avLst/>
          </a:prstGeom>
          <a:solidFill>
            <a:srgbClr val="CCC0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Contact with your Higher Self (mission/spirituality/Source) is impossible because of a blockade of the connection between the conscious and the unconscious mind. </a:t>
            </a: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This</a:t>
            </a: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blockade</a:t>
            </a: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comes </a:t>
            </a: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from</a:t>
            </a: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negative</a:t>
            </a: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emotions</a:t>
            </a: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and </a:t>
            </a: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limiting</a:t>
            </a: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decisions</a:t>
            </a: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 </a:t>
            </a:r>
            <a:endParaRPr kumimoji="0" lang="nl-NL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2" name="Oval 4"/>
          <p:cNvSpPr>
            <a:spLocks noChangeArrowheads="1"/>
          </p:cNvSpPr>
          <p:nvPr/>
        </p:nvSpPr>
        <p:spPr bwMode="auto">
          <a:xfrm>
            <a:off x="3267144" y="2720628"/>
            <a:ext cx="1674868" cy="1289252"/>
          </a:xfrm>
          <a:prstGeom prst="ellipse">
            <a:avLst/>
          </a:prstGeom>
          <a:solidFill>
            <a:srgbClr val="E4EBF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Higher Self</a:t>
            </a:r>
            <a:endParaRPr kumimoji="0" lang="nl-NL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3" name="Oval 5"/>
          <p:cNvSpPr>
            <a:spLocks noChangeArrowheads="1"/>
          </p:cNvSpPr>
          <p:nvPr/>
        </p:nvSpPr>
        <p:spPr bwMode="auto">
          <a:xfrm>
            <a:off x="3267144" y="4018847"/>
            <a:ext cx="1575840" cy="1289252"/>
          </a:xfrm>
          <a:prstGeom prst="ellipse">
            <a:avLst/>
          </a:prstGeom>
          <a:solidFill>
            <a:srgbClr val="ACC8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Conscious Mind</a:t>
            </a:r>
            <a:endParaRPr kumimoji="0" lang="nl-NL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4" name="Oval 6"/>
          <p:cNvSpPr>
            <a:spLocks noChangeArrowheads="1"/>
          </p:cNvSpPr>
          <p:nvPr/>
        </p:nvSpPr>
        <p:spPr bwMode="auto">
          <a:xfrm>
            <a:off x="3250782" y="5305111"/>
            <a:ext cx="1574979" cy="1289252"/>
          </a:xfrm>
          <a:prstGeom prst="ellipse">
            <a:avLst/>
          </a:prstGeom>
          <a:solidFill>
            <a:srgbClr val="4483D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Sub-conscious </a:t>
            </a:r>
            <a:endParaRPr kumimoji="0" lang="nl-NL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5" name="AutoShape 7"/>
          <p:cNvSpPr>
            <a:spLocks/>
          </p:cNvSpPr>
          <p:nvPr/>
        </p:nvSpPr>
        <p:spPr bwMode="auto">
          <a:xfrm>
            <a:off x="2389668" y="2929858"/>
            <a:ext cx="877476" cy="3501107"/>
          </a:xfrm>
          <a:prstGeom prst="leftBrace">
            <a:avLst>
              <a:gd name="adj1" fmla="val 28705"/>
              <a:gd name="adj2" fmla="val 48523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3200" b="1"/>
          </a:p>
        </p:txBody>
      </p:sp>
      <p:sp>
        <p:nvSpPr>
          <p:cNvPr id="171016" name="AutoShape 8"/>
          <p:cNvSpPr>
            <a:spLocks/>
          </p:cNvSpPr>
          <p:nvPr/>
        </p:nvSpPr>
        <p:spPr bwMode="auto">
          <a:xfrm>
            <a:off x="4842983" y="4480149"/>
            <a:ext cx="480502" cy="1950816"/>
          </a:xfrm>
          <a:prstGeom prst="rightBrace">
            <a:avLst>
              <a:gd name="adj1" fmla="val 32377"/>
              <a:gd name="adj2" fmla="val 40181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3200" b="1"/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251520" y="3823566"/>
            <a:ext cx="2170870" cy="1607082"/>
          </a:xfrm>
          <a:prstGeom prst="rect">
            <a:avLst/>
          </a:prstGeom>
          <a:solidFill>
            <a:srgbClr val="CCC0D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Life energy coming from Mission /Spirituality /your Source/ your Higher Self</a:t>
            </a:r>
            <a:endParaRPr kumimoji="0" lang="nl-NL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1018" name="Group 10"/>
          <p:cNvGrpSpPr>
            <a:grpSpLocks/>
          </p:cNvGrpSpPr>
          <p:nvPr/>
        </p:nvGrpSpPr>
        <p:grpSpPr bwMode="auto">
          <a:xfrm>
            <a:off x="3335172" y="3241709"/>
            <a:ext cx="2901095" cy="2885375"/>
            <a:chOff x="5101" y="9720"/>
            <a:chExt cx="3369" cy="2896"/>
          </a:xfrm>
        </p:grpSpPr>
        <p:sp>
          <p:nvSpPr>
            <p:cNvPr id="171019" name="AutoShape 11"/>
            <p:cNvSpPr>
              <a:spLocks noChangeArrowheads="1"/>
            </p:cNvSpPr>
            <p:nvPr/>
          </p:nvSpPr>
          <p:spPr bwMode="auto">
            <a:xfrm>
              <a:off x="5101" y="9720"/>
              <a:ext cx="240" cy="1521"/>
            </a:xfrm>
            <a:prstGeom prst="downArrow">
              <a:avLst>
                <a:gd name="adj1" fmla="val 50000"/>
                <a:gd name="adj2" fmla="val 158438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200" b="1"/>
            </a:p>
          </p:txBody>
        </p:sp>
        <p:sp>
          <p:nvSpPr>
            <p:cNvPr id="171020" name="AutoShape 12"/>
            <p:cNvSpPr>
              <a:spLocks noChangeArrowheads="1"/>
            </p:cNvSpPr>
            <p:nvPr/>
          </p:nvSpPr>
          <p:spPr bwMode="auto">
            <a:xfrm>
              <a:off x="5281" y="9850"/>
              <a:ext cx="279" cy="2766"/>
            </a:xfrm>
            <a:prstGeom prst="downArrow">
              <a:avLst>
                <a:gd name="adj1" fmla="val 50000"/>
                <a:gd name="adj2" fmla="val 247849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200" b="1"/>
            </a:p>
          </p:txBody>
        </p:sp>
        <p:sp>
          <p:nvSpPr>
            <p:cNvPr id="171021" name="Rectangle 13"/>
            <p:cNvSpPr>
              <a:spLocks noChangeArrowheads="1"/>
            </p:cNvSpPr>
            <p:nvPr/>
          </p:nvSpPr>
          <p:spPr bwMode="auto">
            <a:xfrm>
              <a:off x="6150" y="10407"/>
              <a:ext cx="2320" cy="18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200" b="1"/>
            </a:p>
          </p:txBody>
        </p:sp>
        <p:sp>
          <p:nvSpPr>
            <p:cNvPr id="171022" name="AutoShape 14"/>
            <p:cNvSpPr>
              <a:spLocks noChangeArrowheads="1"/>
            </p:cNvSpPr>
            <p:nvPr/>
          </p:nvSpPr>
          <p:spPr bwMode="auto">
            <a:xfrm>
              <a:off x="6221" y="9720"/>
              <a:ext cx="240" cy="687"/>
            </a:xfrm>
            <a:prstGeom prst="downArrow">
              <a:avLst>
                <a:gd name="adj1" fmla="val 50000"/>
                <a:gd name="adj2" fmla="val 71563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200" b="1"/>
            </a:p>
          </p:txBody>
        </p:sp>
        <p:sp>
          <p:nvSpPr>
            <p:cNvPr id="171023" name="AutoShape 15"/>
            <p:cNvSpPr>
              <a:spLocks noChangeArrowheads="1"/>
            </p:cNvSpPr>
            <p:nvPr/>
          </p:nvSpPr>
          <p:spPr bwMode="auto">
            <a:xfrm>
              <a:off x="6471" y="9850"/>
              <a:ext cx="240" cy="557"/>
            </a:xfrm>
            <a:prstGeom prst="downArrow">
              <a:avLst>
                <a:gd name="adj1" fmla="val 50000"/>
                <a:gd name="adj2" fmla="val 58021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200" b="1"/>
            </a:p>
          </p:txBody>
        </p:sp>
      </p:grpSp>
      <p:sp>
        <p:nvSpPr>
          <p:cNvPr id="171025" name="Oval 17"/>
          <p:cNvSpPr>
            <a:spLocks noChangeArrowheads="1"/>
          </p:cNvSpPr>
          <p:nvPr/>
        </p:nvSpPr>
        <p:spPr bwMode="auto">
          <a:xfrm>
            <a:off x="431802" y="620688"/>
            <a:ext cx="1979961" cy="625582"/>
          </a:xfrm>
          <a:prstGeom prst="ellipse">
            <a:avLst/>
          </a:prstGeom>
          <a:solidFill>
            <a:srgbClr val="E4EBF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Higher</a:t>
            </a: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Self</a:t>
            </a: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Zelf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1026" name="Oval 18"/>
          <p:cNvSpPr>
            <a:spLocks noChangeArrowheads="1"/>
          </p:cNvSpPr>
          <p:nvPr/>
        </p:nvSpPr>
        <p:spPr bwMode="auto">
          <a:xfrm>
            <a:off x="431802" y="1329128"/>
            <a:ext cx="1979961" cy="607629"/>
          </a:xfrm>
          <a:prstGeom prst="ellipse">
            <a:avLst/>
          </a:prstGeom>
          <a:solidFill>
            <a:srgbClr val="ACC8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Conscious</a:t>
            </a: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Mind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1027" name="Oval 19"/>
          <p:cNvSpPr>
            <a:spLocks noChangeArrowheads="1"/>
          </p:cNvSpPr>
          <p:nvPr/>
        </p:nvSpPr>
        <p:spPr bwMode="auto">
          <a:xfrm>
            <a:off x="498883" y="2061045"/>
            <a:ext cx="1912880" cy="551009"/>
          </a:xfrm>
          <a:prstGeom prst="ellipse">
            <a:avLst/>
          </a:prstGeom>
          <a:solidFill>
            <a:srgbClr val="4483D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Unconscious</a:t>
            </a:r>
            <a:endParaRPr kumimoji="0" lang="nl-N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2699792" y="692696"/>
            <a:ext cx="61206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Higher Self seen as the father</a:t>
            </a:r>
            <a:endParaRPr lang="nl-NL" sz="1200" b="1" dirty="0" smtClean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Conscious Mind seen as the mother, taking care of her child</a:t>
            </a:r>
            <a:endParaRPr lang="nl-NL" sz="1200" b="1" dirty="0" smtClean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Unconscious Mind, seen as the child that communicates with the father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01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nimBg="1"/>
      <p:bldP spid="171012" grpId="0" animBg="1"/>
      <p:bldP spid="171013" grpId="0" animBg="1"/>
      <p:bldP spid="171014" grpId="0" animBg="1"/>
      <p:bldP spid="171015" grpId="0" animBg="1"/>
      <p:bldP spid="171016" grpId="0" animBg="1"/>
      <p:bldP spid="171017" grpId="0" animBg="1"/>
      <p:bldP spid="171025" grpId="0" animBg="1"/>
      <p:bldP spid="171026" grpId="0" animBg="1"/>
      <p:bldP spid="1710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Ho’o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Pono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pono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4932040" y="0"/>
            <a:ext cx="4145557" cy="6806992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Ho’o pono pono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All problems begin as thought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All thoughts are imbued with memories,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memories of persons, places or things.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When you do Ho’o po pono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Divinity takes the painful thought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and neutralizes 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Handwriting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You don’t have to know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what the problem 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just notice any problem you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experiencing mentally, physically,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emotionally or whatever.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Handwriting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Once you notice, your responsibility 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to immediately begin to clean your memories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by saying: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“I’m sorry.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Please forgive me.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I love you.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Thank you.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Repeat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cs typeface="Arial" pitchFamily="34" charset="0"/>
              </a:rPr>
              <a:t>until the energy is clean.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9987" name="Group 3"/>
          <p:cNvGrpSpPr>
            <a:grpSpLocks/>
          </p:cNvGrpSpPr>
          <p:nvPr/>
        </p:nvGrpSpPr>
        <p:grpSpPr bwMode="auto">
          <a:xfrm>
            <a:off x="0" y="2780928"/>
            <a:ext cx="4567412" cy="2970386"/>
            <a:chOff x="1990" y="560"/>
            <a:chExt cx="6720" cy="5880"/>
          </a:xfrm>
        </p:grpSpPr>
        <p:grpSp>
          <p:nvGrpSpPr>
            <p:cNvPr id="169988" name="Group 4"/>
            <p:cNvGrpSpPr>
              <a:grpSpLocks/>
            </p:cNvGrpSpPr>
            <p:nvPr/>
          </p:nvGrpSpPr>
          <p:grpSpPr bwMode="auto">
            <a:xfrm>
              <a:off x="3270" y="4518"/>
              <a:ext cx="330" cy="1132"/>
              <a:chOff x="3270" y="4538"/>
              <a:chExt cx="330" cy="1132"/>
            </a:xfrm>
          </p:grpSpPr>
          <p:cxnSp>
            <p:nvCxnSpPr>
              <p:cNvPr id="169989" name="AutoShape 5"/>
              <p:cNvCxnSpPr>
                <a:cxnSpLocks noChangeShapeType="1"/>
              </p:cNvCxnSpPr>
              <p:nvPr/>
            </p:nvCxnSpPr>
            <p:spPr bwMode="auto">
              <a:xfrm>
                <a:off x="3270" y="4980"/>
                <a:ext cx="1" cy="6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9990" name="AutoShape 6"/>
              <p:cNvCxnSpPr>
                <a:cxnSpLocks noChangeShapeType="1"/>
              </p:cNvCxnSpPr>
              <p:nvPr/>
            </p:nvCxnSpPr>
            <p:spPr bwMode="auto">
              <a:xfrm>
                <a:off x="3510" y="5340"/>
                <a:ext cx="0" cy="29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9991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3270" y="5360"/>
                <a:ext cx="2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69992" name="Oval 8"/>
              <p:cNvSpPr>
                <a:spLocks noChangeArrowheads="1"/>
              </p:cNvSpPr>
              <p:nvPr/>
            </p:nvSpPr>
            <p:spPr bwMode="auto">
              <a:xfrm rot="21300000">
                <a:off x="3290" y="4800"/>
                <a:ext cx="210" cy="53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69993" name="AutoShape 9"/>
              <p:cNvCxnSpPr>
                <a:cxnSpLocks noChangeShapeType="1"/>
              </p:cNvCxnSpPr>
              <p:nvPr/>
            </p:nvCxnSpPr>
            <p:spPr bwMode="auto">
              <a:xfrm>
                <a:off x="3400" y="5280"/>
                <a:ext cx="180" cy="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999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3590" y="5320"/>
                <a:ext cx="10" cy="3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69995" name="Oval 11"/>
              <p:cNvSpPr>
                <a:spLocks noChangeArrowheads="1"/>
              </p:cNvSpPr>
              <p:nvPr/>
            </p:nvSpPr>
            <p:spPr bwMode="auto">
              <a:xfrm rot="21300000">
                <a:off x="3282" y="4538"/>
                <a:ext cx="179" cy="2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70012" name="Group 28"/>
            <p:cNvGrpSpPr>
              <a:grpSpLocks/>
            </p:cNvGrpSpPr>
            <p:nvPr/>
          </p:nvGrpSpPr>
          <p:grpSpPr bwMode="auto">
            <a:xfrm>
              <a:off x="1990" y="1430"/>
              <a:ext cx="6720" cy="5010"/>
              <a:chOff x="1990" y="830"/>
              <a:chExt cx="6720" cy="5010"/>
            </a:xfrm>
          </p:grpSpPr>
          <p:cxnSp>
            <p:nvCxnSpPr>
              <p:cNvPr id="170013" name="AutoShape 29"/>
              <p:cNvCxnSpPr>
                <a:cxnSpLocks noChangeShapeType="1"/>
              </p:cNvCxnSpPr>
              <p:nvPr/>
            </p:nvCxnSpPr>
            <p:spPr bwMode="auto">
              <a:xfrm>
                <a:off x="8140" y="1210"/>
                <a:ext cx="57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0014" name="AutoShape 30"/>
              <p:cNvCxnSpPr>
                <a:cxnSpLocks noChangeShapeType="1"/>
              </p:cNvCxnSpPr>
              <p:nvPr/>
            </p:nvCxnSpPr>
            <p:spPr bwMode="auto">
              <a:xfrm>
                <a:off x="8159" y="830"/>
                <a:ext cx="1" cy="3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0015" name="AutoShape 31"/>
              <p:cNvCxnSpPr>
                <a:cxnSpLocks noChangeShapeType="1"/>
              </p:cNvCxnSpPr>
              <p:nvPr/>
            </p:nvCxnSpPr>
            <p:spPr bwMode="auto">
              <a:xfrm>
                <a:off x="8710" y="1210"/>
                <a:ext cx="0" cy="20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70016" name="Group 32"/>
              <p:cNvGrpSpPr>
                <a:grpSpLocks/>
              </p:cNvGrpSpPr>
              <p:nvPr/>
            </p:nvGrpSpPr>
            <p:grpSpPr bwMode="auto">
              <a:xfrm>
                <a:off x="1990" y="3210"/>
                <a:ext cx="6720" cy="2630"/>
                <a:chOff x="1990" y="860"/>
                <a:chExt cx="6720" cy="2630"/>
              </a:xfrm>
            </p:grpSpPr>
            <p:cxnSp>
              <p:nvCxnSpPr>
                <p:cNvPr id="170017" name="AutoShape 33"/>
                <p:cNvCxnSpPr>
                  <a:cxnSpLocks noChangeShapeType="1"/>
                </p:cNvCxnSpPr>
                <p:nvPr/>
              </p:nvCxnSpPr>
              <p:spPr bwMode="auto">
                <a:xfrm>
                  <a:off x="1990" y="2880"/>
                  <a:ext cx="172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18" name="AutoShape 34"/>
                <p:cNvCxnSpPr>
                  <a:cxnSpLocks noChangeShapeType="1"/>
                </p:cNvCxnSpPr>
                <p:nvPr/>
              </p:nvCxnSpPr>
              <p:spPr bwMode="auto">
                <a:xfrm>
                  <a:off x="3710" y="2880"/>
                  <a:ext cx="0" cy="60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19" name="AutoShape 35"/>
                <p:cNvCxnSpPr>
                  <a:cxnSpLocks noChangeShapeType="1"/>
                </p:cNvCxnSpPr>
                <p:nvPr/>
              </p:nvCxnSpPr>
              <p:spPr bwMode="auto">
                <a:xfrm>
                  <a:off x="3710" y="3480"/>
                  <a:ext cx="124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20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4950" y="3110"/>
                  <a:ext cx="1" cy="3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21" name="AutoShape 37"/>
                <p:cNvCxnSpPr>
                  <a:cxnSpLocks noChangeShapeType="1"/>
                </p:cNvCxnSpPr>
                <p:nvPr/>
              </p:nvCxnSpPr>
              <p:spPr bwMode="auto">
                <a:xfrm>
                  <a:off x="4940" y="3120"/>
                  <a:ext cx="570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22" name="AutoShape 38"/>
                <p:cNvCxnSpPr>
                  <a:cxnSpLocks noChangeShapeType="1"/>
                </p:cNvCxnSpPr>
                <p:nvPr/>
              </p:nvCxnSpPr>
              <p:spPr bwMode="auto">
                <a:xfrm>
                  <a:off x="5510" y="2750"/>
                  <a:ext cx="1" cy="3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23" name="AutoShape 39"/>
                <p:cNvCxnSpPr>
                  <a:cxnSpLocks noChangeShapeType="1"/>
                </p:cNvCxnSpPr>
                <p:nvPr/>
              </p:nvCxnSpPr>
              <p:spPr bwMode="auto">
                <a:xfrm>
                  <a:off x="5510" y="2760"/>
                  <a:ext cx="540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24" name="AutoShape 40"/>
                <p:cNvCxnSpPr>
                  <a:cxnSpLocks noChangeShapeType="1"/>
                </p:cNvCxnSpPr>
                <p:nvPr/>
              </p:nvCxnSpPr>
              <p:spPr bwMode="auto">
                <a:xfrm>
                  <a:off x="6050" y="2390"/>
                  <a:ext cx="1" cy="3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25" name="AutoShape 41"/>
                <p:cNvCxnSpPr>
                  <a:cxnSpLocks noChangeShapeType="1"/>
                </p:cNvCxnSpPr>
                <p:nvPr/>
              </p:nvCxnSpPr>
              <p:spPr bwMode="auto">
                <a:xfrm>
                  <a:off x="6040" y="2380"/>
                  <a:ext cx="540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26" name="AutoShape 42"/>
                <p:cNvCxnSpPr>
                  <a:cxnSpLocks noChangeShapeType="1"/>
                </p:cNvCxnSpPr>
                <p:nvPr/>
              </p:nvCxnSpPr>
              <p:spPr bwMode="auto">
                <a:xfrm>
                  <a:off x="6581" y="1969"/>
                  <a:ext cx="0" cy="42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27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7080" y="1590"/>
                  <a:ext cx="1" cy="3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28" name="AutoShape 44"/>
                <p:cNvCxnSpPr>
                  <a:cxnSpLocks noChangeShapeType="1"/>
                </p:cNvCxnSpPr>
                <p:nvPr/>
              </p:nvCxnSpPr>
              <p:spPr bwMode="auto">
                <a:xfrm>
                  <a:off x="7070" y="1600"/>
                  <a:ext cx="570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29" name="AutoShape 45"/>
                <p:cNvCxnSpPr>
                  <a:cxnSpLocks noChangeShapeType="1"/>
                </p:cNvCxnSpPr>
                <p:nvPr/>
              </p:nvCxnSpPr>
              <p:spPr bwMode="auto">
                <a:xfrm>
                  <a:off x="7640" y="1230"/>
                  <a:ext cx="1" cy="3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30" name="AutoShape 46"/>
                <p:cNvCxnSpPr>
                  <a:cxnSpLocks noChangeShapeType="1"/>
                </p:cNvCxnSpPr>
                <p:nvPr/>
              </p:nvCxnSpPr>
              <p:spPr bwMode="auto">
                <a:xfrm>
                  <a:off x="7640" y="1240"/>
                  <a:ext cx="540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31" name="AutoShape 47"/>
                <p:cNvCxnSpPr>
                  <a:cxnSpLocks noChangeShapeType="1"/>
                </p:cNvCxnSpPr>
                <p:nvPr/>
              </p:nvCxnSpPr>
              <p:spPr bwMode="auto">
                <a:xfrm>
                  <a:off x="8180" y="870"/>
                  <a:ext cx="1" cy="3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32" name="AutoShape 48"/>
                <p:cNvCxnSpPr>
                  <a:cxnSpLocks noChangeShapeType="1"/>
                </p:cNvCxnSpPr>
                <p:nvPr/>
              </p:nvCxnSpPr>
              <p:spPr bwMode="auto">
                <a:xfrm>
                  <a:off x="8170" y="860"/>
                  <a:ext cx="540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33" name="AutoShape 49"/>
                <p:cNvCxnSpPr>
                  <a:cxnSpLocks noChangeShapeType="1"/>
                </p:cNvCxnSpPr>
                <p:nvPr/>
              </p:nvCxnSpPr>
              <p:spPr bwMode="auto">
                <a:xfrm>
                  <a:off x="6581" y="1969"/>
                  <a:ext cx="49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34" name="AutoShape 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3710" y="2140"/>
                  <a:ext cx="1480" cy="74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35" name="AutoShape 51"/>
                <p:cNvCxnSpPr>
                  <a:cxnSpLocks noChangeShapeType="1"/>
                </p:cNvCxnSpPr>
                <p:nvPr/>
              </p:nvCxnSpPr>
              <p:spPr bwMode="auto">
                <a:xfrm>
                  <a:off x="5190" y="2140"/>
                  <a:ext cx="0" cy="39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0036" name="AutoShape 5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700" y="2530"/>
                  <a:ext cx="1480" cy="94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170037" name="Oval 53"/>
            <p:cNvSpPr>
              <a:spLocks noChangeArrowheads="1"/>
            </p:cNvSpPr>
            <p:nvPr/>
          </p:nvSpPr>
          <p:spPr bwMode="auto">
            <a:xfrm rot="-546067">
              <a:off x="8239" y="843"/>
              <a:ext cx="303" cy="6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70038" name="Group 54"/>
            <p:cNvGrpSpPr>
              <a:grpSpLocks/>
            </p:cNvGrpSpPr>
            <p:nvPr/>
          </p:nvGrpSpPr>
          <p:grpSpPr bwMode="auto">
            <a:xfrm rot="-1136120">
              <a:off x="8045" y="560"/>
              <a:ext cx="426" cy="288"/>
              <a:chOff x="8045" y="560"/>
              <a:chExt cx="426" cy="288"/>
            </a:xfrm>
          </p:grpSpPr>
          <p:sp>
            <p:nvSpPr>
              <p:cNvPr id="170039" name="Oval 55"/>
              <p:cNvSpPr>
                <a:spLocks noChangeArrowheads="1"/>
              </p:cNvSpPr>
              <p:nvPr/>
            </p:nvSpPr>
            <p:spPr bwMode="auto">
              <a:xfrm rot="-1508243">
                <a:off x="8168" y="560"/>
                <a:ext cx="303" cy="2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040" name="AutoShape 56"/>
              <p:cNvSpPr>
                <a:spLocks noChangeArrowheads="1"/>
              </p:cNvSpPr>
              <p:nvPr/>
            </p:nvSpPr>
            <p:spPr bwMode="auto">
              <a:xfrm rot="-1551084">
                <a:off x="8045" y="692"/>
                <a:ext cx="131" cy="68"/>
              </a:xfrm>
              <a:prstGeom prst="triangle">
                <a:avLst>
                  <a:gd name="adj" fmla="val 10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041" name="Freeform 57"/>
              <p:cNvSpPr>
                <a:spLocks/>
              </p:cNvSpPr>
              <p:nvPr/>
            </p:nvSpPr>
            <p:spPr bwMode="auto">
              <a:xfrm rot="-1641181">
                <a:off x="8204" y="743"/>
                <a:ext cx="97" cy="44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140" y="0"/>
                  </a:cxn>
                </a:cxnLst>
                <a:rect l="0" t="0" r="r" b="b"/>
                <a:pathLst>
                  <a:path w="140" h="90">
                    <a:moveTo>
                      <a:pt x="0" y="90"/>
                    </a:moveTo>
                    <a:cubicBezTo>
                      <a:pt x="65" y="77"/>
                      <a:pt x="140" y="81"/>
                      <a:pt x="14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042" name="Oval 58"/>
              <p:cNvSpPr>
                <a:spLocks noChangeArrowheads="1"/>
              </p:cNvSpPr>
              <p:nvPr/>
            </p:nvSpPr>
            <p:spPr bwMode="auto">
              <a:xfrm rot="-1564411">
                <a:off x="8167" y="633"/>
                <a:ext cx="69" cy="5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cxnSp>
          <p:nvCxnSpPr>
            <p:cNvPr id="170043" name="AutoShape 59"/>
            <p:cNvCxnSpPr>
              <a:cxnSpLocks noChangeShapeType="1"/>
            </p:cNvCxnSpPr>
            <p:nvPr/>
          </p:nvCxnSpPr>
          <p:spPr bwMode="auto">
            <a:xfrm flipH="1">
              <a:off x="8073" y="929"/>
              <a:ext cx="289" cy="4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0044" name="AutoShape 60"/>
            <p:cNvCxnSpPr>
              <a:cxnSpLocks noChangeShapeType="1"/>
            </p:cNvCxnSpPr>
            <p:nvPr/>
          </p:nvCxnSpPr>
          <p:spPr bwMode="auto">
            <a:xfrm rot="21053933" flipH="1">
              <a:off x="8389" y="1421"/>
              <a:ext cx="48" cy="3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0045" name="AutoShape 61"/>
            <p:cNvCxnSpPr>
              <a:cxnSpLocks noChangeShapeType="1"/>
            </p:cNvCxnSpPr>
            <p:nvPr/>
          </p:nvCxnSpPr>
          <p:spPr bwMode="auto">
            <a:xfrm rot="-546067">
              <a:off x="8519" y="1404"/>
              <a:ext cx="0" cy="3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0046" name="AutoShape 62"/>
            <p:cNvCxnSpPr>
              <a:cxnSpLocks noChangeShapeType="1"/>
            </p:cNvCxnSpPr>
            <p:nvPr/>
          </p:nvCxnSpPr>
          <p:spPr bwMode="auto">
            <a:xfrm>
              <a:off x="8070" y="1420"/>
              <a:ext cx="1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="" xmlns:p14="http://schemas.microsoft.com/office/powerpoint/2010/main" val="1696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power</a:t>
            </a:r>
            <a:endParaRPr lang="nl-NL" dirty="0"/>
          </a:p>
        </p:txBody>
      </p:sp>
      <p:pic>
        <p:nvPicPr>
          <p:cNvPr id="4" name="Afbeelding 3" descr="rietj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1533304" cy="3083442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2121"/>
            <a:ext cx="3150559" cy="211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aardappel+rietje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6056" y="2204864"/>
            <a:ext cx="3233243" cy="3806456"/>
          </a:xfrm>
          <a:prstGeom prst="rect">
            <a:avLst/>
          </a:prstGeom>
        </p:spPr>
      </p:pic>
      <p:sp>
        <p:nvSpPr>
          <p:cNvPr id="7" name="PIJL-RECHTS 6"/>
          <p:cNvSpPr/>
          <p:nvPr/>
        </p:nvSpPr>
        <p:spPr>
          <a:xfrm>
            <a:off x="3347864" y="3573016"/>
            <a:ext cx="1656184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24554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Olifant modern.jpg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251520" y="44624"/>
            <a:ext cx="889248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784976" cy="136815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‘Develop your unlimited powers even better every day after the course’</a:t>
            </a:r>
            <a:endParaRPr lang="nl-NL" sz="2800" dirty="0">
              <a:solidFill>
                <a:srgbClr val="0000FF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755576" y="188640"/>
            <a:ext cx="7772400" cy="1325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 of the NLP course,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Start of realization and integration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0" y="5877272"/>
            <a:ext cx="416855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imagination to realization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http://farm6.staticflickr.com/5120/5866294886_a5df398195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860032" cy="3645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762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Dare to jump to the solution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23554" name="Picture 2" descr="http://www.infomarketeers.nl/wp-content/uploads/2011/05/spro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090687" cy="4651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524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JL-OMLAAG 7"/>
          <p:cNvSpPr/>
          <p:nvPr/>
        </p:nvSpPr>
        <p:spPr>
          <a:xfrm rot="20386800">
            <a:off x="2073583" y="2641173"/>
            <a:ext cx="432048" cy="374441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>
            <a:off x="381903" y="2852936"/>
            <a:ext cx="432048" cy="374441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9064716">
            <a:off x="3634878" y="1932699"/>
            <a:ext cx="432048" cy="487573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17835539">
            <a:off x="5090850" y="739335"/>
            <a:ext cx="432048" cy="5559337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 rot="20986611">
            <a:off x="1115616" y="2780928"/>
            <a:ext cx="432048" cy="374441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485800"/>
            <a:ext cx="230425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Good and New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74441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In pairs, 2 minutes each.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Focus on a recent event, which was good and new, in which you felt energy, happiness of joy.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Share the title of your experience and show the emotion on your face or in a movement.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60648"/>
            <a:ext cx="2389920" cy="2376264"/>
          </a:xfrm>
          <a:prstGeom prst="rect">
            <a:avLst/>
          </a:prstGeom>
          <a:noFill/>
        </p:spPr>
      </p:pic>
      <p:pic>
        <p:nvPicPr>
          <p:cNvPr id="2050" name="Picture 2" descr="http://flierefluiter.punt.nl/_files/2007-07-25/zonnestralen-door-bos-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5954" y="0"/>
            <a:ext cx="4158045" cy="2780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455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7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Open Frame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7128792" cy="29809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Questions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Events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Short stories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Share a real life experience to reflect at it from the point of view of different NLP models and techniques.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268016" y="4581128"/>
            <a:ext cx="7128792" cy="656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Purpose: apply NLP in your own reality.</a:t>
            </a: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5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5842992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Solution focused work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55776" y="2996952"/>
            <a:ext cx="6300192" cy="38884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P - Problems are acknowledged but NOT analyzed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O - Outcomes are specified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W - Where are you now on the scale?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E - Exceptions to the problem are keys to solutions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R - Relationships are enhanced and made productive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S - Small steps forward lead to larger change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516216" y="0"/>
            <a:ext cx="262778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2" name="WordArt 2" descr="Smal verticaal"/>
          <p:cNvSpPr>
            <a:spLocks noChangeArrowheads="1" noChangeShapeType="1" noTextEdit="1"/>
          </p:cNvSpPr>
          <p:nvPr/>
        </p:nvSpPr>
        <p:spPr bwMode="auto">
          <a:xfrm rot="4205513">
            <a:off x="-876124" y="3505624"/>
            <a:ext cx="4608225" cy="1495891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nl-NL" sz="36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FF0000"/>
                  </a:fgClr>
                  <a:bgClr>
                    <a:srgbClr val="FF00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Powers</a:t>
            </a:r>
            <a:endParaRPr lang="nl-NL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FF0000"/>
                </a:fgClr>
                <a:bgClr>
                  <a:srgbClr val="FF00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62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38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6804248" cy="836712"/>
          </a:xfrm>
        </p:spPr>
        <p:txBody>
          <a:bodyPr>
            <a:norm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</a:rPr>
              <a:t>Van focussen op het probleem </a:t>
            </a:r>
            <a:endParaRPr lang="nl-NL" sz="3600" b="1" dirty="0">
              <a:solidFill>
                <a:srgbClr val="0000FF"/>
              </a:solidFill>
            </a:endParaRPr>
          </a:p>
        </p:txBody>
      </p:sp>
      <p:sp>
        <p:nvSpPr>
          <p:cNvPr id="1026" name="AutoShape 2" descr="data:image/jpeg;base64,/9j/4AAQSkZJRgABAQAAAQABAAD/2wCEAAkGBhMSEBAPEBQPDxAQEBQQDw8PEBAQDw0QFBAVFRQQEhYXGyYgFxkjGRUSHy8gJicpLCwsFR4yNTAqNSYrLSkBCQoKDgwOGg8PFy0hHyQ1LTUpNSouLCwpKi8sKTUsLDUsNTU0Kiw0LSosKTYsKSopLCk0Kik0NTYsKSwpNi0sLP/AABEIAPsAyQMBIgACEQEDEQH/xAAcAAEAAgMBAQEAAAAAAAAAAAAABQYBAwQCBwj/xAA9EAACAQIDBAcFBwMDBQAAAAAAAQIDEQQFEgYhMVETIkFhcYGRIzJCobEHUmJyksHRFDOyFVPhY3OCorP/xAAaAQEAAgMBAAAAAAAAAAAAAAAAAQUCAwQG/8QAJREBAAICAQMDBQEAAAAAAAAAAAECAxEEEjFBIXGRBRMiYbFR/9oADAMBAAIRAxEAPwD7iAAAAAAAAAAAAAAAAAAAAAAAAAAAAAAAAAAAAAAAAAAAAAAAAAAAAAAGp4hdm8DaDWqy7z2pJ8AMgAAAAAAAAAAAAAAAAAAAAAAAAAAAcmNxNuquL49yA84rE36q4dr5mqnI57myDA7Isy0a6cjcAjUa7zdGV95psZpuz8QNwAAAAAAAAAAAAAAAAAAAAAAANOJr6I37exd5ESnd3Z6xmJ1TfJbl/JpTA2JmyLNKZnWB2UpHXAjKdbedsMQgOjSYcTEaxsUgPUXuMmEjIAAAAAAAAAAAADDlbe9wGQc1TGLs9WaJVm+LA7XVS7UeXiY8/kzicjXNgSP9VHmjKxEfvR9UQlVnBiqu5gbr2lKPKTXozYmRmDq9h29IBvcjnr4pIjq+eU9WiMlKXB6d6Xi+BIYHAQqb5uT7otJEbGiOZxXadNLNY8zoxOzFN2cLxXK7f1ODHZIoRbV7kdQlKOPT7Tsp4g+V4/aCrQna91fg0WLIdtKT0vEPooPc58YJ/ifwrv8AoTsX+jK6ubDzCSaTVmmtzXBrsseiQAAAAAAAAAAGrEYhQV35LmRVbHX4v+DZmbvPT2KK+ZUs1x08PK8lKVJ/Gldw/Ml2d4Fj/qQsUVylnkJJSjJNPg07pmf9XXYwLPGvc9aiuUc3JKhmKfaB2VERuLgd3To4cyxkYQlN77LcvvPsQEHj85p4ZKVR75XUYL35tcl58eBwYjN5V4P4Yv4U93m+0+dZzjqlTFynNuUpStFK+5X3QguXd+7L/keT1I006yadrqn8S/Ny8OPgQODCpqpaKb8FwLnleZaUtzk+Ud683wI6lTitzVvwtWXp2ndTqInUMfVL/wCvVOyMI+N5P6pGqrjpS99yfgoL9jjjIkspy/pJdbdFb7ds+7wI1CdI2psJSxUXN9LC73PXFau9dVkVjPs4qUqc4Qn0kWtyqJRf6lu9bH06MbJJbktyS4JGWhpL5x9k2bVoPEZVilONTDJVcOprrdBJ2cU+2MZabPlOy3I+jkFmWWxjWo4hK06Um4SXFRkrVKffFrfbnFPsJ0QAAJAAAAAAAAETmKtV8Yp/Nr+CMzKgpRae8l84h7ku9xfmrr6M46lPVGwHz+jlEKdeq9KcZU72a3alNb/HeyLxkGp9RuPhuXoWfO8srxlrpxU1ZppcWvAqdfF3bunGS4p7mmBIUsU0t/E66OZtdpAdMZVUC4YfOe8h9os4cpwprhpvbnKX/CXqRtPFWOvKMOquKVSXu0qev/yTtH04+REjtyDZiFGX9RVSliJe7feqCfZH8XN+S7bz90RDzC7vz+S5HpZiBJygnxs/HeeVho968GyNeaLmaK2eKPbv7F2skTE60YK/F9ib7SwbPV7uL53+h8/ozlUmpSe7sj2ItFLEyp0lKD0vVFalxim7Nr6eYF6PM5pJybSSV23wSXFsg8pznfpqS3Wb1Ta3WV97fYR2Z5w8VJ0KLtSW+c3u12/bu7QM4TP54mtVppLolL2b+K3ur1u2W1Igdl8iVGLm97k7q/ovJL6snyIAAEgAAAAAAADkzRdS34kcEUdubf20+Ul+6/cj4VAPcoXW8qO1WTwa1pLUuPNrky1f1UdfRtrU46ku1q9rny77VsxxOFxEJUn7LEU9zavoqQdpJX3cHB8O1gaKuCjFOTajFcXJqKXmyDxu0VCnujKVV/gXV/U93pcquKxFSq9VapKb/E27eHLyO7AbO1qlnCnJJ/HPqx9Xx8gLzlGCniFF06c561GScpKNNRcW7NpO/ky0YTIp0oT1yp3nHRopRtounvvxl6kPs7LEUKEKM6mvRFwgkurCDs1BPi7NfREpCpKTvJtmOhxYjZzFQjrUJVIWvqprVuXHct4y7Z3F17aKcoxfx1PZw8d+9+SZf8m6WNKM4Wqwd9VNvTKEk2npfDvsScc1h8eqk+VSLj8+HzJFXyv7OIq0sTUdV/7dO8Kfg37z+RQM1y5UcZiYcIwrTUb9kNV4r9LR9sWNp/fp/rj/ACUHa+h0lWToYd1JytqqJRak0klvc7cEuwbFcyqpOpLTTi33k88Zap/RVFKE6iXWasor3lJfe4dnIbOYWdL2daHRVH17PTvi20ndeDXkTme5R/VUEoNU8TS6+HqtJ2kt7hL8MrWfLj2EjjlstLX7Wrqpv+0oxalLd7qjz77k/lGzkKfWa8I8f1GvZvF1KkIqpTnCUbatSdotcnwfkT5GgABIAAAAAAAAFaz/AO0TA4SMnVrRnKLiujo+0neSk4rduV9E+LXAls/wEq+ExNCEtE61CrShO9tMp03FP1aPz9l+weJrxdFYev00UqU+ki4xoV6MpaLylu6OVOTjdPdJJ8LXCyZz9vTqSVPD4bTRc49JOrJyqygpJvSo2UXZc5F8weYRnGM4tSjJKUWuDTV015FHyX7CajSnjK8aUbXdLDrXO3JzlZJ+CkTmEyhYelGlQlPTBblVk53u78ezyVu4Dr2mpztRxdDfVws25QvbpqE7KrT8bKMl3wRpz7CUMywqhJ+7JVac4NalJJ3SbvucW15niGJq/hXm3+wpYZLeklx91W4u7/cCIy/ZfD0bOFOOpfHPrz9ZcPKxB4DN5TmlLn2eJd6sbRk+UW/RHzzAQtNeIF3o0dyOmnRM4SHVXgdUYAWXZefspR+7P5NL+GTJBbMv+4vyv6k6B4dGP3Y+iPSilwsvAyAIjPcldZ06lNxjUp3XWvpnB8YtrhZ7158xgsomrOpKK7oXd/NpEuAMRjZWW5IyAAAAAAAAAAAAAAAaMbK1Oo+UJfRlLqot+cStQqeCXrJIqTQHOqR7jA26DKiBzYym3TqJcdEv8WfPsPDrrxPp9Cjqlp5xn/8AOR81pR6yAvWXrqR8DsUTkyv+3HwO5ICV2d9+S/D9Gv5J8r2RP2vjF/VFhAAAAAcWMzuhSdqtWlTf3ZTipenEmImfSIRNorG5l2ghHtpg/wDfh5Kb/Y6MJtLhaj0wr0XJ8IuajJ+ClZsznFeO9Z+GEZaT2tHykwAa2wAAAAAAAAAAEbtBO1G3OUV9X+xW4ontpJ9Smucm/SP/ACQdNAZcTFjY0eWB1ZNTvWj+WX+Nv3PmDhaduTsfVcgj7VvlTfzlE+Z4+npr1Y8qs16TaAteTv2aJBEZkj9miUQHdk79tHvuv/VlkKvlkrVaf5reqaLQAAPNSdk3yTfoBRNu9r5wm8Jh5ODS9tUi7STav0cX2brXffbmUC/q+PebMVXlOpOc765yc5X3O8nd/U8xj/J6bDjrhpr5eWzZLZ8n8EZsXjAbDU54BVpOUa86bqxerqxVm4xa7U1a77ykIzw565d9Phjn49sOurytGym106Eo06jlUocGm25UV96Hd+H07/p8ZJpNWaaumuDXM+H4V2nG/C9n5n1vZatqwlJ79ycFflGTivkkV31HDWIjJWNf6sfpma0zOO07jwlgAU66AAABi5i4HoHm5jUBB7Sz61NclJ+rX8EXSOzaGp7ZLlBfNyOKkwNjPLMtnlsCV2dXWqPlGK9W/wCD5zn1O2LxC/69T5zbPo+z73VHzlFeif8AJQNq42xuIXOer9UVL9wJPIpdQlkyEyKfVJhSA6sFK1Sn+eP+SLXcp1CfXh+aP+SLbrA2XFzxrM6gPFfCQmrVIQmuU4xkvmR09k8G3qdCj5RtHzit3yJTUU77Rc6lTpww0G06ycqjXHo1u0+bvfujbtN+Gt72ilZ1toz2pjrN7RvSP2s2yi4vCYSyppaJ1I7ouKVujp2+G26/pu3lMR5RJZLks8RUUIbk3vly5noMdKYKenby87kvfkX/AH4esiy+VWtFRTdn6vsX7+CPruX4ToqUKa36VvfNve36tnJkmRU8NBRgryt1pviySuUvL5X3p1HaF5xOL9iNz3lkAHE7QAAaXIw5hnhgZdQ8SqmJGqcWBW9q6koSjWs3DTpm0r6Gm7N8k0+PcceDzGMluaLHi8sVRNSu0+9kBL7PqKd6c69HupzWn0kmgN3To8yro20tlFHjVrS8XBfSJsezVPt1S/NOVvS4GMBmqjDc73k3u9F9CtbW4WdapGtRi3OyjNN2UkuDXf2ehb6eUxjuSSNqwK5AUDJ61aDtUo1l3qDkvWNyeVeb4U6nnHT9bFkWEPSw4ELldOprU6kNKi7xTlFtvm7MsUMUzUqJ7VMDeq57VU50j2gOhVCobbbPzrVIV1OhThCmoN1qnRrVrk+LVviXaWlM+c/aEr4tJ70qMLJ70utO9uR18OLTk/GdOPmTWMX5RuHNHZSs/clhqn/bxNGX1aLxslkU6C1VNKbpqKinqad05NtbuK5nyhYSH3Y+iL7sBTjGotKS1UW3bteqJZcmuWcU7mNeyu4tsUZY6YnfuvyZ6ueEe0iiXoZMgAAANNjDibLDSBpcTDgbtI0gaNBjozo0mNAHP0Zjojp0DQBy9EOiOrQNAHL0Q6I6tA0AcvRDojq0GejA5OjPLgzu6MdGBGz1LsuUHbXB1Z4hTVKq49FGOqMJTV1KXbFd6Pp/RIdAjdhyzit1Q05sUZa9MvhU4OPvJx/MnH6l42DoycozSehUnFz+G7asr9r3F+6FeJ6jFLckku468nOm9Jr093Ji4MY7xbqeIRNgBXLEAAAAAAAAFgAFjFjIAxYzYABY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data:image/jpeg;base64,/9j/4AAQSkZJRgABAQAAAQABAAD/2wCEAAkGBhMSEBAPEBQPDxAQEBQQDw8PEBAQDw0QFBAVFRQQEhYXGyYgFxkjGRUSHy8gJicpLCwsFR4yNTAqNSYrLSkBCQoKDgwOGg8PFy0hHyQ1LTUpNSouLCwpKi8sKTUsLDUsNTU0Kiw0LSosKTYsKSopLCk0Kik0NTYsKSwpNi0sLP/AABEIAPsAyQMBIgACEQEDEQH/xAAcAAEAAgMBAQEAAAAAAAAAAAAABQYBAwQCBwj/xAA9EAACAQIDBAcFBwMDBQAAAAAAAQIDEQQFEgYhMVETIkFhcYGRIzJCobEHUmJyksHRFDOyFVPhY3OCorP/xAAaAQEAAgMBAAAAAAAAAAAAAAAAAQUCAwQG/8QAJREBAAICAQMDBQEAAAAAAAAAAAECAxEEEjFBIXGRBRMiYbFR/9oADAMBAAIRAxEAPwD7iAAAAAAAAAAAAAAAAAAAAAAAAAAAAAAAAAAAAAAAAAAAAAAAAAAAAAAGp4hdm8DaDWqy7z2pJ8AMgAAAAAAAAAAAAAAAAAAAAAAAAAAAcmNxNuquL49yA84rE36q4dr5mqnI57myDA7Isy0a6cjcAjUa7zdGV95psZpuz8QNwAAAAAAAAAAAAAAAAAAAAAAANOJr6I37exd5ESnd3Z6xmJ1TfJbl/JpTA2JmyLNKZnWB2UpHXAjKdbedsMQgOjSYcTEaxsUgPUXuMmEjIAAAAAAAAAAAADDlbe9wGQc1TGLs9WaJVm+LA7XVS7UeXiY8/kzicjXNgSP9VHmjKxEfvR9UQlVnBiqu5gbr2lKPKTXozYmRmDq9h29IBvcjnr4pIjq+eU9WiMlKXB6d6Xi+BIYHAQqb5uT7otJEbGiOZxXadNLNY8zoxOzFN2cLxXK7f1ODHZIoRbV7kdQlKOPT7Tsp4g+V4/aCrQna91fg0WLIdtKT0vEPooPc58YJ/ifwrv8AoTsX+jK6ubDzCSaTVmmtzXBrsseiQAAAAAAAAAAGrEYhQV35LmRVbHX4v+DZmbvPT2KK+ZUs1x08PK8lKVJ/Gldw/Ml2d4Fj/qQsUVylnkJJSjJNPg07pmf9XXYwLPGvc9aiuUc3JKhmKfaB2VERuLgd3To4cyxkYQlN77LcvvPsQEHj85p4ZKVR75XUYL35tcl58eBwYjN5V4P4Yv4U93m+0+dZzjqlTFynNuUpStFK+5X3QguXd+7L/keT1I006yadrqn8S/Ny8OPgQODCpqpaKb8FwLnleZaUtzk+Ud683wI6lTitzVvwtWXp2ndTqInUMfVL/wCvVOyMI+N5P6pGqrjpS99yfgoL9jjjIkspy/pJdbdFb7ds+7wI1CdI2psJSxUXN9LC73PXFau9dVkVjPs4qUqc4Qn0kWtyqJRf6lu9bH06MbJJbktyS4JGWhpL5x9k2bVoPEZVilONTDJVcOprrdBJ2cU+2MZabPlOy3I+jkFmWWxjWo4hK06Um4SXFRkrVKffFrfbnFPsJ0QAAJAAAAAAAAETmKtV8Yp/Nr+CMzKgpRae8l84h7ku9xfmrr6M46lPVGwHz+jlEKdeq9KcZU72a3alNb/HeyLxkGp9RuPhuXoWfO8srxlrpxU1ZppcWvAqdfF3bunGS4p7mmBIUsU0t/E66OZtdpAdMZVUC4YfOe8h9os4cpwprhpvbnKX/CXqRtPFWOvKMOquKVSXu0qev/yTtH04+REjtyDZiFGX9RVSliJe7feqCfZH8XN+S7bz90RDzC7vz+S5HpZiBJygnxs/HeeVho968GyNeaLmaK2eKPbv7F2skTE60YK/F9ib7SwbPV7uL53+h8/ozlUmpSe7sj2ItFLEyp0lKD0vVFalxim7Nr6eYF6PM5pJybSSV23wSXFsg8pznfpqS3Wb1Ta3WV97fYR2Z5w8VJ0KLtSW+c3u12/bu7QM4TP54mtVppLolL2b+K3ur1u2W1Igdl8iVGLm97k7q/ovJL6snyIAAEgAAAAAAADkzRdS34kcEUdubf20+Ul+6/cj4VAPcoXW8qO1WTwa1pLUuPNrky1f1UdfRtrU46ku1q9rny77VsxxOFxEJUn7LEU9zavoqQdpJX3cHB8O1gaKuCjFOTajFcXJqKXmyDxu0VCnujKVV/gXV/U93pcquKxFSq9VapKb/E27eHLyO7AbO1qlnCnJJ/HPqx9Xx8gLzlGCniFF06c561GScpKNNRcW7NpO/ky0YTIp0oT1yp3nHRopRtounvvxl6kPs7LEUKEKM6mvRFwgkurCDs1BPi7NfREpCpKTvJtmOhxYjZzFQjrUJVIWvqprVuXHct4y7Z3F17aKcoxfx1PZw8d+9+SZf8m6WNKM4Wqwd9VNvTKEk2npfDvsScc1h8eqk+VSLj8+HzJFXyv7OIq0sTUdV/7dO8Kfg37z+RQM1y5UcZiYcIwrTUb9kNV4r9LR9sWNp/fp/rj/ACUHa+h0lWToYd1JytqqJRak0klvc7cEuwbFcyqpOpLTTi33k88Zap/RVFKE6iXWasor3lJfe4dnIbOYWdL2daHRVH17PTvi20ndeDXkTme5R/VUEoNU8TS6+HqtJ2kt7hL8MrWfLj2EjjlstLX7Wrqpv+0oxalLd7qjz77k/lGzkKfWa8I8f1GvZvF1KkIqpTnCUbatSdotcnwfkT5GgABIAAAAAAAAFaz/AO0TA4SMnVrRnKLiujo+0neSk4rduV9E+LXAls/wEq+ExNCEtE61CrShO9tMp03FP1aPz9l+weJrxdFYev00UqU+ki4xoV6MpaLylu6OVOTjdPdJJ8LXCyZz9vTqSVPD4bTRc49JOrJyqygpJvSo2UXZc5F8weYRnGM4tSjJKUWuDTV015FHyX7CajSnjK8aUbXdLDrXO3JzlZJ+CkTmEyhYelGlQlPTBblVk53u78ezyVu4Dr2mpztRxdDfVws25QvbpqE7KrT8bKMl3wRpz7CUMywqhJ+7JVac4NalJJ3SbvucW15niGJq/hXm3+wpYZLeklx91W4u7/cCIy/ZfD0bOFOOpfHPrz9ZcPKxB4DN5TmlLn2eJd6sbRk+UW/RHzzAQtNeIF3o0dyOmnRM4SHVXgdUYAWXZefspR+7P5NL+GTJBbMv+4vyv6k6B4dGP3Y+iPSilwsvAyAIjPcldZ06lNxjUp3XWvpnB8YtrhZ7158xgsomrOpKK7oXd/NpEuAMRjZWW5IyAAAAAAAAAAAAAAAaMbK1Oo+UJfRlLqot+cStQqeCXrJIqTQHOqR7jA26DKiBzYym3TqJcdEv8WfPsPDrrxPp9Cjqlp5xn/8AOR81pR6yAvWXrqR8DsUTkyv+3HwO5ICV2d9+S/D9Gv5J8r2RP2vjF/VFhAAAAAcWMzuhSdqtWlTf3ZTipenEmImfSIRNorG5l2ghHtpg/wDfh5Kb/Y6MJtLhaj0wr0XJ8IuajJ+ClZsznFeO9Z+GEZaT2tHykwAa2wAAAAAAAAAAEbtBO1G3OUV9X+xW4ontpJ9Smucm/SP/ACQdNAZcTFjY0eWB1ZNTvWj+WX+Nv3PmDhaduTsfVcgj7VvlTfzlE+Z4+npr1Y8qs16TaAteTv2aJBEZkj9miUQHdk79tHvuv/VlkKvlkrVaf5reqaLQAAPNSdk3yTfoBRNu9r5wm8Jh5ODS9tUi7STav0cX2brXffbmUC/q+PebMVXlOpOc765yc5X3O8nd/U8xj/J6bDjrhpr5eWzZLZ8n8EZsXjAbDU54BVpOUa86bqxerqxVm4xa7U1a77ykIzw565d9Phjn49sOurytGym106Eo06jlUocGm25UV96Hd+H07/p8ZJpNWaaumuDXM+H4V2nG/C9n5n1vZatqwlJ79ycFflGTivkkV31HDWIjJWNf6sfpma0zOO07jwlgAU66AAABi5i4HoHm5jUBB7Sz61NclJ+rX8EXSOzaGp7ZLlBfNyOKkwNjPLMtnlsCV2dXWqPlGK9W/wCD5zn1O2LxC/69T5zbPo+z73VHzlFeif8AJQNq42xuIXOer9UVL9wJPIpdQlkyEyKfVJhSA6sFK1Sn+eP+SLXcp1CfXh+aP+SLbrA2XFzxrM6gPFfCQmrVIQmuU4xkvmR09k8G3qdCj5RtHzit3yJTUU77Rc6lTpww0G06ycqjXHo1u0+bvfujbtN+Gt72ilZ1toz2pjrN7RvSP2s2yi4vCYSyppaJ1I7ouKVujp2+G26/pu3lMR5RJZLks8RUUIbk3vly5noMdKYKenby87kvfkX/AH4esiy+VWtFRTdn6vsX7+CPruX4ToqUKa36VvfNve36tnJkmRU8NBRgryt1pviySuUvL5X3p1HaF5xOL9iNz3lkAHE7QAAaXIw5hnhgZdQ8SqmJGqcWBW9q6koSjWs3DTpm0r6Gm7N8k0+PcceDzGMluaLHi8sVRNSu0+9kBL7PqKd6c69HupzWn0kmgN3To8yro20tlFHjVrS8XBfSJsezVPt1S/NOVvS4GMBmqjDc73k3u9F9CtbW4WdapGtRi3OyjNN2UkuDXf2ehb6eUxjuSSNqwK5AUDJ61aDtUo1l3qDkvWNyeVeb4U6nnHT9bFkWEPSw4ELldOprU6kNKi7xTlFtvm7MsUMUzUqJ7VMDeq57VU50j2gOhVCobbbPzrVIV1OhThCmoN1qnRrVrk+LVviXaWlM+c/aEr4tJ70qMLJ70utO9uR18OLTk/GdOPmTWMX5RuHNHZSs/clhqn/bxNGX1aLxslkU6C1VNKbpqKinqad05NtbuK5nyhYSH3Y+iL7sBTjGotKS1UW3bteqJZcmuWcU7mNeyu4tsUZY6YnfuvyZ6ueEe0iiXoZMgAAANNjDibLDSBpcTDgbtI0gaNBjozo0mNAHP0Zjojp0DQBy9EOiOrQNAHL0Q6I6tA0AcvRDojq0GejA5OjPLgzu6MdGBGz1LsuUHbXB1Z4hTVKq49FGOqMJTV1KXbFd6Pp/RIdAjdhyzit1Q05sUZa9MvhU4OPvJx/MnH6l42DoycozSehUnFz+G7asr9r3F+6FeJ6jFLckku468nOm9Jr093Ji4MY7xbqeIRNgBXLEAAAAAAAAFgAFjFjIAxYzYABY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0" name="AutoShape 6" descr="data:image/jpeg;base64,/9j/4AAQSkZJRgABAQAAAQABAAD/2wCEAAkGBhMSEBAPEBQPDxAQEBQQDw8PEBAQDw0QFBAVFRQQEhYXGyYgFxkjGRUSHy8gJicpLCwsFR4yNTAqNSYrLSkBCQoKDgwOGg8PFy0hHyQ1LTUpNSouLCwpKi8sKTUsLDUsNTU0Kiw0LSosKTYsKSopLCk0Kik0NTYsKSwpNi0sLP/AABEIAPsAyQMBIgACEQEDEQH/xAAcAAEAAgMBAQEAAAAAAAAAAAAABQYBAwQCBwj/xAA9EAACAQIDBAcFBwMDBQAAAAAAAQIDEQQFEgYhMVETIkFhcYGRIzJCobEHUmJyksHRFDOyFVPhY3OCorP/xAAaAQEAAgMBAAAAAAAAAAAAAAAAAQUCAwQG/8QAJREBAAICAQMDBQEAAAAAAAAAAAECAxEEEjFBIXGRBRMiYbFR/9oADAMBAAIRAxEAPwD7iAAAAAAAAAAAAAAAAAAAAAAAAAAAAAAAAAAAAAAAAAAAAAAAAAAAAAAGp4hdm8DaDWqy7z2pJ8AMgAAAAAAAAAAAAAAAAAAAAAAAAAAAcmNxNuquL49yA84rE36q4dr5mqnI57myDA7Isy0a6cjcAjUa7zdGV95psZpuz8QNwAAAAAAAAAAAAAAAAAAAAAAANOJr6I37exd5ESnd3Z6xmJ1TfJbl/JpTA2JmyLNKZnWB2UpHXAjKdbedsMQgOjSYcTEaxsUgPUXuMmEjIAAAAAAAAAAAADDlbe9wGQc1TGLs9WaJVm+LA7XVS7UeXiY8/kzicjXNgSP9VHmjKxEfvR9UQlVnBiqu5gbr2lKPKTXozYmRmDq9h29IBvcjnr4pIjq+eU9WiMlKXB6d6Xi+BIYHAQqb5uT7otJEbGiOZxXadNLNY8zoxOzFN2cLxXK7f1ODHZIoRbV7kdQlKOPT7Tsp4g+V4/aCrQna91fg0WLIdtKT0vEPooPc58YJ/ifwrv8AoTsX+jK6ubDzCSaTVmmtzXBrsseiQAAAAAAAAAAGrEYhQV35LmRVbHX4v+DZmbvPT2KK+ZUs1x08PK8lKVJ/Gldw/Ml2d4Fj/qQsUVylnkJJSjJNPg07pmf9XXYwLPGvc9aiuUc3JKhmKfaB2VERuLgd3To4cyxkYQlN77LcvvPsQEHj85p4ZKVR75XUYL35tcl58eBwYjN5V4P4Yv4U93m+0+dZzjqlTFynNuUpStFK+5X3QguXd+7L/keT1I006yadrqn8S/Ny8OPgQODCpqpaKb8FwLnleZaUtzk+Ud683wI6lTitzVvwtWXp2ndTqInUMfVL/wCvVOyMI+N5P6pGqrjpS99yfgoL9jjjIkspy/pJdbdFb7ds+7wI1CdI2psJSxUXN9LC73PXFau9dVkVjPs4qUqc4Qn0kWtyqJRf6lu9bH06MbJJbktyS4JGWhpL5x9k2bVoPEZVilONTDJVcOprrdBJ2cU+2MZabPlOy3I+jkFmWWxjWo4hK06Um4SXFRkrVKffFrfbnFPsJ0QAAJAAAAAAAAETmKtV8Yp/Nr+CMzKgpRae8l84h7ku9xfmrr6M46lPVGwHz+jlEKdeq9KcZU72a3alNb/HeyLxkGp9RuPhuXoWfO8srxlrpxU1ZppcWvAqdfF3bunGS4p7mmBIUsU0t/E66OZtdpAdMZVUC4YfOe8h9os4cpwprhpvbnKX/CXqRtPFWOvKMOquKVSXu0qev/yTtH04+REjtyDZiFGX9RVSliJe7feqCfZH8XN+S7bz90RDzC7vz+S5HpZiBJygnxs/HeeVho968GyNeaLmaK2eKPbv7F2skTE60YK/F9ib7SwbPV7uL53+h8/ozlUmpSe7sj2ItFLEyp0lKD0vVFalxim7Nr6eYF6PM5pJybSSV23wSXFsg8pznfpqS3Wb1Ta3WV97fYR2Z5w8VJ0KLtSW+c3u12/bu7QM4TP54mtVppLolL2b+K3ur1u2W1Igdl8iVGLm97k7q/ovJL6snyIAAEgAAAAAAADkzRdS34kcEUdubf20+Ul+6/cj4VAPcoXW8qO1WTwa1pLUuPNrky1f1UdfRtrU46ku1q9rny77VsxxOFxEJUn7LEU9zavoqQdpJX3cHB8O1gaKuCjFOTajFcXJqKXmyDxu0VCnujKVV/gXV/U93pcquKxFSq9VapKb/E27eHLyO7AbO1qlnCnJJ/HPqx9Xx8gLzlGCniFF06c561GScpKNNRcW7NpO/ky0YTIp0oT1yp3nHRopRtounvvxl6kPs7LEUKEKM6mvRFwgkurCDs1BPi7NfREpCpKTvJtmOhxYjZzFQjrUJVIWvqprVuXHct4y7Z3F17aKcoxfx1PZw8d+9+SZf8m6WNKM4Wqwd9VNvTKEk2npfDvsScc1h8eqk+VSLj8+HzJFXyv7OIq0sTUdV/7dO8Kfg37z+RQM1y5UcZiYcIwrTUb9kNV4r9LR9sWNp/fp/rj/ACUHa+h0lWToYd1JytqqJRak0klvc7cEuwbFcyqpOpLTTi33k88Zap/RVFKE6iXWasor3lJfe4dnIbOYWdL2daHRVH17PTvi20ndeDXkTme5R/VUEoNU8TS6+HqtJ2kt7hL8MrWfLj2EjjlstLX7Wrqpv+0oxalLd7qjz77k/lGzkKfWa8I8f1GvZvF1KkIqpTnCUbatSdotcnwfkT5GgABIAAAAAAAAFaz/AO0TA4SMnVrRnKLiujo+0neSk4rduV9E+LXAls/wEq+ExNCEtE61CrShO9tMp03FP1aPz9l+weJrxdFYev00UqU+ki4xoV6MpaLylu6OVOTjdPdJJ8LXCyZz9vTqSVPD4bTRc49JOrJyqygpJvSo2UXZc5F8weYRnGM4tSjJKUWuDTV015FHyX7CajSnjK8aUbXdLDrXO3JzlZJ+CkTmEyhYelGlQlPTBblVk53u78ezyVu4Dr2mpztRxdDfVws25QvbpqE7KrT8bKMl3wRpz7CUMywqhJ+7JVac4NalJJ3SbvucW15niGJq/hXm3+wpYZLeklx91W4u7/cCIy/ZfD0bOFOOpfHPrz9ZcPKxB4DN5TmlLn2eJd6sbRk+UW/RHzzAQtNeIF3o0dyOmnRM4SHVXgdUYAWXZefspR+7P5NL+GTJBbMv+4vyv6k6B4dGP3Y+iPSilwsvAyAIjPcldZ06lNxjUp3XWvpnB8YtrhZ7158xgsomrOpKK7oXd/NpEuAMRjZWW5IyAAAAAAAAAAAAAAAaMbK1Oo+UJfRlLqot+cStQqeCXrJIqTQHOqR7jA26DKiBzYym3TqJcdEv8WfPsPDrrxPp9Cjqlp5xn/8AOR81pR6yAvWXrqR8DsUTkyv+3HwO5ICV2d9+S/D9Gv5J8r2RP2vjF/VFhAAAAAcWMzuhSdqtWlTf3ZTipenEmImfSIRNorG5l2ghHtpg/wDfh5Kb/Y6MJtLhaj0wr0XJ8IuajJ+ClZsznFeO9Z+GEZaT2tHykwAa2wAAAAAAAAAAEbtBO1G3OUV9X+xW4ontpJ9Smucm/SP/ACQdNAZcTFjY0eWB1ZNTvWj+WX+Nv3PmDhaduTsfVcgj7VvlTfzlE+Z4+npr1Y8qs16TaAteTv2aJBEZkj9miUQHdk79tHvuv/VlkKvlkrVaf5reqaLQAAPNSdk3yTfoBRNu9r5wm8Jh5ODS9tUi7STav0cX2brXffbmUC/q+PebMVXlOpOc765yc5X3O8nd/U8xj/J6bDjrhpr5eWzZLZ8n8EZsXjAbDU54BVpOUa86bqxerqxVm4xa7U1a77ykIzw565d9Phjn49sOurytGym106Eo06jlUocGm25UV96Hd+H07/p8ZJpNWaaumuDXM+H4V2nG/C9n5n1vZatqwlJ79ycFflGTivkkV31HDWIjJWNf6sfpma0zOO07jwlgAU66AAABi5i4HoHm5jUBB7Sz61NclJ+rX8EXSOzaGp7ZLlBfNyOKkwNjPLMtnlsCV2dXWqPlGK9W/wCD5zn1O2LxC/69T5zbPo+z73VHzlFeif8AJQNq42xuIXOer9UVL9wJPIpdQlkyEyKfVJhSA6sFK1Sn+eP+SLXcp1CfXh+aP+SLbrA2XFzxrM6gPFfCQmrVIQmuU4xkvmR09k8G3qdCj5RtHzit3yJTUU77Rc6lTpww0G06ycqjXHo1u0+bvfujbtN+Gt72ilZ1toz2pjrN7RvSP2s2yi4vCYSyppaJ1I7ouKVujp2+G26/pu3lMR5RJZLks8RUUIbk3vly5noMdKYKenby87kvfkX/AH4esiy+VWtFRTdn6vsX7+CPruX4ToqUKa36VvfNve36tnJkmRU8NBRgryt1pviySuUvL5X3p1HaF5xOL9iNz3lkAHE7QAAaXIw5hnhgZdQ8SqmJGqcWBW9q6koSjWs3DTpm0r6Gm7N8k0+PcceDzGMluaLHi8sVRNSu0+9kBL7PqKd6c69HupzWn0kmgN3To8yro20tlFHjVrS8XBfSJsezVPt1S/NOVvS4GMBmqjDc73k3u9F9CtbW4WdapGtRi3OyjNN2UkuDXf2ehb6eUxjuSSNqwK5AUDJ61aDtUo1l3qDkvWNyeVeb4U6nnHT9bFkWEPSw4ELldOprU6kNKi7xTlFtvm7MsUMUzUqJ7VMDeq57VU50j2gOhVCobbbPzrVIV1OhThCmoN1qnRrVrk+LVviXaWlM+c/aEr4tJ70qMLJ70utO9uR18OLTk/GdOPmTWMX5RuHNHZSs/clhqn/bxNGX1aLxslkU6C1VNKbpqKinqad05NtbuK5nyhYSH3Y+iL7sBTjGotKS1UW3bteqJZcmuWcU7mNeyu4tsUZY6YnfuvyZ6ueEe0iiXoZMgAAANNjDibLDSBpcTDgbtI0gaNBjozo0mNAHP0Zjojp0DQBy9EOiOrQNAHL0Q6I6tA0AcvRDojq0GejA5OjPLgzu6MdGBGz1LsuUHbXB1Z4hTVKq49FGOqMJTV1KXbFd6Pp/RIdAjdhyzit1Q05sUZa9MvhU4OPvJx/MnH6l42DoycozSehUnFz+G7asr9r3F+6FeJ6jFLckku468nOm9Jr093Ji4MY7xbqeIRNgBXLEAAAAAAAAFgAFjFjIAxYzYABY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4509120"/>
            <a:ext cx="5184576" cy="1752600"/>
          </a:xfrm>
        </p:spPr>
        <p:txBody>
          <a:bodyPr/>
          <a:lstStyle/>
          <a:p>
            <a:r>
              <a:rPr lang="nl-NL" dirty="0" smtClean="0">
                <a:solidFill>
                  <a:srgbClr val="0000FF"/>
                </a:solidFill>
              </a:rPr>
              <a:t>Oplossingsgericht werken, </a:t>
            </a:r>
          </a:p>
          <a:p>
            <a:r>
              <a:rPr lang="nl-NL" dirty="0" smtClean="0">
                <a:solidFill>
                  <a:srgbClr val="0000FF"/>
                </a:solidFill>
              </a:rPr>
              <a:t>door </a:t>
            </a:r>
            <a:r>
              <a:rPr lang="nl-NL" dirty="0" err="1" smtClean="0">
                <a:solidFill>
                  <a:srgbClr val="0000FF"/>
                </a:solidFill>
              </a:rPr>
              <a:t>Steve</a:t>
            </a:r>
            <a:r>
              <a:rPr lang="nl-NL" dirty="0" smtClean="0">
                <a:solidFill>
                  <a:srgbClr val="0000FF"/>
                </a:solidFill>
              </a:rPr>
              <a:t> de </a:t>
            </a:r>
            <a:r>
              <a:rPr lang="nl-NL" dirty="0" err="1" smtClean="0">
                <a:solidFill>
                  <a:srgbClr val="0000FF"/>
                </a:solidFill>
              </a:rPr>
              <a:t>Shazer</a:t>
            </a:r>
            <a:r>
              <a:rPr lang="nl-NL" dirty="0" smtClean="0">
                <a:solidFill>
                  <a:srgbClr val="0000FF"/>
                </a:solidFill>
              </a:rPr>
              <a:t> en </a:t>
            </a:r>
          </a:p>
          <a:p>
            <a:r>
              <a:rPr lang="nl-NL" dirty="0" smtClean="0">
                <a:solidFill>
                  <a:srgbClr val="0000FF"/>
                </a:solidFill>
              </a:rPr>
              <a:t>Kim </a:t>
            </a:r>
            <a:r>
              <a:rPr lang="nl-NL" dirty="0" err="1" smtClean="0">
                <a:solidFill>
                  <a:srgbClr val="0000FF"/>
                </a:solidFill>
              </a:rPr>
              <a:t>Insoo</a:t>
            </a:r>
            <a:r>
              <a:rPr lang="nl-NL" dirty="0" smtClean="0">
                <a:solidFill>
                  <a:srgbClr val="0000FF"/>
                </a:solidFill>
              </a:rPr>
              <a:t> Berger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411760" y="620688"/>
            <a:ext cx="633670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naar focussen op de oplossing</a:t>
            </a:r>
          </a:p>
        </p:txBody>
      </p:sp>
      <p:pic>
        <p:nvPicPr>
          <p:cNvPr id="10242" name="Picture 2" descr="https://blog.associatie.kuleuven.be/peterverbist/files/2010/09/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340768"/>
            <a:ext cx="4248472" cy="2448272"/>
          </a:xfrm>
          <a:prstGeom prst="rect">
            <a:avLst/>
          </a:prstGeom>
          <a:noFill/>
        </p:spPr>
      </p:pic>
      <p:pic>
        <p:nvPicPr>
          <p:cNvPr id="10244" name="Picture 4" descr="http://www.solutionsurfers.com/images/ins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276475" cy="2857500"/>
          </a:xfrm>
          <a:prstGeom prst="rect">
            <a:avLst/>
          </a:prstGeom>
          <a:noFill/>
        </p:spPr>
      </p:pic>
      <p:pic>
        <p:nvPicPr>
          <p:cNvPr id="10246" name="Picture 6" descr="http://www.oplossingsgerichtmanagement.nl/files/2007/05/Stevenachru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356992"/>
            <a:ext cx="2000250" cy="2000251"/>
          </a:xfrm>
          <a:prstGeom prst="rect">
            <a:avLst/>
          </a:prstGeom>
          <a:noFill/>
        </p:spPr>
      </p:pic>
      <p:pic>
        <p:nvPicPr>
          <p:cNvPr id="10248" name="Picture 8" descr="http://masterswork.com/shopsite_sc/store/html/media/SFBTA_SFT_insoo_ste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6399"/>
            <a:ext cx="1371600" cy="1371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06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64" y="274638"/>
            <a:ext cx="8964488" cy="1143000"/>
          </a:xfrm>
        </p:spPr>
        <p:txBody>
          <a:bodyPr/>
          <a:lstStyle/>
          <a:p>
            <a:r>
              <a:rPr lang="nl-NL" b="1" dirty="0" err="1" smtClean="0">
                <a:solidFill>
                  <a:srgbClr val="0000FF"/>
                </a:solidFill>
              </a:rPr>
              <a:t>What</a:t>
            </a:r>
            <a:r>
              <a:rPr lang="nl-NL" b="1" dirty="0" smtClean="0">
                <a:solidFill>
                  <a:srgbClr val="0000FF"/>
                </a:solidFill>
              </a:rPr>
              <a:t> do </a:t>
            </a:r>
            <a:r>
              <a:rPr lang="nl-NL" b="1" dirty="0" err="1" smtClean="0">
                <a:solidFill>
                  <a:srgbClr val="0000FF"/>
                </a:solidFill>
              </a:rPr>
              <a:t>you</a:t>
            </a:r>
            <a:r>
              <a:rPr lang="nl-NL" b="1" dirty="0" smtClean="0">
                <a:solidFill>
                  <a:srgbClr val="0000FF"/>
                </a:solidFill>
              </a:rPr>
              <a:t> do </a:t>
            </a:r>
            <a:r>
              <a:rPr lang="nl-NL" b="1" dirty="0" err="1" smtClean="0">
                <a:solidFill>
                  <a:srgbClr val="0000FF"/>
                </a:solidFill>
              </a:rPr>
              <a:t>with</a:t>
            </a:r>
            <a:r>
              <a:rPr lang="nl-NL" b="1" dirty="0" smtClean="0">
                <a:solidFill>
                  <a:srgbClr val="0000FF"/>
                </a:solidFill>
              </a:rPr>
              <a:t> a </a:t>
            </a:r>
            <a:r>
              <a:rPr lang="nl-NL" b="1" dirty="0" err="1" smtClean="0">
                <a:solidFill>
                  <a:srgbClr val="0000FF"/>
                </a:solidFill>
              </a:rPr>
              <a:t>problem</a:t>
            </a:r>
            <a:r>
              <a:rPr lang="nl-NL" b="1" dirty="0" smtClean="0">
                <a:solidFill>
                  <a:srgbClr val="0000FF"/>
                </a:solidFill>
              </a:rPr>
              <a:t>?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67744" y="1988840"/>
            <a:ext cx="2521290" cy="67667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nl-NL" b="1" dirty="0" err="1" smtClean="0">
                <a:solidFill>
                  <a:srgbClr val="0000FF"/>
                </a:solidFill>
              </a:rPr>
              <a:t>Throw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r>
              <a:rPr lang="nl-NL" b="1" dirty="0" err="1" smtClean="0">
                <a:solidFill>
                  <a:srgbClr val="0000FF"/>
                </a:solidFill>
              </a:rPr>
              <a:t>it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r>
              <a:rPr lang="nl-NL" b="1" dirty="0" err="1" smtClean="0">
                <a:solidFill>
                  <a:srgbClr val="0000FF"/>
                </a:solidFill>
              </a:rPr>
              <a:t>away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Afbeeldingsresultaat voor weggooie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>
            <a:off x="6804248" y="1340768"/>
            <a:ext cx="1800225" cy="2543175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3717032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</a:t>
            </a: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 </a:t>
            </a:r>
            <a:r>
              <a:rPr kumimoji="0" lang="nl-N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N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going</a:t>
            </a: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direct </a:t>
            </a:r>
            <a:r>
              <a:rPr kumimoji="0" lang="nl-N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N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attention</a:t>
            </a:r>
            <a:r>
              <a:rPr kumimoji="0" lang="nl-NL" sz="4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172722" y="5229200"/>
            <a:ext cx="198345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3200" b="1" dirty="0" err="1" smtClean="0">
                <a:solidFill>
                  <a:srgbClr val="0000FF"/>
                </a:solidFill>
              </a:rPr>
              <a:t>Solution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Afbeeldingsresultaat voor oplossing smiley"/>
          <p:cNvPicPr>
            <a:picLocks noChangeAspect="1" noChangeArrowheads="1"/>
          </p:cNvPicPr>
          <p:nvPr/>
        </p:nvPicPr>
        <p:blipFill>
          <a:blip r:embed="rId3" cstate="print"/>
          <a:srcRect l="24331" r="27008"/>
          <a:stretch>
            <a:fillRect/>
          </a:stretch>
        </p:blipFill>
        <p:spPr bwMode="auto">
          <a:xfrm>
            <a:off x="6300192" y="4653136"/>
            <a:ext cx="2016224" cy="2095501"/>
          </a:xfrm>
          <a:prstGeom prst="rect">
            <a:avLst/>
          </a:prstGeom>
          <a:noFill/>
        </p:spPr>
      </p:pic>
      <p:sp>
        <p:nvSpPr>
          <p:cNvPr id="8" name="Vermenigvuldigen 7"/>
          <p:cNvSpPr/>
          <p:nvPr/>
        </p:nvSpPr>
        <p:spPr>
          <a:xfrm>
            <a:off x="5580112" y="0"/>
            <a:ext cx="2304256" cy="2088232"/>
          </a:xfrm>
          <a:prstGeom prst="mathMultiply">
            <a:avLst>
              <a:gd name="adj1" fmla="val 72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RECHTS 8"/>
          <p:cNvSpPr/>
          <p:nvPr/>
        </p:nvSpPr>
        <p:spPr>
          <a:xfrm>
            <a:off x="4788024" y="2060848"/>
            <a:ext cx="201622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http://www.securenetworksitc.com/wp-content/uploads/2012/07/Solution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0" y="980728"/>
            <a:ext cx="9144000" cy="60212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Assumptions of SFW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The assumptions of the techniques of Solution Focused Work are simple. 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When something is not broken, don’t repair it.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Stop doing what does not work, do something different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Do more of what works well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Learn from others what works and teach others what you know is working.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 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Goals: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Generate hope for change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Respectful and authentic attention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Give the other the feeling that he or she is understood.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65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4866" name="Picture 2" descr="http://fc02.deviantart.net/images/i/2002/48/0/7/Old_w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0" y="0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Freestyle Script" pitchFamily="66" charset="0"/>
              </a:rPr>
              <a:t>“Do you focus on the walls?</a:t>
            </a:r>
          </a:p>
        </p:txBody>
      </p:sp>
      <p:pic>
        <p:nvPicPr>
          <p:cNvPr id="6" name="Afbeelding 5" descr="Medina Doo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44216"/>
            <a:ext cx="9144000" cy="4941168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95536" y="188640"/>
            <a:ext cx="8748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5400" b="1" dirty="0" smtClean="0">
              <a:solidFill>
                <a:schemeClr val="bg1"/>
              </a:solidFill>
              <a:latin typeface="Freestyle Script" pitchFamily="66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Freestyle Script" pitchFamily="66" charset="0"/>
              </a:rPr>
              <a:t>                     ………….or on the door?”</a:t>
            </a:r>
            <a:endParaRPr lang="nl-NL" sz="5400" dirty="0" smtClean="0">
              <a:solidFill>
                <a:schemeClr val="bg1"/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24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ttp://2.bp.blogspot.com/-CoK0rhOzDYU/Tuok_sDsq1I/AAAAAAAADqw/hrr1BpHOWmg/s640/The+solution+focused+scale+-+Coert+Visser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40000"/>
          </a:blip>
          <a:srcRect t="2661" r="51614" b="7296"/>
          <a:stretch>
            <a:fillRect/>
          </a:stretch>
        </p:blipFill>
        <p:spPr bwMode="auto">
          <a:xfrm>
            <a:off x="3851920" y="0"/>
            <a:ext cx="2727791" cy="657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44624"/>
            <a:ext cx="4824536" cy="149817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Walking the scale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4" name="Afbeelding 3" descr="http://2.bp.blogspot.com/-CoK0rhOzDYU/Tuok_sDsq1I/AAAAAAAADqw/hrr1BpHOWmg/s640/The+solution+focused+scale+-+Coert+Visser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47340" t="26954" r="20104" b="59231"/>
          <a:stretch>
            <a:fillRect/>
          </a:stretch>
        </p:blipFill>
        <p:spPr bwMode="auto">
          <a:xfrm>
            <a:off x="6444208" y="1772816"/>
            <a:ext cx="19807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2.bp.blogspot.com/-CoK0rhOzDYU/Tuok_sDsq1I/AAAAAAAADqw/hrr1BpHOWmg/s640/The+solution+focused+scale+-+Coert+Visser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47340" t="2661" r="21887" b="80940"/>
          <a:stretch>
            <a:fillRect/>
          </a:stretch>
        </p:blipFill>
        <p:spPr bwMode="auto">
          <a:xfrm>
            <a:off x="6156176" y="0"/>
            <a:ext cx="187220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http://2.bp.blogspot.com/-CoK0rhOzDYU/Tuok_sDsq1I/AAAAAAAADqw/hrr1BpHOWmg/s640/The+solution+focused+scale+-+Coert+Visser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47340" t="41755" r="15970" b="48377"/>
          <a:stretch>
            <a:fillRect/>
          </a:stretch>
        </p:blipFill>
        <p:spPr bwMode="auto">
          <a:xfrm>
            <a:off x="6444208" y="2852936"/>
            <a:ext cx="22322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http://2.bp.blogspot.com/-CoK0rhOzDYU/Tuok_sDsq1I/AAAAAAAADqw/hrr1BpHOWmg/s640/The+solution+focused+scale+-+Coert+Visser.jpg">
            <a:hlinkClick r:id="rId2"/>
          </p:cNvPr>
          <p:cNvPicPr/>
          <p:nvPr/>
        </p:nvPicPr>
        <p:blipFill>
          <a:blip r:embed="rId3" cstate="print"/>
          <a:srcRect l="47340" t="50636" r="21887" b="37523"/>
          <a:stretch>
            <a:fillRect/>
          </a:stretch>
        </p:blipFill>
        <p:spPr bwMode="auto">
          <a:xfrm>
            <a:off x="6444208" y="3501008"/>
            <a:ext cx="18722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http://2.bp.blogspot.com/-CoK0rhOzDYU/Tuok_sDsq1I/AAAAAAAADqw/hrr1BpHOWmg/s640/The+solution+focused+scale+-+Coert+Visser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47340" t="62477" r="12419" b="20748"/>
          <a:stretch>
            <a:fillRect/>
          </a:stretch>
        </p:blipFill>
        <p:spPr bwMode="auto">
          <a:xfrm>
            <a:off x="6516216" y="4365104"/>
            <a:ext cx="24482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http://2.bp.blogspot.com/-CoK0rhOzDYU/Tuok_sDsq1I/AAAAAAAADqw/hrr1BpHOWmg/s640/The+solution+focused+scale+-+Coert+Visser.jpg">
            <a:hlinkClick r:id="rId2"/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47340" t="81225" r="12419" b="7296"/>
          <a:stretch>
            <a:fillRect/>
          </a:stretch>
        </p:blipFill>
        <p:spPr bwMode="auto">
          <a:xfrm>
            <a:off x="6588224" y="5733256"/>
            <a:ext cx="2448272" cy="83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http://2.bp.blogspot.com/-CoK0rhOzDYU/Tuok_sDsq1I/AAAAAAAADqw/hrr1BpHOWmg/s640/The+solution+focused+scale+-+Coert+Visser.jpg">
            <a:hlinkClick r:id="rId2"/>
          </p:cNvPr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40000"/>
          </a:blip>
          <a:srcRect l="47340" t="50636" r="21887" b="37523"/>
          <a:stretch>
            <a:fillRect/>
          </a:stretch>
        </p:blipFill>
        <p:spPr bwMode="auto">
          <a:xfrm>
            <a:off x="6579711" y="3501008"/>
            <a:ext cx="18722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1" name="Rectangle 1"/>
          <p:cNvSpPr>
            <a:spLocks noChangeArrowheads="1"/>
          </p:cNvSpPr>
          <p:nvPr/>
        </p:nvSpPr>
        <p:spPr bwMode="auto">
          <a:xfrm>
            <a:off x="0" y="1412776"/>
            <a:ext cx="4283968" cy="550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Everyone thinks of something which you would like to do better 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Imagine a scale from 0 to 10 in this room.</a:t>
            </a:r>
            <a:endParaRPr kumimoji="0" lang="nl-NL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Find a place in the room indicating the position where you are now in relation to your goal. </a:t>
            </a:r>
            <a:endParaRPr kumimoji="0" lang="nl-NL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 did you do get on the place where you are now?</a:t>
            </a:r>
            <a:endParaRPr kumimoji="0" lang="nl-NL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Stand on 10. </a:t>
            </a:r>
            <a:endParaRPr kumimoji="0" lang="nl-NL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How do you know that you achieved your goal?</a:t>
            </a:r>
            <a:endParaRPr kumimoji="0" lang="nl-NL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Stand again on the Now position.</a:t>
            </a:r>
            <a:endParaRPr kumimoji="0" lang="nl-NL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Did you ever stand on a higher position than where you are now? (Very often we have had better results than where we are now: earlier successes, which we tend to forget). How was that? What did you do at that time?</a:t>
            </a:r>
            <a:endParaRPr kumimoji="0" lang="nl-NL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 do you need to reach a step higher on the scale?</a:t>
            </a:r>
            <a:endParaRPr kumimoji="0" lang="nl-NL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Visualize for yourself how you are going to do that.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22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89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89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8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8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8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8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8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8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8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8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8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8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8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8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8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8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8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8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8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8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1" grpId="0" build="p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694</Words>
  <Application>Microsoft Office PowerPoint</Application>
  <PresentationFormat>Diavoorstelling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“Develop your unlimited powers even better”</vt:lpstr>
      <vt:lpstr>Good and New</vt:lpstr>
      <vt:lpstr>Open Frame</vt:lpstr>
      <vt:lpstr>Solution focused work</vt:lpstr>
      <vt:lpstr>Van focussen op het probleem </vt:lpstr>
      <vt:lpstr>What do you do with a problem?</vt:lpstr>
      <vt:lpstr>Assumptions of SFW</vt:lpstr>
      <vt:lpstr>Dia 8</vt:lpstr>
      <vt:lpstr>Walking the scale</vt:lpstr>
      <vt:lpstr>The Miracle Question</vt:lpstr>
      <vt:lpstr>A miracle</vt:lpstr>
      <vt:lpstr>Major ideas of SFW</vt:lpstr>
      <vt:lpstr>Dia 13</vt:lpstr>
      <vt:lpstr>How it works</vt:lpstr>
      <vt:lpstr>Ho’o Pono pono</vt:lpstr>
      <vt:lpstr>Mental power</vt:lpstr>
      <vt:lpstr>‘Develop your unlimited powers even better every day after the course’</vt:lpstr>
      <vt:lpstr>Dare to jump to the solution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“Develop your unlimited powers even better”</dc:title>
  <dc:creator>Marlies van der Werf</dc:creator>
  <cp:lastModifiedBy>Sytse</cp:lastModifiedBy>
  <cp:revision>6</cp:revision>
  <dcterms:created xsi:type="dcterms:W3CDTF">2017-03-22T16:32:52Z</dcterms:created>
  <dcterms:modified xsi:type="dcterms:W3CDTF">2018-04-19T15:51:03Z</dcterms:modified>
</cp:coreProperties>
</file>