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47"/>
  </p:notesMasterIdLst>
  <p:sldIdLst>
    <p:sldId id="459" r:id="rId2"/>
    <p:sldId id="460" r:id="rId3"/>
    <p:sldId id="461" r:id="rId4"/>
    <p:sldId id="469" r:id="rId5"/>
    <p:sldId id="470" r:id="rId6"/>
    <p:sldId id="499" r:id="rId7"/>
    <p:sldId id="472" r:id="rId8"/>
    <p:sldId id="473" r:id="rId9"/>
    <p:sldId id="474" r:id="rId10"/>
    <p:sldId id="475" r:id="rId11"/>
    <p:sldId id="476" r:id="rId12"/>
    <p:sldId id="477" r:id="rId13"/>
    <p:sldId id="478" r:id="rId14"/>
    <p:sldId id="479" r:id="rId15"/>
    <p:sldId id="480" r:id="rId16"/>
    <p:sldId id="481" r:id="rId17"/>
    <p:sldId id="482" r:id="rId18"/>
    <p:sldId id="483" r:id="rId19"/>
    <p:sldId id="484" r:id="rId20"/>
    <p:sldId id="485" r:id="rId21"/>
    <p:sldId id="486" r:id="rId22"/>
    <p:sldId id="487" r:id="rId23"/>
    <p:sldId id="488" r:id="rId24"/>
    <p:sldId id="489" r:id="rId25"/>
    <p:sldId id="490" r:id="rId26"/>
    <p:sldId id="491" r:id="rId27"/>
    <p:sldId id="492" r:id="rId28"/>
    <p:sldId id="493" r:id="rId29"/>
    <p:sldId id="494" r:id="rId30"/>
    <p:sldId id="495" r:id="rId31"/>
    <p:sldId id="496" r:id="rId32"/>
    <p:sldId id="497" r:id="rId33"/>
    <p:sldId id="436" r:id="rId34"/>
    <p:sldId id="437" r:id="rId35"/>
    <p:sldId id="462" r:id="rId36"/>
    <p:sldId id="463" r:id="rId37"/>
    <p:sldId id="464" r:id="rId38"/>
    <p:sldId id="438" r:id="rId39"/>
    <p:sldId id="439" r:id="rId40"/>
    <p:sldId id="440" r:id="rId41"/>
    <p:sldId id="441" r:id="rId42"/>
    <p:sldId id="445" r:id="rId43"/>
    <p:sldId id="465" r:id="rId44"/>
    <p:sldId id="447" r:id="rId45"/>
    <p:sldId id="446" r:id="rId4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lies van der Werf" initials="Mvd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CFB7"/>
    <a:srgbClr val="FFBF9F"/>
    <a:srgbClr val="FFDCD9"/>
    <a:srgbClr val="FD958D"/>
    <a:srgbClr val="FC857C"/>
    <a:srgbClr val="FEB6B0"/>
    <a:srgbClr val="F98F87"/>
    <a:srgbClr val="FFE9E7"/>
    <a:srgbClr val="A50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004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19T18:31:40.653" idx="1">
    <p:pos x="3869" y="602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81FF8-3C92-4A28-832F-0D6237BA5BF6}" type="datetimeFigureOut">
              <a:rPr lang="nl-NL" smtClean="0"/>
              <a:pPr/>
              <a:t>30-3-2017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F2493-E193-4BD3-9134-84C00356B2B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15983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0DD3-D35F-41B6-8529-4C0D18CE899C}" type="datetimeFigureOut">
              <a:rPr lang="nl-NL" smtClean="0"/>
              <a:pPr/>
              <a:t>30-3-2017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3D2B-E908-412A-91F2-00E1C21006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0DD3-D35F-41B6-8529-4C0D18CE899C}" type="datetimeFigureOut">
              <a:rPr lang="nl-NL" smtClean="0"/>
              <a:pPr/>
              <a:t>30-3-2017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3D2B-E908-412A-91F2-00E1C21006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0DD3-D35F-41B6-8529-4C0D18CE899C}" type="datetimeFigureOut">
              <a:rPr lang="nl-NL" smtClean="0"/>
              <a:pPr/>
              <a:t>30-3-2017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3D2B-E908-412A-91F2-00E1C21006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0DD3-D35F-41B6-8529-4C0D18CE899C}" type="datetimeFigureOut">
              <a:rPr lang="nl-NL" smtClean="0"/>
              <a:pPr/>
              <a:t>30-3-2017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3D2B-E908-412A-91F2-00E1C21006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0DD3-D35F-41B6-8529-4C0D18CE899C}" type="datetimeFigureOut">
              <a:rPr lang="nl-NL" smtClean="0"/>
              <a:pPr/>
              <a:t>30-3-2017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3D2B-E908-412A-91F2-00E1C21006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0DD3-D35F-41B6-8529-4C0D18CE899C}" type="datetimeFigureOut">
              <a:rPr lang="nl-NL" smtClean="0"/>
              <a:pPr/>
              <a:t>30-3-2017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3D2B-E908-412A-91F2-00E1C21006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0DD3-D35F-41B6-8529-4C0D18CE899C}" type="datetimeFigureOut">
              <a:rPr lang="nl-NL" smtClean="0"/>
              <a:pPr/>
              <a:t>30-3-2017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3D2B-E908-412A-91F2-00E1C21006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0DD3-D35F-41B6-8529-4C0D18CE899C}" type="datetimeFigureOut">
              <a:rPr lang="nl-NL" smtClean="0"/>
              <a:pPr/>
              <a:t>30-3-2017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3D2B-E908-412A-91F2-00E1C21006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0DD3-D35F-41B6-8529-4C0D18CE899C}" type="datetimeFigureOut">
              <a:rPr lang="nl-NL" smtClean="0"/>
              <a:pPr/>
              <a:t>30-3-2017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3D2B-E908-412A-91F2-00E1C21006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0DD3-D35F-41B6-8529-4C0D18CE899C}" type="datetimeFigureOut">
              <a:rPr lang="nl-NL" smtClean="0"/>
              <a:pPr/>
              <a:t>30-3-2017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3D2B-E908-412A-91F2-00E1C21006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0DD3-D35F-41B6-8529-4C0D18CE899C}" type="datetimeFigureOut">
              <a:rPr lang="nl-NL" smtClean="0"/>
              <a:pPr/>
              <a:t>30-3-2017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3D2B-E908-412A-91F2-00E1C21006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50DD3-D35F-41B6-8529-4C0D18CE899C}" type="datetimeFigureOut">
              <a:rPr lang="nl-NL" smtClean="0"/>
              <a:pPr/>
              <a:t>30-3-2017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43D2B-E908-412A-91F2-00E1C21006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gif"/><Relationship Id="rId7" Type="http://schemas.openxmlformats.org/officeDocument/2006/relationships/image" Target="../media/image32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Afbeelding 0" descr="wereldbol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589776" y="38962"/>
            <a:ext cx="5976664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2162899" y="294593"/>
            <a:ext cx="4830418" cy="4388221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365567"/>
              </a:avLst>
            </a:prstTxWarp>
          </a:bodyPr>
          <a:lstStyle/>
          <a:p>
            <a:pPr algn="ctr" rtl="0"/>
            <a:r>
              <a:rPr lang="nl-NL" sz="60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Respect </a:t>
            </a:r>
            <a:r>
              <a:rPr lang="nl-NL" sz="6000" kern="10" spc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for</a:t>
            </a:r>
            <a:r>
              <a:rPr lang="nl-NL" sz="60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 the model of the </a:t>
            </a:r>
            <a:r>
              <a:rPr lang="nl-NL" sz="6000" kern="10" spc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world</a:t>
            </a:r>
            <a:r>
              <a:rPr lang="nl-NL" sz="60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 of the </a:t>
            </a:r>
            <a:r>
              <a:rPr lang="nl-NL" sz="6000" kern="10" spc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other</a:t>
            </a:r>
            <a:r>
              <a:rPr lang="nl-NL" sz="60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 and of </a:t>
            </a:r>
            <a:r>
              <a:rPr lang="nl-NL" sz="6000" kern="10" spc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myself</a:t>
            </a:r>
            <a:endParaRPr lang="nl-NL" sz="6000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Brush Script MT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6453336"/>
            <a:ext cx="3456384" cy="404664"/>
          </a:xfrm>
        </p:spPr>
        <p:txBody>
          <a:bodyPr>
            <a:noAutofit/>
          </a:bodyPr>
          <a:lstStyle/>
          <a:p>
            <a:r>
              <a:rPr lang="nl-NL" sz="2000" dirty="0" smtClean="0">
                <a:solidFill>
                  <a:schemeClr val="accent2">
                    <a:lumMod val="75000"/>
                  </a:schemeClr>
                </a:solidFill>
              </a:rPr>
              <a:t>Dar Al Amal</a:t>
            </a:r>
            <a:endParaRPr lang="nl-N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0" y="5733256"/>
            <a:ext cx="9144000" cy="64807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“Develop your unlimited powers even better”</a:t>
            </a:r>
            <a:endParaRPr lang="nl-NL" sz="3200" b="1" dirty="0">
              <a:solidFill>
                <a:srgbClr val="FF0000"/>
              </a:solidFill>
            </a:endParaRP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4860032" y="6525344"/>
            <a:ext cx="2440360" cy="3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4300" b="1" dirty="0" smtClean="0">
                <a:solidFill>
                  <a:srgbClr val="0000FF"/>
                </a:solidFill>
              </a:rPr>
              <a:t>Day 4, 2017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 rot="20961949">
            <a:off x="882309" y="3823783"/>
            <a:ext cx="7716984" cy="114924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Strategies</a:t>
            </a:r>
            <a:endParaRPr kumimoji="0" lang="nl-NL" sz="4000" b="1" i="1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 rot="20961949">
            <a:off x="1001540" y="3987153"/>
            <a:ext cx="7716984" cy="114924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000" b="1" i="1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 rot="20961949">
            <a:off x="882310" y="2979040"/>
            <a:ext cx="7716984" cy="114924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Changing sub modalities</a:t>
            </a:r>
            <a:endParaRPr kumimoji="0" lang="nl-NL" sz="4000" b="1" i="1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587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3" grpId="0" build="p"/>
      <p:bldP spid="5" grpId="0"/>
      <p:bldP spid="6" grpId="0" build="p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 descr="ruz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852936"/>
            <a:ext cx="2592288" cy="21009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pPr lvl="0"/>
            <a:r>
              <a:rPr lang="nl-NL" b="1" dirty="0" smtClean="0" bmk="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Visual sub </a:t>
            </a:r>
            <a:r>
              <a:rPr lang="nl-NL" b="1" dirty="0" err="1" smtClean="0" bmk="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modalities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908720"/>
            <a:ext cx="6264696" cy="7920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00FF"/>
                </a:solidFill>
                <a:latin typeface="Calibri" pitchFamily="34" charset="0"/>
              </a:rPr>
              <a:t>Changing sub modalities changes the internal representation</a:t>
            </a:r>
          </a:p>
        </p:txBody>
      </p:sp>
      <p:sp>
        <p:nvSpPr>
          <p:cNvPr id="325" name="AutoShape 1457"/>
          <p:cNvSpPr>
            <a:spLocks noChangeArrowheads="1"/>
          </p:cNvSpPr>
          <p:nvPr/>
        </p:nvSpPr>
        <p:spPr bwMode="auto">
          <a:xfrm>
            <a:off x="5580112" y="3501008"/>
            <a:ext cx="1440160" cy="648072"/>
          </a:xfrm>
          <a:prstGeom prst="rightArrow">
            <a:avLst>
              <a:gd name="adj1" fmla="val 50000"/>
              <a:gd name="adj2" fmla="val 580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1600" b="1" dirty="0" smtClean="0">
                <a:latin typeface="Calibri" pitchFamily="34" charset="0"/>
                <a:cs typeface="Arial" pitchFamily="34" charset="0"/>
              </a:rPr>
              <a:t>2</a:t>
            </a:r>
            <a:r>
              <a:rPr kumimoji="0" lang="nl-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 Smaller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Afbeelding 22" descr="ruz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3573016"/>
            <a:ext cx="548811" cy="444797"/>
          </a:xfrm>
          <a:prstGeom prst="rect">
            <a:avLst/>
          </a:prstGeom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0" y="2922186"/>
            <a:ext cx="2843808" cy="8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</a:pPr>
            <a:r>
              <a:rPr lang="nl-NL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lang="nl-NL" b="1" dirty="0" err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Size</a:t>
            </a:r>
            <a:r>
              <a:rPr lang="nl-NL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lang="nl-NL" b="1" dirty="0" err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lang="nl-NL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picture</a:t>
            </a:r>
            <a:endParaRPr lang="nl-NL" b="1" dirty="0" smtClean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  <a:tab pos="539750" algn="l"/>
              </a:tabLst>
            </a:pP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76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25" grpId="0" animBg="1"/>
      <p:bldP spid="3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pPr lvl="0"/>
            <a:r>
              <a:rPr lang="nl-NL" b="1" dirty="0" smtClean="0" bmk="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Visual sub </a:t>
            </a:r>
            <a:r>
              <a:rPr lang="nl-NL" b="1" dirty="0" err="1" smtClean="0" bmk="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modalities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908720"/>
            <a:ext cx="6264696" cy="7920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00FF"/>
                </a:solidFill>
                <a:latin typeface="Calibri" pitchFamily="34" charset="0"/>
              </a:rPr>
              <a:t>Changing sub modalities changes the internal representation</a:t>
            </a:r>
          </a:p>
        </p:txBody>
      </p:sp>
      <p:sp>
        <p:nvSpPr>
          <p:cNvPr id="24" name="AutoShape 1457"/>
          <p:cNvSpPr>
            <a:spLocks noChangeArrowheads="1"/>
          </p:cNvSpPr>
          <p:nvPr/>
        </p:nvSpPr>
        <p:spPr bwMode="auto">
          <a:xfrm>
            <a:off x="3707904" y="3645024"/>
            <a:ext cx="2160239" cy="1152128"/>
          </a:xfrm>
          <a:prstGeom prst="rightArrow">
            <a:avLst>
              <a:gd name="adj1" fmla="val 50000"/>
              <a:gd name="adj2" fmla="val 580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1600" b="1" dirty="0" smtClean="0">
                <a:latin typeface="Calibri" pitchFamily="34" charset="0"/>
                <a:cs typeface="Arial" pitchFamily="34" charset="0"/>
              </a:rPr>
              <a:t>3</a:t>
            </a:r>
            <a:r>
              <a:rPr kumimoji="0" lang="nl-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 </a:t>
            </a:r>
            <a:r>
              <a:rPr kumimoji="0" lang="nl-N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From</a:t>
            </a:r>
            <a:r>
              <a:rPr kumimoji="0" lang="nl-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colour </a:t>
            </a:r>
            <a:r>
              <a:rPr kumimoji="0" lang="nl-N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to</a:t>
            </a:r>
            <a:r>
              <a:rPr kumimoji="0" lang="nl-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black </a:t>
            </a:r>
            <a:r>
              <a:rPr kumimoji="0" lang="nl-N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and</a:t>
            </a:r>
            <a:r>
              <a:rPr kumimoji="0" lang="nl-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white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Afbeelding 24" descr="ruz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852936"/>
            <a:ext cx="2729150" cy="2211905"/>
          </a:xfrm>
          <a:prstGeom prst="rect">
            <a:avLst/>
          </a:prstGeom>
        </p:spPr>
      </p:pic>
      <p:pic>
        <p:nvPicPr>
          <p:cNvPr id="26" name="Afbeelding 25" descr="ruzie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6228184" y="2852936"/>
            <a:ext cx="2722345" cy="2206389"/>
          </a:xfrm>
          <a:prstGeom prst="rect">
            <a:avLst/>
          </a:prstGeom>
        </p:spPr>
      </p:pic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0" y="1914074"/>
            <a:ext cx="2843808" cy="8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</a:pPr>
            <a:r>
              <a:rPr lang="nl-NL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lang="nl-NL" b="1" dirty="0" err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Clour</a:t>
            </a:r>
            <a:r>
              <a:rPr lang="nl-NL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or black </a:t>
            </a:r>
            <a:r>
              <a:rPr lang="nl-NL" b="1" dirty="0" err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lang="nl-NL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nl-NL" b="1" dirty="0" err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white</a:t>
            </a:r>
            <a:endParaRPr lang="nl-NL" b="1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  <a:tab pos="539750" algn="l"/>
              </a:tabLst>
            </a:pP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337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 animBg="1"/>
      <p:bldP spid="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pPr lvl="0"/>
            <a:r>
              <a:rPr lang="nl-NL" b="1" dirty="0" smtClean="0" bmk="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Visual sub </a:t>
            </a:r>
            <a:r>
              <a:rPr lang="nl-NL" b="1" dirty="0" err="1" smtClean="0" bmk="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modalities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908720"/>
            <a:ext cx="6264696" cy="7920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00FF"/>
                </a:solidFill>
                <a:latin typeface="Calibri" pitchFamily="34" charset="0"/>
              </a:rPr>
              <a:t>Changing sub modalities changes the internal representation</a:t>
            </a:r>
          </a:p>
        </p:txBody>
      </p:sp>
      <p:pic>
        <p:nvPicPr>
          <p:cNvPr id="27" name="Afbeelding 26" descr="ruzie.jpg"/>
          <p:cNvPicPr>
            <a:picLocks noChangeAspect="1"/>
          </p:cNvPicPr>
          <p:nvPr/>
        </p:nvPicPr>
        <p:blipFill>
          <a:blip r:embed="rId2" cstate="print">
            <a:lum bright="-20000" contrast="40000"/>
          </a:blip>
          <a:stretch>
            <a:fillRect/>
          </a:stretch>
        </p:blipFill>
        <p:spPr>
          <a:xfrm>
            <a:off x="467544" y="2852936"/>
            <a:ext cx="2520280" cy="2042622"/>
          </a:xfrm>
          <a:prstGeom prst="rect">
            <a:avLst/>
          </a:prstGeom>
        </p:spPr>
      </p:pic>
      <p:sp>
        <p:nvSpPr>
          <p:cNvPr id="28" name="AutoShape 1457"/>
          <p:cNvSpPr>
            <a:spLocks noChangeArrowheads="1"/>
          </p:cNvSpPr>
          <p:nvPr/>
        </p:nvSpPr>
        <p:spPr bwMode="auto">
          <a:xfrm>
            <a:off x="3275856" y="3501008"/>
            <a:ext cx="2736304" cy="648072"/>
          </a:xfrm>
          <a:prstGeom prst="rightArrow">
            <a:avLst>
              <a:gd name="adj1" fmla="val 50000"/>
              <a:gd name="adj2" fmla="val 580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1600" b="1" dirty="0" smtClean="0">
                <a:latin typeface="Calibri" pitchFamily="34" charset="0"/>
                <a:cs typeface="Arial" pitchFamily="34" charset="0"/>
              </a:rPr>
              <a:t>4. </a:t>
            </a:r>
            <a:r>
              <a:rPr lang="en-GB" sz="1600" b="1" dirty="0" smtClean="0">
                <a:latin typeface="Calibri" pitchFamily="34" charset="0"/>
                <a:cs typeface="Arial" pitchFamily="34" charset="0"/>
              </a:rPr>
              <a:t>Diminishing contrast</a:t>
            </a:r>
            <a:endParaRPr kumimoji="0" lang="en-GB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Afbeelding 28" descr="ruzi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6372200" y="2852936"/>
            <a:ext cx="2520280" cy="2042622"/>
          </a:xfrm>
          <a:prstGeom prst="rect">
            <a:avLst/>
          </a:prstGeom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0" y="1610290"/>
            <a:ext cx="3732498" cy="8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28600" indent="-228600" eaLnBrk="0" hangingPunct="0">
              <a:lnSpc>
                <a:spcPct val="150000"/>
              </a:lnSpc>
              <a:tabLst>
                <a:tab pos="179388" algn="l"/>
                <a:tab pos="539750" algn="l"/>
              </a:tabLst>
            </a:pPr>
            <a:r>
              <a:rPr lang="nl-NL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4. Contrast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  <a:tab pos="539750" algn="l"/>
              </a:tabLst>
            </a:pP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67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8" grpId="0" animBg="1"/>
      <p:bldP spid="3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5212" y="93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Weakening your disempowering beliefs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96752"/>
            <a:ext cx="8496944" cy="5040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00FF"/>
                </a:solidFill>
                <a:latin typeface="Calibri" pitchFamily="34" charset="0"/>
              </a:rPr>
              <a:t>Changing sub modalities changes the internal representation</a:t>
            </a:r>
          </a:p>
        </p:txBody>
      </p:sp>
      <p:sp>
        <p:nvSpPr>
          <p:cNvPr id="325" name="AutoShape 1457"/>
          <p:cNvSpPr>
            <a:spLocks noChangeArrowheads="1"/>
          </p:cNvSpPr>
          <p:nvPr/>
        </p:nvSpPr>
        <p:spPr bwMode="auto">
          <a:xfrm>
            <a:off x="4139953" y="3422207"/>
            <a:ext cx="1008111" cy="648072"/>
          </a:xfrm>
          <a:prstGeom prst="rightArrow">
            <a:avLst>
              <a:gd name="adj1" fmla="val 50000"/>
              <a:gd name="adj2" fmla="val 580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smaller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6" name="Afbeelding 248" descr="http://www.all-defend.nl/Verbale%20agressie%20beeldvorming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  <a:grayscl/>
          </a:blip>
          <a:srcRect/>
          <a:stretch>
            <a:fillRect/>
          </a:stretch>
        </p:blipFill>
        <p:spPr bwMode="auto">
          <a:xfrm>
            <a:off x="179512" y="2348880"/>
            <a:ext cx="3816424" cy="2880320"/>
          </a:xfrm>
          <a:prstGeom prst="rect">
            <a:avLst/>
          </a:prstGeom>
          <a:solidFill>
            <a:srgbClr val="D9D9D9"/>
          </a:solidFill>
        </p:spPr>
      </p:pic>
      <p:pic>
        <p:nvPicPr>
          <p:cNvPr id="327" name="Afbeelding 248" descr="http://www.all-defend.nl/Verbale%20agressie%20beeldvorming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3422207"/>
            <a:ext cx="792088" cy="720080"/>
          </a:xfrm>
          <a:prstGeom prst="rect">
            <a:avLst/>
          </a:prstGeom>
          <a:noFill/>
        </p:spPr>
      </p:pic>
      <p:pic>
        <p:nvPicPr>
          <p:cNvPr id="8" name="Afbeelding 248" descr="http://www.all-defend.nl/Verbale%20agressie%20beeldvorming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  <a:grayscl/>
          </a:blip>
          <a:srcRect/>
          <a:stretch>
            <a:fillRect/>
          </a:stretch>
        </p:blipFill>
        <p:spPr bwMode="auto">
          <a:xfrm>
            <a:off x="5220072" y="3278191"/>
            <a:ext cx="1440160" cy="1086913"/>
          </a:xfrm>
          <a:prstGeom prst="rect">
            <a:avLst/>
          </a:prstGeom>
          <a:solidFill>
            <a:srgbClr val="D9D9D9"/>
          </a:solidFill>
        </p:spPr>
      </p:pic>
      <p:sp>
        <p:nvSpPr>
          <p:cNvPr id="9" name="AutoShape 1457"/>
          <p:cNvSpPr>
            <a:spLocks noChangeArrowheads="1"/>
          </p:cNvSpPr>
          <p:nvPr/>
        </p:nvSpPr>
        <p:spPr bwMode="auto">
          <a:xfrm>
            <a:off x="6732240" y="3422207"/>
            <a:ext cx="1080120" cy="648072"/>
          </a:xfrm>
          <a:prstGeom prst="rightArrow">
            <a:avLst>
              <a:gd name="adj1" fmla="val 50000"/>
              <a:gd name="adj2" fmla="val 580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nl-NL" sz="16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contrast</a:t>
            </a:r>
          </a:p>
        </p:txBody>
      </p:sp>
      <p:sp>
        <p:nvSpPr>
          <p:cNvPr id="10" name="PIJL-RECHTS 9"/>
          <p:cNvSpPr/>
          <p:nvPr/>
        </p:nvSpPr>
        <p:spPr>
          <a:xfrm>
            <a:off x="971600" y="5301208"/>
            <a:ext cx="7416824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 smtClean="0"/>
              <a:t>S  W  I  S  H</a:t>
            </a:r>
            <a:endParaRPr lang="nl-NL" sz="4000" b="1" dirty="0"/>
          </a:p>
        </p:txBody>
      </p:sp>
      <p:sp>
        <p:nvSpPr>
          <p:cNvPr id="11" name="Titel 1"/>
          <p:cNvSpPr txBox="1">
            <a:spLocks/>
          </p:cNvSpPr>
          <p:nvPr/>
        </p:nvSpPr>
        <p:spPr bwMode="auto">
          <a:xfrm>
            <a:off x="251520" y="1628800"/>
            <a:ext cx="2880320" cy="504056"/>
          </a:xfrm>
          <a:prstGeom prst="rect">
            <a:avLst/>
          </a:prstGeom>
          <a:solidFill>
            <a:srgbClr val="D1D1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Exercise</a:t>
            </a:r>
            <a:r>
              <a:rPr kumimoji="0" lang="nl-N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35</a:t>
            </a:r>
            <a:endParaRPr kumimoji="0" lang="nl-NL" sz="2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514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25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nl-NL" sz="3600" b="1" dirty="0" err="1" smtClean="0">
                <a:solidFill>
                  <a:srgbClr val="0000FF"/>
                </a:solidFill>
                <a:latin typeface="Calibri" pitchFamily="34" charset="0"/>
              </a:rPr>
              <a:t>Examples</a:t>
            </a:r>
            <a:r>
              <a:rPr lang="nl-NL" sz="3600" b="1" dirty="0" smtClean="0">
                <a:solidFill>
                  <a:srgbClr val="0000FF"/>
                </a:solidFill>
                <a:latin typeface="Calibri" pitchFamily="34" charset="0"/>
              </a:rPr>
              <a:t> of </a:t>
            </a:r>
            <a:r>
              <a:rPr lang="nl-NL" sz="3600" b="1" dirty="0" err="1" smtClean="0">
                <a:solidFill>
                  <a:srgbClr val="0000FF"/>
                </a:solidFill>
                <a:latin typeface="Calibri" pitchFamily="34" charset="0"/>
              </a:rPr>
              <a:t>disempowering</a:t>
            </a:r>
            <a:r>
              <a:rPr lang="nl-NL" sz="36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nl-NL" sz="3600" b="1" dirty="0" err="1" smtClean="0">
                <a:solidFill>
                  <a:srgbClr val="0000FF"/>
                </a:solidFill>
                <a:latin typeface="Calibri" pitchFamily="34" charset="0"/>
              </a:rPr>
              <a:t>visual</a:t>
            </a:r>
            <a:r>
              <a:rPr lang="nl-NL" sz="3600" b="1" dirty="0" smtClean="0">
                <a:solidFill>
                  <a:srgbClr val="0000FF"/>
                </a:solidFill>
                <a:latin typeface="Calibri" pitchFamily="34" charset="0"/>
              </a:rPr>
              <a:t> memories</a:t>
            </a:r>
            <a:endParaRPr lang="nl-NL" sz="36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You witnessed an accident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You saw violence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You saw someone who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suffered pain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was sad or afraid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Stay in a hospital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A bad dream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Ghosts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A nasty film</a:t>
            </a:r>
          </a:p>
        </p:txBody>
      </p:sp>
    </p:spTree>
    <p:extLst>
      <p:ext uri="{BB962C8B-B14F-4D97-AF65-F5344CB8AC3E}">
        <p14:creationId xmlns:p14="http://schemas.microsoft.com/office/powerpoint/2010/main" xmlns="" val="144207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Blow </a:t>
            </a:r>
            <a:r>
              <a:rPr lang="nl-NL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away</a:t>
            </a:r>
            <a:r>
              <a:rPr lang="nl-NL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nl-NL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negative</a:t>
            </a:r>
            <a:r>
              <a:rPr lang="nl-NL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memory</a:t>
            </a:r>
            <a:endParaRPr lang="nl-NL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2" name="Picture 1473" descr="wolken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5360954" y="2924944"/>
            <a:ext cx="3783046" cy="1266434"/>
          </a:xfrm>
          <a:prstGeom prst="rect">
            <a:avLst/>
          </a:prstGeom>
          <a:noFill/>
        </p:spPr>
      </p:pic>
      <p:pic>
        <p:nvPicPr>
          <p:cNvPr id="313" name="Picture 1474" descr="wolken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6808285" y="1988841"/>
            <a:ext cx="2148941" cy="936104"/>
          </a:xfrm>
          <a:prstGeom prst="rect">
            <a:avLst/>
          </a:prstGeom>
          <a:noFill/>
        </p:spPr>
      </p:pic>
      <p:pic>
        <p:nvPicPr>
          <p:cNvPr id="314" name="Afbeelding 248" descr="http://www.all-defend.nl/Verbale%20agressie%20beeldvorming.jpg"/>
          <p:cNvPicPr>
            <a:picLocks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6300192" y="2189915"/>
            <a:ext cx="211987" cy="158965"/>
          </a:xfrm>
          <a:prstGeom prst="rect">
            <a:avLst/>
          </a:prstGeom>
          <a:noFill/>
        </p:spPr>
      </p:pic>
      <p:pic>
        <p:nvPicPr>
          <p:cNvPr id="317" name="Afbeelding 248" descr="http://www.all-defend.nl/Verbale%20agressie%20beeldvorming.jpg"/>
          <p:cNvPicPr>
            <a:picLocks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5652120" y="2564904"/>
            <a:ext cx="360040" cy="288032"/>
          </a:xfrm>
          <a:prstGeom prst="rect">
            <a:avLst/>
          </a:prstGeom>
          <a:noFill/>
        </p:spPr>
      </p:pic>
      <p:pic>
        <p:nvPicPr>
          <p:cNvPr id="318" name="Afbeelding 248" descr="http://www.all-defend.nl/Verbale%20agressie%20beeldvorming.jpg"/>
          <p:cNvPicPr>
            <a:picLocks noChangeArrowheads="1"/>
          </p:cNvPicPr>
          <p:nvPr/>
        </p:nvPicPr>
        <p:blipFill>
          <a:blip r:embed="rId6" cstate="print">
            <a:lum contrast="-30000"/>
          </a:blip>
          <a:srcRect/>
          <a:stretch>
            <a:fillRect/>
          </a:stretch>
        </p:blipFill>
        <p:spPr bwMode="auto">
          <a:xfrm>
            <a:off x="4427984" y="3054166"/>
            <a:ext cx="1008112" cy="806882"/>
          </a:xfrm>
          <a:prstGeom prst="rect">
            <a:avLst/>
          </a:prstGeom>
          <a:noFill/>
        </p:spPr>
      </p:pic>
      <p:pic>
        <p:nvPicPr>
          <p:cNvPr id="319" name="Afbeelding 0" descr="blaze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77995" flipH="1">
            <a:off x="179512" y="3188840"/>
            <a:ext cx="2434272" cy="1210800"/>
          </a:xfrm>
          <a:prstGeom prst="rect">
            <a:avLst/>
          </a:prstGeom>
          <a:noFill/>
        </p:spPr>
      </p:pic>
      <p:pic>
        <p:nvPicPr>
          <p:cNvPr id="320" name="Afbeelding 1460" descr="hand"/>
          <p:cNvPicPr>
            <a:picLocks noChangeAspect="1" noChangeArrowheads="1"/>
          </p:cNvPicPr>
          <p:nvPr/>
        </p:nvPicPr>
        <p:blipFill>
          <a:blip r:embed="rId8" cstate="print">
            <a:grayscl/>
            <a:biLevel thresh="50000"/>
          </a:blip>
          <a:srcRect/>
          <a:stretch>
            <a:fillRect/>
          </a:stretch>
        </p:blipFill>
        <p:spPr bwMode="auto">
          <a:xfrm rot="19045524" flipH="1">
            <a:off x="803466" y="5006550"/>
            <a:ext cx="2398433" cy="1288936"/>
          </a:xfrm>
          <a:prstGeom prst="rect">
            <a:avLst/>
          </a:prstGeom>
          <a:noFill/>
        </p:spPr>
      </p:pic>
      <p:sp>
        <p:nvSpPr>
          <p:cNvPr id="322" name="Text Box 1481"/>
          <p:cNvSpPr txBox="1">
            <a:spLocks noChangeArrowheads="1"/>
          </p:cNvSpPr>
          <p:nvPr/>
        </p:nvSpPr>
        <p:spPr bwMode="auto">
          <a:xfrm>
            <a:off x="2613784" y="3391487"/>
            <a:ext cx="928359" cy="38115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3" name="Afbeelding 248" descr="http://www.all-defend.nl/Verbale%20agressie%20beeldvorming.jpg"/>
          <p:cNvPicPr>
            <a:picLocks noChangeArrowheads="1"/>
          </p:cNvPicPr>
          <p:nvPr/>
        </p:nvPicPr>
        <p:blipFill>
          <a:blip r:embed="rId9" cstate="print">
            <a:lum bright="-60000" contrast="50000"/>
          </a:blip>
          <a:srcRect/>
          <a:stretch>
            <a:fillRect/>
          </a:stretch>
        </p:blipFill>
        <p:spPr bwMode="auto">
          <a:xfrm>
            <a:off x="2411760" y="3861048"/>
            <a:ext cx="1944216" cy="1394878"/>
          </a:xfrm>
          <a:prstGeom prst="rect">
            <a:avLst/>
          </a:prstGeom>
          <a:noFill/>
        </p:spPr>
      </p:pic>
      <p:sp>
        <p:nvSpPr>
          <p:cNvPr id="12" name="PIJL-RECHTS 11"/>
          <p:cNvSpPr/>
          <p:nvPr/>
        </p:nvSpPr>
        <p:spPr>
          <a:xfrm rot="19311742">
            <a:off x="4139952" y="3842753"/>
            <a:ext cx="432048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-RECHTS 12"/>
          <p:cNvSpPr/>
          <p:nvPr/>
        </p:nvSpPr>
        <p:spPr>
          <a:xfrm rot="19311742">
            <a:off x="5268200" y="2978656"/>
            <a:ext cx="432048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-RECHTS 13"/>
          <p:cNvSpPr/>
          <p:nvPr/>
        </p:nvSpPr>
        <p:spPr>
          <a:xfrm rot="19311742">
            <a:off x="5916272" y="2439183"/>
            <a:ext cx="432048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248" descr="http://www.all-defend.nl/Verbale%20agressie%20beeldvorming.jpg"/>
          <p:cNvPicPr>
            <a:picLocks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7020272" y="1700808"/>
            <a:ext cx="144016" cy="144016"/>
          </a:xfrm>
          <a:prstGeom prst="rect">
            <a:avLst/>
          </a:prstGeom>
          <a:noFill/>
        </p:spPr>
      </p:pic>
      <p:sp>
        <p:nvSpPr>
          <p:cNvPr id="16" name="PIJL-RECHTS 15"/>
          <p:cNvSpPr/>
          <p:nvPr/>
        </p:nvSpPr>
        <p:spPr>
          <a:xfrm rot="19311742">
            <a:off x="6540096" y="1970545"/>
            <a:ext cx="432048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Picture 1474" descr="wolken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7884368" y="1412776"/>
            <a:ext cx="1259632" cy="567856"/>
          </a:xfrm>
          <a:prstGeom prst="rect">
            <a:avLst/>
          </a:prstGeom>
          <a:noFill/>
        </p:spPr>
      </p:pic>
      <p:pic>
        <p:nvPicPr>
          <p:cNvPr id="18" name="Picture 1473" descr="wolken"/>
          <p:cNvPicPr>
            <a:picLocks noChangeAspect="1" noChangeArrowheads="1"/>
          </p:cNvPicPr>
          <p:nvPr/>
        </p:nvPicPr>
        <p:blipFill>
          <a:blip r:embed="rId2" cstate="print">
            <a:lum bright="-60000" contrast="60000"/>
          </a:blip>
          <a:srcRect/>
          <a:stretch>
            <a:fillRect/>
          </a:stretch>
        </p:blipFill>
        <p:spPr bwMode="auto">
          <a:xfrm>
            <a:off x="4644008" y="4221088"/>
            <a:ext cx="4427984" cy="1584176"/>
          </a:xfrm>
          <a:prstGeom prst="rect">
            <a:avLst/>
          </a:prstGeom>
          <a:noFill/>
        </p:spPr>
      </p:pic>
      <p:sp>
        <p:nvSpPr>
          <p:cNvPr id="19" name="PIJL-RECHTS 18"/>
          <p:cNvSpPr/>
          <p:nvPr/>
        </p:nvSpPr>
        <p:spPr>
          <a:xfrm rot="19311742">
            <a:off x="7188168" y="1431071"/>
            <a:ext cx="432048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Afbeelding 248" descr="http://www.all-defend.nl/Verbale%20agressie%20beeldvorming.jpg"/>
          <p:cNvPicPr>
            <a:picLocks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 flipH="1">
            <a:off x="7808322" y="1196752"/>
            <a:ext cx="45719" cy="45719"/>
          </a:xfrm>
          <a:prstGeom prst="rect">
            <a:avLst/>
          </a:prstGeom>
          <a:noFill/>
        </p:spPr>
      </p:pic>
      <p:sp>
        <p:nvSpPr>
          <p:cNvPr id="21" name="Titel 1"/>
          <p:cNvSpPr txBox="1">
            <a:spLocks/>
          </p:cNvSpPr>
          <p:nvPr/>
        </p:nvSpPr>
        <p:spPr bwMode="auto">
          <a:xfrm>
            <a:off x="251520" y="1484784"/>
            <a:ext cx="2880320" cy="504056"/>
          </a:xfrm>
          <a:prstGeom prst="rect">
            <a:avLst/>
          </a:prstGeom>
          <a:solidFill>
            <a:srgbClr val="D1D1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Exercise</a:t>
            </a:r>
            <a:r>
              <a:rPr kumimoji="0" lang="nl-N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35</a:t>
            </a:r>
            <a:endParaRPr kumimoji="0" lang="nl-NL" sz="2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09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600201"/>
            <a:ext cx="2448272" cy="67667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 err="1" smtClean="0">
                <a:solidFill>
                  <a:srgbClr val="0000FF"/>
                </a:solidFill>
                <a:latin typeface="Calibri" pitchFamily="34" charset="0"/>
              </a:rPr>
              <a:t>Size</a:t>
            </a:r>
            <a:endParaRPr lang="nl-NL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4" name="Tijdelijke aanduiding voor inhoud 4" descr="CIMG1469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22223" t="25929" r="37037" b="41660"/>
          <a:stretch>
            <a:fillRect/>
          </a:stretch>
        </p:blipFill>
        <p:spPr>
          <a:xfrm>
            <a:off x="1187624" y="3068960"/>
            <a:ext cx="504056" cy="458232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00FF"/>
                </a:solidFill>
                <a:latin typeface="Calibri" pitchFamily="34" charset="0"/>
              </a:rPr>
              <a:t>Strengthening a positive visual memory</a:t>
            </a:r>
            <a:endParaRPr lang="en-GB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8" name="PIJL-RECHTS 7"/>
          <p:cNvSpPr/>
          <p:nvPr/>
        </p:nvSpPr>
        <p:spPr>
          <a:xfrm>
            <a:off x="2411760" y="2924944"/>
            <a:ext cx="1656184" cy="79208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>
                <a:solidFill>
                  <a:srgbClr val="0000FF"/>
                </a:solidFill>
                <a:latin typeface="Calibri" pitchFamily="34" charset="0"/>
              </a:rPr>
              <a:t>bigger</a:t>
            </a:r>
            <a:endParaRPr lang="nl-NL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15" name="Tijdelijke aanduiding voor inhoud 4" descr="CIMG1469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rcRect t="2199" r="9524" b="5455"/>
          <a:stretch>
            <a:fillRect/>
          </a:stretch>
        </p:blipFill>
        <p:spPr>
          <a:xfrm>
            <a:off x="4572000" y="1556792"/>
            <a:ext cx="4320480" cy="477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792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40" y="1556792"/>
            <a:ext cx="2339752" cy="748679"/>
          </a:xfrm>
        </p:spPr>
        <p:txBody>
          <a:bodyPr/>
          <a:lstStyle/>
          <a:p>
            <a:pPr marL="514350" indent="-514350">
              <a:buNone/>
            </a:pPr>
            <a:r>
              <a:rPr lang="nl-NL" dirty="0" smtClean="0">
                <a:solidFill>
                  <a:srgbClr val="0000FF"/>
                </a:solidFill>
                <a:latin typeface="Calibri" pitchFamily="34" charset="0"/>
              </a:rPr>
              <a:t>2. contrast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00FF"/>
                </a:solidFill>
                <a:latin typeface="Calibri" pitchFamily="34" charset="0"/>
              </a:rPr>
              <a:t>Strengthening a positive visual memory</a:t>
            </a:r>
            <a:endParaRPr lang="nl-NL" b="1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10" name="Tijdelijke aanduiding voor inhoud 4" descr="CIMG1469.JPG"/>
          <p:cNvPicPr>
            <a:picLocks noChangeAspect="1"/>
          </p:cNvPicPr>
          <p:nvPr/>
        </p:nvPicPr>
        <p:blipFill>
          <a:blip r:embed="rId2" cstate="print">
            <a:lum bright="30000" contrast="-40000"/>
          </a:blip>
          <a:srcRect l="22223" t="25929" r="37037" b="41660"/>
          <a:stretch>
            <a:fillRect/>
          </a:stretch>
        </p:blipFill>
        <p:spPr>
          <a:xfrm>
            <a:off x="179512" y="2591088"/>
            <a:ext cx="3074742" cy="2795220"/>
          </a:xfrm>
          <a:prstGeom prst="rect">
            <a:avLst/>
          </a:prstGeom>
        </p:spPr>
      </p:pic>
      <p:sp>
        <p:nvSpPr>
          <p:cNvPr id="11" name="PIJL-RECHTS 10"/>
          <p:cNvSpPr/>
          <p:nvPr/>
        </p:nvSpPr>
        <p:spPr>
          <a:xfrm>
            <a:off x="3419872" y="3140968"/>
            <a:ext cx="2592288" cy="79208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rgbClr val="0000FF"/>
                </a:solidFill>
                <a:latin typeface="Calibri" pitchFamily="34" charset="0"/>
              </a:rPr>
              <a:t>more contrast</a:t>
            </a:r>
            <a:endParaRPr lang="nl-NL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13" name="Tijdelijke aanduiding voor inhoud 4" descr="CIMG1469.JPG"/>
          <p:cNvPicPr>
            <a:picLocks noChangeAspect="1"/>
          </p:cNvPicPr>
          <p:nvPr/>
        </p:nvPicPr>
        <p:blipFill>
          <a:blip r:embed="rId3" cstate="print">
            <a:lum bright="10000" contrast="80000"/>
          </a:blip>
          <a:srcRect t="2199" r="9524" b="5455"/>
          <a:stretch>
            <a:fillRect/>
          </a:stretch>
        </p:blipFill>
        <p:spPr>
          <a:xfrm>
            <a:off x="6149044" y="2501649"/>
            <a:ext cx="2959460" cy="288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252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600201"/>
            <a:ext cx="4042792" cy="2476871"/>
          </a:xfrm>
        </p:spPr>
        <p:txBody>
          <a:bodyPr/>
          <a:lstStyle/>
          <a:p>
            <a:pPr marL="514350" indent="-514350">
              <a:buNone/>
            </a:pPr>
            <a:r>
              <a:rPr lang="nl-NL" dirty="0" smtClean="0">
                <a:solidFill>
                  <a:srgbClr val="0000FF"/>
                </a:solidFill>
                <a:latin typeface="Calibri" pitchFamily="34" charset="0"/>
              </a:rPr>
              <a:t>3. colour</a:t>
            </a:r>
          </a:p>
        </p:txBody>
      </p:sp>
      <p:pic>
        <p:nvPicPr>
          <p:cNvPr id="5" name="Tijdelijke aanduiding voor inhoud 4" descr="CIMG1469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 t="2199" r="9524" b="5455"/>
          <a:stretch>
            <a:fillRect/>
          </a:stretch>
        </p:blipFill>
        <p:spPr>
          <a:xfrm>
            <a:off x="5796136" y="2132856"/>
            <a:ext cx="2736304" cy="3024336"/>
          </a:xfrm>
          <a:prstGeom prst="rect">
            <a:avLst/>
          </a:prstGeom>
          <a:ln w="76200">
            <a:solidFill>
              <a:srgbClr val="0000FF"/>
            </a:solidFill>
          </a:ln>
        </p:spPr>
      </p:pic>
      <p:sp>
        <p:nvSpPr>
          <p:cNvPr id="6" name="PIJL-RECHTS 5"/>
          <p:cNvSpPr/>
          <p:nvPr/>
        </p:nvSpPr>
        <p:spPr>
          <a:xfrm>
            <a:off x="3275856" y="2924944"/>
            <a:ext cx="2232248" cy="79208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rgbClr val="0000FF"/>
                </a:solidFill>
                <a:latin typeface="Calibri" pitchFamily="34" charset="0"/>
              </a:rPr>
              <a:t>More colour</a:t>
            </a:r>
            <a:endParaRPr lang="nl-NL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65110" y="274638"/>
            <a:ext cx="8727370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00FF"/>
                </a:solidFill>
                <a:latin typeface="Calibri" pitchFamily="34" charset="0"/>
              </a:rPr>
              <a:t>Strengthening a positive visual memory</a:t>
            </a:r>
            <a:endParaRPr lang="nl-NL" b="1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14" name="Tijdelijke aanduiding voor inhoud 4" descr="CIMG1469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2223" t="25929" r="37037" b="41660"/>
          <a:stretch>
            <a:fillRect/>
          </a:stretch>
        </p:blipFill>
        <p:spPr>
          <a:xfrm>
            <a:off x="165110" y="2276872"/>
            <a:ext cx="285151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078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00FF"/>
                </a:solidFill>
                <a:latin typeface="Calibri" pitchFamily="34" charset="0"/>
              </a:rPr>
              <a:t>Strengthening a positive visual memory</a:t>
            </a:r>
            <a:endParaRPr lang="nl-NL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blog.han.nl/vergrootjewereld/files/2013/02/Lachende-baby1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 l="13636" r="18182"/>
          <a:stretch>
            <a:fillRect/>
          </a:stretch>
        </p:blipFill>
        <p:spPr bwMode="auto">
          <a:xfrm>
            <a:off x="107504" y="3212976"/>
            <a:ext cx="720080" cy="864096"/>
          </a:xfrm>
          <a:prstGeom prst="rect">
            <a:avLst/>
          </a:prstGeom>
          <a:noFill/>
        </p:spPr>
      </p:pic>
      <p:pic>
        <p:nvPicPr>
          <p:cNvPr id="7" name="Picture 2" descr="http://blog.han.nl/vergrootjewereld/files/2013/02/Lachende-baby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 contrast="-30000"/>
          </a:blip>
          <a:srcRect l="11528" r="14693"/>
          <a:stretch>
            <a:fillRect/>
          </a:stretch>
        </p:blipFill>
        <p:spPr bwMode="auto">
          <a:xfrm>
            <a:off x="1835696" y="2385829"/>
            <a:ext cx="2304256" cy="2555339"/>
          </a:xfrm>
          <a:prstGeom prst="rect">
            <a:avLst/>
          </a:prstGeom>
          <a:noFill/>
        </p:spPr>
      </p:pic>
      <p:pic>
        <p:nvPicPr>
          <p:cNvPr id="8" name="Picture 2" descr="http://blog.han.nl/vergrootjewereld/files/2013/02/Lachende-baby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7317" r="10366"/>
          <a:stretch>
            <a:fillRect/>
          </a:stretch>
        </p:blipFill>
        <p:spPr bwMode="auto">
          <a:xfrm>
            <a:off x="5436096" y="1772815"/>
            <a:ext cx="3694802" cy="3672409"/>
          </a:xfrm>
          <a:prstGeom prst="rect">
            <a:avLst/>
          </a:prstGeom>
          <a:noFill/>
        </p:spPr>
      </p:pic>
      <p:sp>
        <p:nvSpPr>
          <p:cNvPr id="6" name="AutoShape 1457"/>
          <p:cNvSpPr>
            <a:spLocks noChangeArrowheads="1"/>
          </p:cNvSpPr>
          <p:nvPr/>
        </p:nvSpPr>
        <p:spPr bwMode="auto">
          <a:xfrm>
            <a:off x="4211960" y="2708920"/>
            <a:ext cx="1512168" cy="1728192"/>
          </a:xfrm>
          <a:prstGeom prst="rightArrow">
            <a:avLst>
              <a:gd name="adj1" fmla="val 50000"/>
              <a:gd name="adj2" fmla="val 580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nl-NL" sz="1600" b="1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Bigger</a:t>
            </a:r>
            <a:r>
              <a:rPr lang="nl-NL" sz="16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nl-NL" sz="1600" b="1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and</a:t>
            </a:r>
            <a:r>
              <a:rPr lang="nl-NL" sz="16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more contrast</a:t>
            </a:r>
          </a:p>
        </p:txBody>
      </p:sp>
      <p:sp>
        <p:nvSpPr>
          <p:cNvPr id="5" name="AutoShape 1457"/>
          <p:cNvSpPr>
            <a:spLocks noChangeArrowheads="1"/>
          </p:cNvSpPr>
          <p:nvPr/>
        </p:nvSpPr>
        <p:spPr bwMode="auto">
          <a:xfrm>
            <a:off x="827584" y="3284984"/>
            <a:ext cx="936104" cy="648072"/>
          </a:xfrm>
          <a:prstGeom prst="rightArrow">
            <a:avLst>
              <a:gd name="adj1" fmla="val 50000"/>
              <a:gd name="adj2" fmla="val 580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1600" b="1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bigger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IJL-RECHTS 8"/>
          <p:cNvSpPr/>
          <p:nvPr/>
        </p:nvSpPr>
        <p:spPr>
          <a:xfrm>
            <a:off x="683568" y="5229200"/>
            <a:ext cx="7416824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 smtClean="0"/>
              <a:t>S  W  I  S  H</a:t>
            </a:r>
            <a:endParaRPr lang="nl-NL" sz="4000" b="1" dirty="0"/>
          </a:p>
        </p:txBody>
      </p:sp>
    </p:spTree>
    <p:extLst>
      <p:ext uri="{BB962C8B-B14F-4D97-AF65-F5344CB8AC3E}">
        <p14:creationId xmlns:p14="http://schemas.microsoft.com/office/powerpoint/2010/main" xmlns="" val="7596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JL-OMLAAG 7"/>
          <p:cNvSpPr/>
          <p:nvPr/>
        </p:nvSpPr>
        <p:spPr>
          <a:xfrm rot="20386800">
            <a:off x="2073583" y="2641173"/>
            <a:ext cx="432048" cy="3744416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-OMLAAG 8"/>
          <p:cNvSpPr/>
          <p:nvPr/>
        </p:nvSpPr>
        <p:spPr>
          <a:xfrm>
            <a:off x="381903" y="2852936"/>
            <a:ext cx="432048" cy="3744416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OMLAAG 9"/>
          <p:cNvSpPr/>
          <p:nvPr/>
        </p:nvSpPr>
        <p:spPr>
          <a:xfrm rot="19064716">
            <a:off x="3634878" y="1932699"/>
            <a:ext cx="432048" cy="4875736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OMLAAG 10"/>
          <p:cNvSpPr/>
          <p:nvPr/>
        </p:nvSpPr>
        <p:spPr>
          <a:xfrm rot="17835539">
            <a:off x="5090850" y="739335"/>
            <a:ext cx="432048" cy="5559337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-OMLAAG 6"/>
          <p:cNvSpPr/>
          <p:nvPr/>
        </p:nvSpPr>
        <p:spPr>
          <a:xfrm rot="20986611">
            <a:off x="1115616" y="2780928"/>
            <a:ext cx="432048" cy="3744416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7744" y="485800"/>
            <a:ext cx="2304256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Good and New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3744416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In pairs, 2 minutes each.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Focus on a recent event, which was good and new, in which you felt energy, happiness of joy.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Share the title of your experience and show the emotion on your face or in a movement.</a:t>
            </a: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5" name="Picture 4" descr="http://knowledgeoverflow.com/wp-content/uploads/2012/06/happy-smiley-4.jpg?b867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60648"/>
            <a:ext cx="2389920" cy="2376264"/>
          </a:xfrm>
          <a:prstGeom prst="rect">
            <a:avLst/>
          </a:prstGeom>
          <a:noFill/>
        </p:spPr>
      </p:pic>
      <p:pic>
        <p:nvPicPr>
          <p:cNvPr id="2050" name="Picture 2" descr="http://flierefluiter.punt.nl/_files/2007-07-25/zonnestralen-door-bos-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5954" y="0"/>
            <a:ext cx="4158045" cy="2780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036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7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6779096" cy="764704"/>
          </a:xfrm>
        </p:spPr>
        <p:txBody>
          <a:bodyPr/>
          <a:lstStyle/>
          <a:p>
            <a:r>
              <a:rPr lang="nl-NL" b="1" dirty="0" err="1" smtClean="0">
                <a:solidFill>
                  <a:srgbClr val="0000FF"/>
                </a:solidFill>
                <a:latin typeface="Calibri" pitchFamily="34" charset="0"/>
              </a:rPr>
              <a:t>Auditive</a:t>
            </a:r>
            <a:r>
              <a:rPr lang="nl-NL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nl-NL" b="1" dirty="0" err="1" smtClean="0">
                <a:solidFill>
                  <a:srgbClr val="0000FF"/>
                </a:solidFill>
                <a:latin typeface="Calibri" pitchFamily="34" charset="0"/>
              </a:rPr>
              <a:t>submodalities</a:t>
            </a:r>
            <a:endParaRPr lang="nl-NL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7504" y="923528"/>
            <a:ext cx="4752528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</a:tabLst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Volume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39750" algn="l"/>
              </a:tabLst>
            </a:pPr>
            <a:r>
              <a:rPr lang="en-GB" sz="2000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Height</a:t>
            </a:r>
            <a:endParaRPr lang="en-GB" sz="2000" dirty="0" smtClean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39750" algn="l"/>
              </a:tabLst>
            </a:pPr>
            <a:r>
              <a:rPr lang="en-GB" sz="2000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Internal or external</a:t>
            </a:r>
            <a:r>
              <a:rPr lang="en-GB" sz="2000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endParaRPr lang="en-GB" sz="2000" dirty="0" smtClean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39750" algn="l"/>
              </a:tabLst>
            </a:pPr>
            <a:r>
              <a:rPr lang="en-GB" sz="2000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Timbre (quality)</a:t>
            </a:r>
            <a:endParaRPr lang="en-GB" sz="2000" dirty="0" smtClean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</a:tabLst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Cadence (interruptions)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39750" algn="l"/>
              </a:tabLst>
            </a:pPr>
            <a:r>
              <a:rPr lang="en-GB" sz="2000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Rhythm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</a:tabLst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Tempo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39750" algn="l"/>
              </a:tabLst>
            </a:pPr>
            <a:r>
              <a:rPr lang="en-GB" sz="2000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Silence</a:t>
            </a:r>
            <a:endParaRPr lang="en-GB" sz="2000" dirty="0" smtClean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39750" algn="l"/>
              </a:tabLst>
            </a:pPr>
            <a:r>
              <a:rPr lang="en-GB" sz="2000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Tonality</a:t>
            </a:r>
            <a:endParaRPr lang="en-GB" sz="2000" dirty="0" smtClean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39750" algn="l"/>
              </a:tabLst>
            </a:pPr>
            <a:r>
              <a:rPr lang="en-GB" sz="2000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Location</a:t>
            </a:r>
            <a:endParaRPr lang="en-GB" sz="2000" dirty="0" smtClean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39750" algn="l"/>
              </a:tabLst>
            </a:pPr>
            <a:r>
              <a:rPr lang="en-GB" sz="2000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Unicity of sound</a:t>
            </a:r>
            <a:endParaRPr lang="en-GB" sz="2000" dirty="0" smtClean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39750" algn="l"/>
              </a:tabLst>
            </a:pPr>
            <a:r>
              <a:rPr lang="en-GB" sz="2000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Length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" name="Afbeelding 11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941168"/>
            <a:ext cx="1647825" cy="1827212"/>
          </a:xfrm>
          <a:prstGeom prst="rect">
            <a:avLst/>
          </a:prstGeom>
          <a:noFill/>
        </p:spPr>
      </p:pic>
      <p:pic>
        <p:nvPicPr>
          <p:cNvPr id="27650" name="Picture 2" descr="http://free-sheet-music-downloads.com/freesheetmusic/mazurka_chopin.gif"/>
          <p:cNvPicPr>
            <a:picLocks noChangeAspect="1" noChangeArrowheads="1"/>
          </p:cNvPicPr>
          <p:nvPr/>
        </p:nvPicPr>
        <p:blipFill>
          <a:blip r:embed="rId3" cstate="print"/>
          <a:srcRect l="17136" t="14524" r="61697" b="73857"/>
          <a:stretch>
            <a:fillRect/>
          </a:stretch>
        </p:blipFill>
        <p:spPr bwMode="auto">
          <a:xfrm>
            <a:off x="3275856" y="980728"/>
            <a:ext cx="1368152" cy="1042402"/>
          </a:xfrm>
          <a:prstGeom prst="rect">
            <a:avLst/>
          </a:prstGeom>
          <a:noFill/>
        </p:spPr>
      </p:pic>
      <p:sp>
        <p:nvSpPr>
          <p:cNvPr id="9" name="Tekstvak 8"/>
          <p:cNvSpPr txBox="1"/>
          <p:nvPr/>
        </p:nvSpPr>
        <p:spPr>
          <a:xfrm>
            <a:off x="4608781" y="1178763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00FF"/>
                </a:solidFill>
                <a:latin typeface="Calibri" pitchFamily="34" charset="0"/>
              </a:rPr>
              <a:t>In </a:t>
            </a:r>
            <a:r>
              <a:rPr lang="nl-NL" dirty="0" err="1" smtClean="0">
                <a:solidFill>
                  <a:srgbClr val="0000FF"/>
                </a:solidFill>
                <a:latin typeface="Calibri" pitchFamily="34" charset="0"/>
              </a:rPr>
              <a:t>music</a:t>
            </a:r>
            <a:r>
              <a:rPr lang="nl-NL" dirty="0" smtClean="0">
                <a:solidFill>
                  <a:srgbClr val="0000FF"/>
                </a:solidFill>
                <a:latin typeface="Calibri" pitchFamily="34" charset="0"/>
              </a:rPr>
              <a:t>: p </a:t>
            </a:r>
            <a:r>
              <a:rPr lang="nl-NL" dirty="0" err="1" smtClean="0">
                <a:solidFill>
                  <a:srgbClr val="0000FF"/>
                </a:solidFill>
                <a:latin typeface="Calibri" pitchFamily="34" charset="0"/>
              </a:rPr>
              <a:t>for</a:t>
            </a:r>
            <a:r>
              <a:rPr lang="nl-NL" dirty="0" smtClean="0">
                <a:solidFill>
                  <a:srgbClr val="0000FF"/>
                </a:solidFill>
                <a:latin typeface="Calibri" pitchFamily="34" charset="0"/>
              </a:rPr>
              <a:t> soft </a:t>
            </a:r>
            <a:r>
              <a:rPr lang="nl-NL" dirty="0" err="1" smtClean="0">
                <a:solidFill>
                  <a:srgbClr val="0000FF"/>
                </a:solidFill>
                <a:latin typeface="Calibri" pitchFamily="34" charset="0"/>
              </a:rPr>
              <a:t>and</a:t>
            </a:r>
            <a:r>
              <a:rPr lang="nl-NL" dirty="0" smtClean="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nl-NL" dirty="0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nl-NL" dirty="0" smtClean="0">
                <a:solidFill>
                  <a:srgbClr val="0000FF"/>
                </a:solidFill>
                <a:latin typeface="Calibri" pitchFamily="34" charset="0"/>
              </a:rPr>
              <a:t>f </a:t>
            </a:r>
            <a:r>
              <a:rPr lang="nl-NL" dirty="0" err="1" smtClean="0">
                <a:solidFill>
                  <a:srgbClr val="0000FF"/>
                </a:solidFill>
                <a:latin typeface="Calibri" pitchFamily="34" charset="0"/>
              </a:rPr>
              <a:t>for</a:t>
            </a:r>
            <a:r>
              <a:rPr lang="nl-NL" dirty="0" smtClean="0">
                <a:solidFill>
                  <a:srgbClr val="0000FF"/>
                </a:solidFill>
                <a:latin typeface="Calibri" pitchFamily="34" charset="0"/>
              </a:rPr>
              <a:t> strong</a:t>
            </a:r>
            <a:endParaRPr lang="nl-NL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27652" name="Picture 4" descr="http://www.huisvolmuziek.nl/prodimages/bladmuzie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085" y="305772"/>
            <a:ext cx="929727" cy="1180753"/>
          </a:xfrm>
          <a:prstGeom prst="rect">
            <a:avLst/>
          </a:prstGeom>
          <a:noFill/>
        </p:spPr>
      </p:pic>
      <p:pic>
        <p:nvPicPr>
          <p:cNvPr id="11" name="Picture 4" descr="http://www.huisvolmuziek.nl/prodimages/bladmuziek.jpg"/>
          <p:cNvPicPr>
            <a:picLocks noChangeAspect="1" noChangeArrowheads="1"/>
          </p:cNvPicPr>
          <p:nvPr/>
        </p:nvPicPr>
        <p:blipFill>
          <a:blip r:embed="rId4" cstate="print"/>
          <a:srcRect b="63409"/>
          <a:stretch>
            <a:fillRect/>
          </a:stretch>
        </p:blipFill>
        <p:spPr bwMode="auto">
          <a:xfrm>
            <a:off x="2627784" y="1916832"/>
            <a:ext cx="929727" cy="432048"/>
          </a:xfrm>
          <a:prstGeom prst="rect">
            <a:avLst/>
          </a:prstGeom>
          <a:noFill/>
        </p:spPr>
      </p:pic>
      <p:pic>
        <p:nvPicPr>
          <p:cNvPr id="27654" name="Picture 6" descr="http://www.rowy.net/coll/xmp/Derx/org/Adagio%20in%20A%20Major.png"/>
          <p:cNvPicPr>
            <a:picLocks noChangeAspect="1" noChangeArrowheads="1"/>
          </p:cNvPicPr>
          <p:nvPr/>
        </p:nvPicPr>
        <p:blipFill>
          <a:blip r:embed="rId5" cstate="print"/>
          <a:srcRect l="5968" t="35596" r="73142" b="37283"/>
          <a:stretch>
            <a:fillRect/>
          </a:stretch>
        </p:blipFill>
        <p:spPr bwMode="auto">
          <a:xfrm>
            <a:off x="3347864" y="3645024"/>
            <a:ext cx="1512168" cy="1152128"/>
          </a:xfrm>
          <a:prstGeom prst="rect">
            <a:avLst/>
          </a:prstGeom>
          <a:noFill/>
        </p:spPr>
      </p:pic>
      <p:pic>
        <p:nvPicPr>
          <p:cNvPr id="27656" name="Picture 8" descr="http://static.freepik.com/vrije-photo/trompet-klassieke-cartoon-speler-vector_21-233933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988840"/>
            <a:ext cx="2362250" cy="1769801"/>
          </a:xfrm>
          <a:prstGeom prst="rect">
            <a:avLst/>
          </a:prstGeom>
          <a:noFill/>
        </p:spPr>
      </p:pic>
      <p:pic>
        <p:nvPicPr>
          <p:cNvPr id="27658" name="Picture 10" descr="http://files.myopera.com/silveira/albums/258076/CLARINET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3140968"/>
            <a:ext cx="1353324" cy="2062362"/>
          </a:xfrm>
          <a:prstGeom prst="rect">
            <a:avLst/>
          </a:prstGeom>
          <a:noFill/>
        </p:spPr>
      </p:pic>
      <p:pic>
        <p:nvPicPr>
          <p:cNvPr id="27662" name="Picture 14" descr="http://www.kortland-wilkens.net/verhalen/verhalenill/zangeres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90892" y="5291615"/>
            <a:ext cx="1253108" cy="1566385"/>
          </a:xfrm>
          <a:prstGeom prst="rect">
            <a:avLst/>
          </a:prstGeom>
          <a:noFill/>
        </p:spPr>
      </p:pic>
      <p:pic>
        <p:nvPicPr>
          <p:cNvPr id="27664" name="Picture 16" descr="http://www.lokalepolitie.be/sites/5371/images/webloghon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4905652"/>
            <a:ext cx="2173300" cy="1952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7112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00FF"/>
                </a:solidFill>
                <a:latin typeface="Calibri" pitchFamily="34" charset="0"/>
              </a:rPr>
              <a:t>Examples of negative auditive memories</a:t>
            </a:r>
            <a:endParaRPr lang="en-GB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A shout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A cry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A scream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Scolding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Roaring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Cursing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Breaking of glass</a:t>
            </a:r>
            <a:endParaRPr lang="en-GB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11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Lowering the tune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Diminished volume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Further away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Shorter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Locate the sound externally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Timbre for example from a male voice to a children's voice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 smtClean="0">
                <a:solidFill>
                  <a:srgbClr val="0000FF"/>
                </a:solidFill>
                <a:latin typeface="Calibri" pitchFamily="34" charset="0"/>
              </a:rPr>
              <a:t>Weakening auditive memories</a:t>
            </a:r>
            <a:endParaRPr lang="en-GB" b="1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54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276872"/>
            <a:ext cx="4114800" cy="3124944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A higher tune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Greater volume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Closer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Longer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Internally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b="1" dirty="0" err="1" smtClean="0">
                <a:solidFill>
                  <a:srgbClr val="0000FF"/>
                </a:solidFill>
                <a:latin typeface="Calibri" pitchFamily="34" charset="0"/>
              </a:rPr>
              <a:t>Strengthening</a:t>
            </a:r>
            <a:r>
              <a:rPr lang="nl-NL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nl-NL" b="1" dirty="0" err="1" smtClean="0">
                <a:solidFill>
                  <a:srgbClr val="0000FF"/>
                </a:solidFill>
                <a:latin typeface="Calibri" pitchFamily="34" charset="0"/>
              </a:rPr>
              <a:t>positive</a:t>
            </a:r>
            <a:r>
              <a:rPr lang="nl-NL" b="1" dirty="0" smtClean="0">
                <a:solidFill>
                  <a:srgbClr val="0000FF"/>
                </a:solidFill>
                <a:latin typeface="Calibri" pitchFamily="34" charset="0"/>
              </a:rPr>
              <a:t> auditive memories</a:t>
            </a:r>
            <a:endParaRPr lang="nl-NL" b="1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702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 descr="http://bin.ilsemedia.nl/m/m1eyrn5w9ojx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60648"/>
            <a:ext cx="1502802" cy="2016224"/>
          </a:xfrm>
          <a:prstGeom prst="rect">
            <a:avLst/>
          </a:prstGeo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23528" y="1412776"/>
            <a:ext cx="388843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nl-NL" sz="1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39750" algn="l"/>
              </a:tabLst>
            </a:pPr>
            <a:r>
              <a:rPr lang="en-GB" sz="2400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Temperature</a:t>
            </a:r>
            <a:endParaRPr lang="en-GB" sz="2400" dirty="0" smtClean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39750" algn="l"/>
              </a:tabLst>
            </a:pPr>
            <a:r>
              <a:rPr lang="en-GB" sz="2400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Texture</a:t>
            </a:r>
            <a:endParaRPr lang="en-GB" sz="2400" dirty="0" smtClean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Vibration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Pressure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Movement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Duration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Continuous -variably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Intensity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Size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Shape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Weight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Internal or external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571184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00FF"/>
                </a:solidFill>
                <a:latin typeface="Calibri" pitchFamily="34" charset="0"/>
              </a:rPr>
              <a:t>Kinaesthetic sub modalities</a:t>
            </a:r>
            <a:endParaRPr lang="en-GB" b="1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26626" name="Picture 2" descr="https://encrypted-tbn2.gstatic.com/images?q=tbn:ANd9GcSNaNfmcWXr76VovVi9NV26uqzGnFySOBXNR-FmSZRRUGe7PIxLTfgjEOv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1428159" cy="1046590"/>
          </a:xfrm>
          <a:prstGeom prst="rect">
            <a:avLst/>
          </a:prstGeom>
          <a:noFill/>
        </p:spPr>
      </p:pic>
      <p:pic>
        <p:nvPicPr>
          <p:cNvPr id="26628" name="Picture 4" descr="http://static.freepik.com/vrije-photo/macro-stof-textuur_112362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484784"/>
            <a:ext cx="1556133" cy="1034107"/>
          </a:xfrm>
          <a:prstGeom prst="rect">
            <a:avLst/>
          </a:prstGeom>
          <a:noFill/>
        </p:spPr>
      </p:pic>
      <p:pic>
        <p:nvPicPr>
          <p:cNvPr id="26630" name="Picture 6" descr="http://www.eemsbode.nl/files/2013/09/aardbeving-scheur-muur-449x3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348880"/>
            <a:ext cx="2044477" cy="1780380"/>
          </a:xfrm>
          <a:prstGeom prst="rect">
            <a:avLst/>
          </a:prstGeom>
          <a:noFill/>
        </p:spPr>
      </p:pic>
      <p:pic>
        <p:nvPicPr>
          <p:cNvPr id="26632" name="Picture 8" descr="http://goedgewicht.net/wp-content/uploads/2012/01/gezond-gewich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2852936"/>
            <a:ext cx="1687463" cy="1687464"/>
          </a:xfrm>
          <a:prstGeom prst="rect">
            <a:avLst/>
          </a:prstGeom>
          <a:noFill/>
        </p:spPr>
      </p:pic>
      <p:pic>
        <p:nvPicPr>
          <p:cNvPr id="26634" name="Picture 10" descr="http://www.bettermovement.org/wp-content/uploads/2010/04/istock_000006827829medium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4509120"/>
            <a:ext cx="1518319" cy="2204864"/>
          </a:xfrm>
          <a:prstGeom prst="rect">
            <a:avLst/>
          </a:prstGeom>
          <a:noFill/>
        </p:spPr>
      </p:pic>
      <p:pic>
        <p:nvPicPr>
          <p:cNvPr id="26636" name="Picture 12" descr="http://www.kennislink.nl/upload/271667_962_1229609126001-pij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4797152"/>
            <a:ext cx="2876550" cy="1914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588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55365"/>
            <a:ext cx="3466728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Pain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Cold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Fear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Anger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Sadness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Depressive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Exhausted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Heavy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Paralysed</a:t>
            </a:r>
          </a:p>
          <a:p>
            <a:endParaRPr lang="en-GB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00FF"/>
                </a:solidFill>
                <a:latin typeface="Calibri" pitchFamily="34" charset="0"/>
              </a:rPr>
              <a:t>Examples of negative kinaesthetic  memories</a:t>
            </a:r>
            <a:endParaRPr lang="en-GB" b="1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946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71389"/>
            <a:ext cx="4258816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Less intense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Shorter 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Softer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Warmer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Make it external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Lighter, less weight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Less energy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Movement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Courage</a:t>
            </a:r>
          </a:p>
          <a:p>
            <a:endParaRPr lang="nl-NL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 smtClean="0">
                <a:solidFill>
                  <a:srgbClr val="0000FF"/>
                </a:solidFill>
                <a:latin typeface="Calibri" pitchFamily="34" charset="0"/>
              </a:rPr>
              <a:t>Weakening negative kinaesthetic memories</a:t>
            </a:r>
            <a:endParaRPr lang="en-GB" b="1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436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More intense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Make touch more pleasant 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Shorter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Warmer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Place it inside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Lighter, less weight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Feel the energy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Move with the memory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Feel the courage of the good memory</a:t>
            </a:r>
          </a:p>
          <a:p>
            <a:endParaRPr lang="en-GB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rgbClr val="0000FF"/>
                </a:solidFill>
                <a:latin typeface="Calibri" pitchFamily="34" charset="0"/>
              </a:rPr>
              <a:t>Strengthen positive kinaesthetic memories</a:t>
            </a:r>
            <a:endParaRPr lang="en-GB" b="1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474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11430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00FF"/>
                </a:solidFill>
                <a:latin typeface="Calibri" pitchFamily="34" charset="0"/>
              </a:rPr>
              <a:t>Weakening </a:t>
            </a:r>
            <a:r>
              <a:rPr lang="en-GB" b="1" dirty="0" smtClean="0">
                <a:solidFill>
                  <a:srgbClr val="0000FF"/>
                </a:solidFill>
                <a:latin typeface="Calibri" pitchFamily="34" charset="0"/>
              </a:rPr>
              <a:t>a negative </a:t>
            </a:r>
            <a:r>
              <a:rPr lang="en-GB" b="1" dirty="0">
                <a:solidFill>
                  <a:srgbClr val="0000FF"/>
                </a:solidFill>
                <a:latin typeface="Calibri" pitchFamily="34" charset="0"/>
              </a:rPr>
              <a:t>memories</a:t>
            </a:r>
            <a:endParaRPr lang="en-GB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981200"/>
            <a:ext cx="8496944" cy="41148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Think of a negative memory or a negative belief.</a:t>
            </a:r>
          </a:p>
          <a:p>
            <a:r>
              <a:rPr lang="en-GB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Make a picture of it, look at the colour and see how far it is away from you. </a:t>
            </a:r>
          </a:p>
          <a:p>
            <a:r>
              <a:rPr lang="en-GB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Make the picture less colourful, diminish the contrast, put it further away. </a:t>
            </a:r>
          </a:p>
          <a:p>
            <a:r>
              <a:rPr lang="en-GB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Blow the picture in the air.</a:t>
            </a:r>
            <a:endParaRPr lang="en-GB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0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Strengthening a positive belief</a:t>
            </a:r>
            <a:endParaRPr lang="en-GB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00FF"/>
                </a:solidFill>
                <a:latin typeface="Calibri" panose="020F0502020204030204" pitchFamily="34" charset="0"/>
              </a:rPr>
              <a:t>Take a belief which you would like to strengthen. 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anose="020F0502020204030204" pitchFamily="34" charset="0"/>
              </a:rPr>
              <a:t>Make a picture of the belief, make it colourful, add movement and sound. 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anose="020F0502020204030204" pitchFamily="34" charset="0"/>
              </a:rPr>
              <a:t>Move the picture nearer to you till it is in your heart or another place in your body which feel good for you.</a:t>
            </a:r>
            <a:endParaRPr lang="en-GB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21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457200"/>
            <a:ext cx="9145016" cy="73152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81528" cy="1143000"/>
          </a:xfrm>
        </p:spPr>
        <p:txBody>
          <a:bodyPr/>
          <a:lstStyle/>
          <a:p>
            <a:r>
              <a:rPr lang="en-US" dirty="0" smtClean="0"/>
              <a:t>Open Frame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600201"/>
            <a:ext cx="7128792" cy="298092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Questions</a:t>
            </a:r>
          </a:p>
          <a:p>
            <a:r>
              <a:rPr lang="en-US" dirty="0" smtClean="0"/>
              <a:t>Events</a:t>
            </a:r>
          </a:p>
          <a:p>
            <a:r>
              <a:rPr lang="en-US" dirty="0" smtClean="0"/>
              <a:t>Short stories</a:t>
            </a:r>
          </a:p>
          <a:p>
            <a:pPr marL="0" indent="0">
              <a:buNone/>
            </a:pPr>
            <a:r>
              <a:rPr lang="en-US" dirty="0" smtClean="0"/>
              <a:t>Share a real life experience to reflect at it from the point of view of different NLP models and techniques.</a:t>
            </a:r>
            <a:endParaRPr lang="nl-NL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268016" y="4581128"/>
            <a:ext cx="7128792" cy="656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Purpose: apply NLP in your own reality.</a:t>
            </a:r>
            <a:endParaRPr kumimoji="0" lang="nl-NL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2" cstate="print"/>
          <a:srcRect l="91247" b="90302"/>
          <a:stretch>
            <a:fillRect/>
          </a:stretch>
        </p:blipFill>
        <p:spPr bwMode="auto">
          <a:xfrm>
            <a:off x="827584" y="548680"/>
            <a:ext cx="7560840" cy="5113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2733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00FF"/>
                </a:solidFill>
                <a:latin typeface="Calibri" pitchFamily="34" charset="0"/>
              </a:rPr>
              <a:t>Changing your reaction to a word</a:t>
            </a:r>
            <a:endParaRPr lang="en-GB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solidFill>
                  <a:srgbClr val="0000FF"/>
                </a:solidFill>
                <a:latin typeface="Calibri" pitchFamily="34" charset="0"/>
              </a:rPr>
              <a:t>Choose a word which gives you a negative feeling, for example: </a:t>
            </a:r>
            <a:r>
              <a:rPr lang="en-GB" sz="2800" b="1" dirty="0" smtClean="0">
                <a:solidFill>
                  <a:srgbClr val="FF0000"/>
                </a:solidFill>
                <a:latin typeface="Calibri" pitchFamily="34" charset="0"/>
              </a:rPr>
              <a:t>relationship, colleague, neighbour.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solidFill>
                  <a:srgbClr val="0000FF"/>
                </a:solidFill>
                <a:latin typeface="Calibri" pitchFamily="34" charset="0"/>
              </a:rPr>
              <a:t>Choose a moment from the past where you had a good feeling when hearing the word relation, you felt nourished, understood.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solidFill>
                  <a:srgbClr val="0000FF"/>
                </a:solidFill>
                <a:latin typeface="Calibri" pitchFamily="34" charset="0"/>
              </a:rPr>
              <a:t>Make the memory stronger and see what you saw, hear what you heard, feel what you felt.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solidFill>
                  <a:srgbClr val="0000FF"/>
                </a:solidFill>
                <a:latin typeface="Calibri" pitchFamily="34" charset="0"/>
              </a:rPr>
              <a:t>Let someone say the word relation, or colleague or neighbour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solidFill>
                  <a:srgbClr val="0000FF"/>
                </a:solidFill>
                <a:latin typeface="Calibri" pitchFamily="34" charset="0"/>
              </a:rPr>
              <a:t>Test what you feel at that moment</a:t>
            </a:r>
          </a:p>
          <a:p>
            <a:pPr marL="514350" indent="-514350">
              <a:buNone/>
            </a:pPr>
            <a:r>
              <a:rPr lang="en-GB" sz="2800" dirty="0" smtClean="0">
                <a:solidFill>
                  <a:srgbClr val="0000FF"/>
                </a:solidFill>
                <a:latin typeface="Calibri" pitchFamily="34" charset="0"/>
              </a:rPr>
              <a:t>  </a:t>
            </a:r>
          </a:p>
          <a:p>
            <a:pPr marL="514350" indent="-514350">
              <a:buNone/>
            </a:pPr>
            <a:r>
              <a:rPr lang="en-GB" sz="2000" dirty="0" smtClean="0">
                <a:solidFill>
                  <a:srgbClr val="0000FF"/>
                </a:solidFill>
                <a:latin typeface="Calibri" pitchFamily="34" charset="0"/>
              </a:rPr>
              <a:t>You can set an anchor, connecting your thumb and forefinger.</a:t>
            </a:r>
          </a:p>
        </p:txBody>
      </p:sp>
    </p:spTree>
    <p:extLst>
      <p:ext uri="{BB962C8B-B14F-4D97-AF65-F5344CB8AC3E}">
        <p14:creationId xmlns:p14="http://schemas.microsoft.com/office/powerpoint/2010/main" xmlns="" val="125936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klavertje.wendyonline.nl.s3.amazonaws.com/wp-content/uploads/2015/02/shutterstock_115992457.jpg"/>
          <p:cNvPicPr>
            <a:picLocks noChangeAspect="1" noChangeArrowheads="1"/>
          </p:cNvPicPr>
          <p:nvPr/>
        </p:nvPicPr>
        <p:blipFill>
          <a:blip r:embed="rId2" cstate="print"/>
          <a:srcRect r="14959"/>
          <a:stretch>
            <a:fillRect/>
          </a:stretch>
        </p:blipFill>
        <p:spPr bwMode="auto">
          <a:xfrm>
            <a:off x="4848622" y="3490697"/>
            <a:ext cx="4295378" cy="3367303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en-GB" sz="4800" b="1" dirty="0" smtClean="0">
                <a:solidFill>
                  <a:srgbClr val="0000FF"/>
                </a:solidFill>
                <a:latin typeface="Calibri" pitchFamily="34" charset="0"/>
              </a:rPr>
              <a:t>Laughing at your fears</a:t>
            </a:r>
            <a:endParaRPr lang="en-GB" sz="48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340768"/>
            <a:ext cx="7270576" cy="3610744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Think of a moment where you had to laugh  and you hardly could stop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Start to laugh and continue with it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Think of something which gives you fear and continue to laugh</a:t>
            </a:r>
          </a:p>
          <a:p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Notice how the fear in your head is diminishing</a:t>
            </a:r>
            <a:endParaRPr lang="en-GB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251520" y="764704"/>
            <a:ext cx="2880320" cy="504056"/>
          </a:xfrm>
          <a:prstGeom prst="rect">
            <a:avLst/>
          </a:prstGeom>
          <a:solidFill>
            <a:srgbClr val="D1D1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Exercise 37</a:t>
            </a:r>
            <a:endParaRPr kumimoji="0" lang="en-GB" sz="2000" b="1" i="0" u="none" strike="noStrike" kern="0" cap="none" spc="0" normalizeH="0" baseline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51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659160"/>
          </a:xfrm>
        </p:spPr>
        <p:txBody>
          <a:bodyPr>
            <a:normAutofit fontScale="90000"/>
          </a:bodyPr>
          <a:lstStyle/>
          <a:p>
            <a:r>
              <a:rPr lang="nl-NL" b="1" i="1" dirty="0" smtClean="0">
                <a:solidFill>
                  <a:srgbClr val="0000FF"/>
                </a:solidFill>
                <a:latin typeface="Calibri" pitchFamily="34" charset="0"/>
              </a:rPr>
              <a:t>Butterfly Chi-gong</a:t>
            </a:r>
            <a:endParaRPr lang="nl-NL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2060848"/>
            <a:ext cx="813244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dirty="0" smtClean="0">
                <a:solidFill>
                  <a:srgbClr val="0000FF"/>
                </a:solidFill>
                <a:latin typeface="Calibri" pitchFamily="34" charset="0"/>
              </a:rPr>
              <a:t>Bow your arms palms up.</a:t>
            </a:r>
          </a:p>
          <a:p>
            <a:pPr>
              <a:buNone/>
            </a:pPr>
            <a:r>
              <a:rPr lang="en-GB" sz="2000" dirty="0" smtClean="0">
                <a:solidFill>
                  <a:srgbClr val="0000FF"/>
                </a:solidFill>
                <a:latin typeface="Calibri" pitchFamily="34" charset="0"/>
              </a:rPr>
              <a:t>Close your fingers carefully, as if you hold a butterfly in your hands.</a:t>
            </a:r>
          </a:p>
          <a:p>
            <a:pPr>
              <a:buNone/>
            </a:pPr>
            <a:endParaRPr lang="en-GB" sz="2000" dirty="0" smtClean="0">
              <a:solidFill>
                <a:srgbClr val="0000FF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GB" sz="2000" dirty="0" smtClean="0">
                <a:solidFill>
                  <a:srgbClr val="0000FF"/>
                </a:solidFill>
                <a:latin typeface="Calibri" pitchFamily="34" charset="0"/>
              </a:rPr>
              <a:t>Open your left-hand slowly and turn the palm forward, sinking a bit through your knees.</a:t>
            </a:r>
          </a:p>
          <a:p>
            <a:pPr>
              <a:buNone/>
            </a:pPr>
            <a:r>
              <a:rPr lang="en-GB" sz="2000" dirty="0" smtClean="0">
                <a:solidFill>
                  <a:srgbClr val="0000FF"/>
                </a:solidFill>
                <a:latin typeface="Calibri" pitchFamily="34" charset="0"/>
              </a:rPr>
              <a:t>Turn your hand and pull it back, while you stretch your legs</a:t>
            </a:r>
          </a:p>
          <a:p>
            <a:pPr>
              <a:buNone/>
            </a:pPr>
            <a:r>
              <a:rPr lang="en-GB" sz="2000" dirty="0" smtClean="0">
                <a:solidFill>
                  <a:srgbClr val="0000FF"/>
                </a:solidFill>
                <a:latin typeface="Calibri" pitchFamily="34" charset="0"/>
              </a:rPr>
              <a:t>Close your fingers carefully.</a:t>
            </a:r>
          </a:p>
          <a:p>
            <a:pPr>
              <a:buNone/>
            </a:pPr>
            <a:r>
              <a:rPr lang="en-GB" sz="2000" dirty="0" smtClean="0">
                <a:solidFill>
                  <a:srgbClr val="0000FF"/>
                </a:solidFill>
                <a:latin typeface="Calibri" pitchFamily="34" charset="0"/>
              </a:rPr>
              <a:t> </a:t>
            </a:r>
          </a:p>
          <a:p>
            <a:pPr>
              <a:buNone/>
            </a:pPr>
            <a:r>
              <a:rPr lang="en-GB" sz="2000" dirty="0" smtClean="0">
                <a:solidFill>
                  <a:srgbClr val="0000FF"/>
                </a:solidFill>
                <a:latin typeface="Calibri" pitchFamily="34" charset="0"/>
              </a:rPr>
              <a:t>Do the same with your right-hand and then with both hands together</a:t>
            </a:r>
          </a:p>
          <a:p>
            <a:pPr>
              <a:buNone/>
            </a:pPr>
            <a:r>
              <a:rPr lang="en-GB" sz="2000" dirty="0" smtClean="0">
                <a:solidFill>
                  <a:srgbClr val="0000FF"/>
                </a:solidFill>
                <a:latin typeface="Calibri" pitchFamily="34" charset="0"/>
              </a:rPr>
              <a:t> </a:t>
            </a:r>
          </a:p>
          <a:p>
            <a:pPr>
              <a:buNone/>
            </a:pPr>
            <a:r>
              <a:rPr lang="en-GB" sz="2000" i="1" dirty="0" smtClean="0">
                <a:solidFill>
                  <a:srgbClr val="0000FF"/>
                </a:solidFill>
                <a:latin typeface="Calibri" pitchFamily="34" charset="0"/>
              </a:rPr>
              <a:t>* Notice how your feet are grounded!</a:t>
            </a:r>
            <a:endParaRPr lang="en-GB" sz="2000" dirty="0" smtClean="0">
              <a:solidFill>
                <a:srgbClr val="0000FF"/>
              </a:solidFill>
              <a:latin typeface="Calibri" pitchFamily="34" charset="0"/>
            </a:endParaRPr>
          </a:p>
          <a:p>
            <a:pPr>
              <a:buNone/>
            </a:pPr>
            <a:endParaRPr lang="nl-NL" sz="2000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4" name="Afbeelding 3" descr="chinees1.gif"/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6573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qigong.gif"/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991475" y="188640"/>
            <a:ext cx="11525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081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7217" name="Rectangle 1"/>
          <p:cNvSpPr>
            <a:spLocks noChangeArrowheads="1"/>
          </p:cNvSpPr>
          <p:nvPr/>
        </p:nvSpPr>
        <p:spPr bwMode="auto">
          <a:xfrm>
            <a:off x="432048" y="4667652"/>
            <a:ext cx="83884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strategy in NLP is a sequential series of representation systems one follows to achieve a specific goal.  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http://darkroom.baltimoresun.com/wp-content/uploads/2012/08/AFP_Getty-513430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744" y="-1785392"/>
            <a:ext cx="9225744" cy="6150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What are their strategies?</a:t>
            </a:r>
            <a:endParaRPr lang="nl-NL" sz="4800" b="1" dirty="0">
              <a:solidFill>
                <a:srgbClr val="0000FF"/>
              </a:solidFill>
            </a:endParaRPr>
          </a:p>
        </p:txBody>
      </p:sp>
      <p:pic>
        <p:nvPicPr>
          <p:cNvPr id="5" name="Afbeelding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908720"/>
            <a:ext cx="42484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645024"/>
            <a:ext cx="4104456" cy="270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Palestinian-girls-play-basketball-in-Gaza_3[5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052736"/>
            <a:ext cx="3779912" cy="4922695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-36512" y="2924944"/>
            <a:ext cx="4348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Wild geese flying thousands kilometers</a:t>
            </a:r>
            <a:endParaRPr lang="nl-NL" sz="2000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601754" y="6372036"/>
            <a:ext cx="502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Cyclists in the Tour de France Team Time Race</a:t>
            </a:r>
            <a:endParaRPr lang="nl-NL" sz="2000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6228184" y="6021288"/>
            <a:ext cx="3003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Palestinian girls in Gaza playing basket ball</a:t>
            </a:r>
            <a:endParaRPr lang="nl-N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 smtClean="0">
                <a:solidFill>
                  <a:srgbClr val="0000FF"/>
                </a:solidFill>
              </a:rPr>
              <a:t>A </a:t>
            </a:r>
            <a:r>
              <a:rPr lang="nl-NL" sz="4800" b="1" dirty="0" err="1" smtClean="0">
                <a:solidFill>
                  <a:srgbClr val="0000FF"/>
                </a:solidFill>
              </a:rPr>
              <a:t>strategy</a:t>
            </a:r>
            <a:r>
              <a:rPr lang="nl-NL" sz="4800" b="1" dirty="0" smtClean="0">
                <a:solidFill>
                  <a:srgbClr val="0000FF"/>
                </a:solidFill>
              </a:rPr>
              <a:t> is like a </a:t>
            </a:r>
            <a:r>
              <a:rPr lang="nl-NL" sz="4800" b="1" dirty="0" err="1" smtClean="0">
                <a:solidFill>
                  <a:srgbClr val="0000FF"/>
                </a:solidFill>
              </a:rPr>
              <a:t>number</a:t>
            </a:r>
            <a:r>
              <a:rPr lang="nl-NL" sz="4800" b="1" dirty="0" smtClean="0">
                <a:solidFill>
                  <a:srgbClr val="0000FF"/>
                </a:solidFill>
              </a:rPr>
              <a:t> </a:t>
            </a:r>
            <a:r>
              <a:rPr lang="nl-NL" sz="4800" b="1" dirty="0" err="1" smtClean="0">
                <a:solidFill>
                  <a:srgbClr val="0000FF"/>
                </a:solidFill>
              </a:rPr>
              <a:t>lock</a:t>
            </a:r>
            <a:endParaRPr lang="nl-NL" sz="4800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8531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00FF"/>
                </a:solidFill>
              </a:rPr>
              <a:t>Every time when you use the right number code the lock opens.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00FF"/>
                </a:solidFill>
              </a:rPr>
              <a:t>If you don’t use the right number code the result will be differently.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00FF"/>
                </a:solidFill>
              </a:rPr>
              <a:t>You applied the “not opening strategy”.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412776"/>
            <a:ext cx="26098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7872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8172400" y="6165304"/>
            <a:ext cx="432048" cy="360040"/>
          </a:xfrm>
          <a:prstGeom prst="rect">
            <a:avLst/>
          </a:prstGeom>
          <a:solidFill>
            <a:srgbClr val="FFFFFF"/>
          </a:solidFill>
          <a:ln w="285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endParaRPr kumimoji="0" lang="nl-N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48072"/>
          </a:xfrm>
        </p:spPr>
        <p:txBody>
          <a:bodyPr>
            <a:noAutofit/>
          </a:bodyPr>
          <a:lstStyle/>
          <a:p>
            <a:r>
              <a:rPr lang="nl-NL" sz="3200" b="1" dirty="0" smtClean="0">
                <a:solidFill>
                  <a:srgbClr val="0000FF"/>
                </a:solidFill>
              </a:rPr>
              <a:t>The ‘TOTE’ model </a:t>
            </a:r>
            <a:r>
              <a:rPr lang="nl-NL" sz="3200" b="1" dirty="0" err="1" smtClean="0">
                <a:solidFill>
                  <a:srgbClr val="0000FF"/>
                </a:solidFill>
              </a:rPr>
              <a:t>for</a:t>
            </a:r>
            <a:r>
              <a:rPr lang="nl-NL" sz="3200" b="1" dirty="0" smtClean="0">
                <a:solidFill>
                  <a:srgbClr val="0000FF"/>
                </a:solidFill>
              </a:rPr>
              <a:t> human </a:t>
            </a:r>
            <a:r>
              <a:rPr lang="nl-NL" sz="3200" b="1" dirty="0" err="1" smtClean="0">
                <a:solidFill>
                  <a:srgbClr val="0000FF"/>
                </a:solidFill>
              </a:rPr>
              <a:t>behaviour</a:t>
            </a:r>
            <a:endParaRPr lang="nl-NL" sz="3200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880" y="764704"/>
            <a:ext cx="3599024" cy="792088"/>
          </a:xfrm>
          <a:solidFill>
            <a:srgbClr val="FFFF7D"/>
          </a:solidFill>
        </p:spPr>
        <p:txBody>
          <a:bodyPr>
            <a:noAutofit/>
          </a:bodyPr>
          <a:lstStyle/>
          <a:p>
            <a:pPr>
              <a:lnSpc>
                <a:spcPct val="200000"/>
              </a:lnSpc>
              <a:buNone/>
            </a:pPr>
            <a:r>
              <a:rPr lang="nl-NL" sz="2800" b="1" dirty="0" smtClean="0">
                <a:solidFill>
                  <a:srgbClr val="0000FF"/>
                </a:solidFill>
              </a:rPr>
              <a:t>‘TOTE’ means:</a:t>
            </a:r>
          </a:p>
        </p:txBody>
      </p:sp>
      <p:sp>
        <p:nvSpPr>
          <p:cNvPr id="36" name="AutoShape 20"/>
          <p:cNvSpPr>
            <a:spLocks noChangeArrowheads="1"/>
          </p:cNvSpPr>
          <p:nvPr/>
        </p:nvSpPr>
        <p:spPr bwMode="auto">
          <a:xfrm>
            <a:off x="8169373" y="6056362"/>
            <a:ext cx="579091" cy="180950"/>
          </a:xfrm>
          <a:prstGeom prst="rightArrow">
            <a:avLst>
              <a:gd name="adj1" fmla="val 50000"/>
              <a:gd name="adj2" fmla="val 80000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" name="Text Box 21"/>
          <p:cNvSpPr txBox="1">
            <a:spLocks noChangeArrowheads="1"/>
          </p:cNvSpPr>
          <p:nvPr/>
        </p:nvSpPr>
        <p:spPr bwMode="auto">
          <a:xfrm>
            <a:off x="8244408" y="5733256"/>
            <a:ext cx="213349" cy="248251"/>
          </a:xfrm>
          <a:prstGeom prst="rect">
            <a:avLst/>
          </a:prstGeom>
          <a:solidFill>
            <a:srgbClr val="FFFFFF"/>
          </a:solidFill>
          <a:ln w="285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+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23"/>
          <p:cNvSpPr>
            <a:spLocks noChangeArrowheads="1"/>
          </p:cNvSpPr>
          <p:nvPr/>
        </p:nvSpPr>
        <p:spPr bwMode="auto">
          <a:xfrm>
            <a:off x="251520" y="5860099"/>
            <a:ext cx="1088323" cy="593237"/>
          </a:xfrm>
          <a:prstGeom prst="rect">
            <a:avLst/>
          </a:prstGeom>
          <a:solidFill>
            <a:srgbClr val="00B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1. Input</a:t>
            </a:r>
            <a:endParaRPr kumimoji="0" lang="nl-NL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AutoShape 24"/>
          <p:cNvSpPr>
            <a:spLocks noChangeArrowheads="1"/>
          </p:cNvSpPr>
          <p:nvPr/>
        </p:nvSpPr>
        <p:spPr bwMode="auto">
          <a:xfrm>
            <a:off x="1475656" y="6021288"/>
            <a:ext cx="380346" cy="188569"/>
          </a:xfrm>
          <a:prstGeom prst="rightArrow">
            <a:avLst>
              <a:gd name="adj1" fmla="val 50000"/>
              <a:gd name="adj2" fmla="val 50421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" name="Rectangle 25"/>
          <p:cNvSpPr>
            <a:spLocks noChangeArrowheads="1"/>
          </p:cNvSpPr>
          <p:nvPr/>
        </p:nvSpPr>
        <p:spPr bwMode="auto">
          <a:xfrm>
            <a:off x="1907704" y="5877272"/>
            <a:ext cx="775794" cy="5932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2. Test</a:t>
            </a:r>
            <a:endParaRPr kumimoji="0" lang="nl-NL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AutoShape 26"/>
          <p:cNvSpPr>
            <a:spLocks noChangeArrowheads="1"/>
          </p:cNvSpPr>
          <p:nvPr/>
        </p:nvSpPr>
        <p:spPr bwMode="auto">
          <a:xfrm>
            <a:off x="2771800" y="6021288"/>
            <a:ext cx="586076" cy="188569"/>
          </a:xfrm>
          <a:prstGeom prst="rightArrow">
            <a:avLst>
              <a:gd name="adj1" fmla="val 50000"/>
              <a:gd name="adj2" fmla="val 77694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3" name="AutoShape 27"/>
          <p:cNvSpPr>
            <a:spLocks noChangeArrowheads="1"/>
          </p:cNvSpPr>
          <p:nvPr/>
        </p:nvSpPr>
        <p:spPr bwMode="auto">
          <a:xfrm>
            <a:off x="4932040" y="6021288"/>
            <a:ext cx="504056" cy="216024"/>
          </a:xfrm>
          <a:prstGeom prst="rightArrow">
            <a:avLst>
              <a:gd name="adj1" fmla="val 50000"/>
              <a:gd name="adj2" fmla="val 52090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4" name="AutoShape 28"/>
          <p:cNvSpPr>
            <a:spLocks noChangeArrowheads="1"/>
          </p:cNvSpPr>
          <p:nvPr/>
        </p:nvSpPr>
        <p:spPr bwMode="auto">
          <a:xfrm>
            <a:off x="6372200" y="6021288"/>
            <a:ext cx="504056" cy="216024"/>
          </a:xfrm>
          <a:prstGeom prst="rightArrow">
            <a:avLst>
              <a:gd name="adj1" fmla="val 50000"/>
              <a:gd name="adj2" fmla="val 60117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5" name="Rectangle 29"/>
          <p:cNvSpPr>
            <a:spLocks noChangeArrowheads="1"/>
          </p:cNvSpPr>
          <p:nvPr/>
        </p:nvSpPr>
        <p:spPr bwMode="auto">
          <a:xfrm>
            <a:off x="3419872" y="5877273"/>
            <a:ext cx="144016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3. </a:t>
            </a:r>
            <a:r>
              <a:rPr kumimoji="0" lang="nl-NL" sz="1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Operate</a:t>
            </a:r>
            <a:endParaRPr kumimoji="0" lang="nl-NL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30"/>
          <p:cNvSpPr>
            <a:spLocks noChangeArrowheads="1"/>
          </p:cNvSpPr>
          <p:nvPr/>
        </p:nvSpPr>
        <p:spPr bwMode="auto">
          <a:xfrm>
            <a:off x="5508104" y="5877272"/>
            <a:ext cx="724190" cy="5932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4. Test</a:t>
            </a:r>
            <a:endParaRPr kumimoji="0" lang="nl-NL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31"/>
          <p:cNvSpPr>
            <a:spLocks noChangeArrowheads="1"/>
          </p:cNvSpPr>
          <p:nvPr/>
        </p:nvSpPr>
        <p:spPr bwMode="auto">
          <a:xfrm rot="19017889">
            <a:off x="7213293" y="5798872"/>
            <a:ext cx="744110" cy="7124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kstvak 63"/>
          <p:cNvSpPr txBox="1"/>
          <p:nvPr/>
        </p:nvSpPr>
        <p:spPr>
          <a:xfrm>
            <a:off x="7135685" y="5970766"/>
            <a:ext cx="892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 smtClean="0">
                <a:solidFill>
                  <a:srgbClr val="0000FF"/>
                </a:solidFill>
              </a:rPr>
              <a:t>5. Exit</a:t>
            </a:r>
            <a:endParaRPr lang="nl-NL" sz="2400" b="1" dirty="0">
              <a:solidFill>
                <a:srgbClr val="0000FF"/>
              </a:solidFill>
            </a:endParaRPr>
          </a:p>
        </p:txBody>
      </p:sp>
      <p:sp>
        <p:nvSpPr>
          <p:cNvPr id="65" name="Tijdelijke aanduiding voor inhoud 2"/>
          <p:cNvSpPr txBox="1">
            <a:spLocks/>
          </p:cNvSpPr>
          <p:nvPr/>
        </p:nvSpPr>
        <p:spPr>
          <a:xfrm>
            <a:off x="3851920" y="836712"/>
            <a:ext cx="5112568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2800" b="1" dirty="0" smtClean="0">
                <a:solidFill>
                  <a:srgbClr val="0000FF"/>
                </a:solidFill>
              </a:rPr>
              <a:t>Bijvoorbeeld Koopstrategie:</a:t>
            </a:r>
            <a:endParaRPr kumimoji="0" lang="nl-NL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ijdelijke aanduiding voor inhoud 2"/>
          <p:cNvSpPr txBox="1">
            <a:spLocks/>
          </p:cNvSpPr>
          <p:nvPr/>
        </p:nvSpPr>
        <p:spPr>
          <a:xfrm>
            <a:off x="3851920" y="2263180"/>
            <a:ext cx="5112568" cy="22596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Operate</a:t>
            </a:r>
            <a:r>
              <a:rPr lang="nl-NL" sz="2000" dirty="0" smtClean="0">
                <a:solidFill>
                  <a:srgbClr val="0000FF"/>
                </a:solidFill>
              </a:rPr>
              <a:t>: </a:t>
            </a:r>
          </a:p>
        </p:txBody>
      </p:sp>
      <p:sp>
        <p:nvSpPr>
          <p:cNvPr id="19" name="Tijdelijke aanduiding voor inhoud 2"/>
          <p:cNvSpPr txBox="1">
            <a:spLocks/>
          </p:cNvSpPr>
          <p:nvPr/>
        </p:nvSpPr>
        <p:spPr>
          <a:xfrm>
            <a:off x="3851920" y="1837978"/>
            <a:ext cx="5112568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Test: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status, </a:t>
            </a:r>
            <a:r>
              <a:rPr kumimoji="0" lang="nl-NL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convience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ijdelijke aanduiding voor inhoud 2"/>
          <p:cNvSpPr txBox="1">
            <a:spLocks/>
          </p:cNvSpPr>
          <p:nvPr/>
        </p:nvSpPr>
        <p:spPr>
          <a:xfrm>
            <a:off x="3851920" y="4515966"/>
            <a:ext cx="5112568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Test: does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meet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criteria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criteriavoldoet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deze aan de drie criteria?</a:t>
            </a:r>
          </a:p>
        </p:txBody>
      </p:sp>
      <p:sp>
        <p:nvSpPr>
          <p:cNvPr id="21" name="Tijdelijke aanduiding voor inhoud 2"/>
          <p:cNvSpPr txBox="1">
            <a:spLocks/>
          </p:cNvSpPr>
          <p:nvPr/>
        </p:nvSpPr>
        <p:spPr>
          <a:xfrm>
            <a:off x="3851920" y="4941168"/>
            <a:ext cx="5112568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Exit: yes I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buy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shoes</a:t>
            </a: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ijdelijke aanduiding voor inhoud 2"/>
          <p:cNvSpPr txBox="1">
            <a:spLocks/>
          </p:cNvSpPr>
          <p:nvPr/>
        </p:nvSpPr>
        <p:spPr>
          <a:xfrm>
            <a:off x="3851920" y="1484784"/>
            <a:ext cx="5112568" cy="36004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Input: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red </a:t>
            </a:r>
            <a:r>
              <a:rPr kumimoji="0" lang="nl-NL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shoes</a:t>
            </a: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ijdelijke aanduiding voor inhoud 2"/>
          <p:cNvSpPr txBox="1">
            <a:spLocks/>
          </p:cNvSpPr>
          <p:nvPr/>
        </p:nvSpPr>
        <p:spPr>
          <a:xfrm>
            <a:off x="3851920" y="2636912"/>
            <a:ext cx="5112568" cy="18995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1000125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+mj-lt"/>
              <a:buAutoNum type="arabicParenR"/>
              <a:tabLst/>
              <a:defRPr/>
            </a:pPr>
            <a:r>
              <a:rPr lang="nl-NL" sz="2000" dirty="0" err="1" smtClean="0">
                <a:solidFill>
                  <a:srgbClr val="0000FF"/>
                </a:solidFill>
              </a:rPr>
              <a:t>Ask</a:t>
            </a:r>
            <a:r>
              <a:rPr lang="nl-NL" sz="2000" dirty="0" smtClean="0">
                <a:solidFill>
                  <a:srgbClr val="0000FF"/>
                </a:solidFill>
              </a:rPr>
              <a:t> </a:t>
            </a:r>
            <a:r>
              <a:rPr lang="nl-NL" sz="2000" dirty="0" err="1" smtClean="0">
                <a:solidFill>
                  <a:srgbClr val="0000FF"/>
                </a:solidFill>
              </a:rPr>
              <a:t>for</a:t>
            </a:r>
            <a:r>
              <a:rPr lang="nl-NL" sz="2000" dirty="0" smtClean="0">
                <a:solidFill>
                  <a:srgbClr val="0000FF"/>
                </a:solidFill>
              </a:rPr>
              <a:t> </a:t>
            </a:r>
            <a:r>
              <a:rPr lang="nl-NL" sz="2000" dirty="0" err="1" smtClean="0">
                <a:solidFill>
                  <a:srgbClr val="0000FF"/>
                </a:solidFill>
              </a:rPr>
              <a:t>the</a:t>
            </a:r>
            <a:r>
              <a:rPr lang="nl-NL" sz="2000" dirty="0" smtClean="0">
                <a:solidFill>
                  <a:srgbClr val="0000FF"/>
                </a:solidFill>
              </a:rPr>
              <a:t> </a:t>
            </a:r>
            <a:r>
              <a:rPr lang="nl-NL" sz="2000" dirty="0" err="1" smtClean="0">
                <a:solidFill>
                  <a:srgbClr val="0000FF"/>
                </a:solidFill>
              </a:rPr>
              <a:t>price</a:t>
            </a:r>
            <a:r>
              <a:rPr lang="nl-NL" sz="2000" dirty="0" smtClean="0">
                <a:solidFill>
                  <a:srgbClr val="0000FF"/>
                </a:solidFill>
              </a:rPr>
              <a:t>, </a:t>
            </a:r>
          </a:p>
          <a:p>
            <a:pPr marL="1000125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+mj-lt"/>
              <a:buAutoNum type="arabicParenR"/>
              <a:tabLst/>
              <a:defRPr/>
            </a:pPr>
            <a:r>
              <a:rPr lang="nl-NL" sz="2000" dirty="0" smtClean="0">
                <a:solidFill>
                  <a:srgbClr val="0000FF"/>
                </a:solidFill>
              </a:rPr>
              <a:t>Look at </a:t>
            </a:r>
            <a:r>
              <a:rPr lang="nl-NL" sz="2000" dirty="0" err="1" smtClean="0">
                <a:solidFill>
                  <a:srgbClr val="0000FF"/>
                </a:solidFill>
              </a:rPr>
              <a:t>the</a:t>
            </a:r>
            <a:r>
              <a:rPr lang="nl-NL" sz="2000" dirty="0" smtClean="0">
                <a:solidFill>
                  <a:srgbClr val="0000FF"/>
                </a:solidFill>
              </a:rPr>
              <a:t> model, </a:t>
            </a:r>
          </a:p>
          <a:p>
            <a:pPr marL="1000125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+mj-lt"/>
              <a:buAutoNum type="arabicParenR"/>
              <a:tabLst/>
              <a:defRPr/>
            </a:pPr>
            <a:r>
              <a:rPr lang="nl-NL" sz="2000" dirty="0" smtClean="0">
                <a:solidFill>
                  <a:srgbClr val="0000FF"/>
                </a:solidFill>
              </a:rPr>
              <a:t>Listen at </a:t>
            </a:r>
            <a:r>
              <a:rPr lang="nl-NL" sz="2000" dirty="0" err="1" smtClean="0">
                <a:solidFill>
                  <a:srgbClr val="0000FF"/>
                </a:solidFill>
              </a:rPr>
              <a:t>the</a:t>
            </a:r>
            <a:r>
              <a:rPr lang="nl-NL" sz="2000" dirty="0" smtClean="0">
                <a:solidFill>
                  <a:srgbClr val="0000FF"/>
                </a:solidFill>
              </a:rPr>
              <a:t> </a:t>
            </a:r>
            <a:r>
              <a:rPr lang="nl-NL" sz="2000" dirty="0" err="1" smtClean="0">
                <a:solidFill>
                  <a:srgbClr val="0000FF"/>
                </a:solidFill>
              </a:rPr>
              <a:t>saleswoman</a:t>
            </a:r>
            <a:r>
              <a:rPr lang="nl-NL" sz="2000" dirty="0" smtClean="0">
                <a:solidFill>
                  <a:srgbClr val="0000FF"/>
                </a:solidFill>
              </a:rPr>
              <a:t>, </a:t>
            </a:r>
          </a:p>
          <a:p>
            <a:pPr marL="1000125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+mj-lt"/>
              <a:buAutoNum type="arabicParenR"/>
              <a:tabLst/>
              <a:defRPr/>
            </a:pPr>
            <a:r>
              <a:rPr lang="nl-NL" sz="2000" dirty="0" err="1" smtClean="0">
                <a:solidFill>
                  <a:srgbClr val="0000FF"/>
                </a:solidFill>
              </a:rPr>
              <a:t>Talking</a:t>
            </a:r>
            <a:r>
              <a:rPr lang="nl-NL" sz="2000" dirty="0" smtClean="0">
                <a:solidFill>
                  <a:srgbClr val="0000FF"/>
                </a:solidFill>
              </a:rPr>
              <a:t> </a:t>
            </a:r>
            <a:r>
              <a:rPr lang="nl-NL" sz="2000" dirty="0" err="1" smtClean="0">
                <a:solidFill>
                  <a:srgbClr val="0000FF"/>
                </a:solidFill>
              </a:rPr>
              <a:t>to</a:t>
            </a:r>
            <a:r>
              <a:rPr lang="nl-NL" sz="2000" dirty="0" smtClean="0">
                <a:solidFill>
                  <a:srgbClr val="0000FF"/>
                </a:solidFill>
              </a:rPr>
              <a:t> </a:t>
            </a:r>
            <a:r>
              <a:rPr lang="nl-NL" sz="2000" dirty="0" err="1" smtClean="0">
                <a:solidFill>
                  <a:srgbClr val="0000FF"/>
                </a:solidFill>
              </a:rPr>
              <a:t>one</a:t>
            </a:r>
            <a:r>
              <a:rPr lang="nl-NL" sz="2000" dirty="0" smtClean="0">
                <a:solidFill>
                  <a:srgbClr val="0000FF"/>
                </a:solidFill>
              </a:rPr>
              <a:t> </a:t>
            </a:r>
            <a:r>
              <a:rPr lang="nl-NL" sz="2000" dirty="0" err="1" smtClean="0">
                <a:solidFill>
                  <a:srgbClr val="0000FF"/>
                </a:solidFill>
              </a:rPr>
              <a:t>self</a:t>
            </a:r>
            <a:r>
              <a:rPr lang="nl-NL" sz="2000" dirty="0" smtClean="0">
                <a:solidFill>
                  <a:srgbClr val="0000FF"/>
                </a:solidFill>
              </a:rPr>
              <a:t>, </a:t>
            </a:r>
          </a:p>
          <a:p>
            <a:pPr marL="1000125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+mj-lt"/>
              <a:buAutoNum type="arabicParenR"/>
              <a:tabLst/>
              <a:defRPr/>
            </a:pPr>
            <a:r>
              <a:rPr lang="nl-NL" sz="2000" dirty="0" err="1" smtClean="0">
                <a:solidFill>
                  <a:srgbClr val="0000FF"/>
                </a:solidFill>
              </a:rPr>
              <a:t>Good</a:t>
            </a:r>
            <a:r>
              <a:rPr lang="nl-NL" sz="2000" dirty="0" smtClean="0">
                <a:solidFill>
                  <a:srgbClr val="0000FF"/>
                </a:solidFill>
              </a:rPr>
              <a:t> Feeling</a:t>
            </a: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ijdelijke aanduiding voor inhoud 2"/>
          <p:cNvSpPr txBox="1">
            <a:spLocks/>
          </p:cNvSpPr>
          <p:nvPr/>
        </p:nvSpPr>
        <p:spPr>
          <a:xfrm>
            <a:off x="108880" y="2464296"/>
            <a:ext cx="3599024" cy="8206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Test</a:t>
            </a:r>
          </a:p>
        </p:txBody>
      </p:sp>
      <p:sp>
        <p:nvSpPr>
          <p:cNvPr id="25" name="Tijdelijke aanduiding voor inhoud 2"/>
          <p:cNvSpPr txBox="1">
            <a:spLocks/>
          </p:cNvSpPr>
          <p:nvPr/>
        </p:nvSpPr>
        <p:spPr>
          <a:xfrm>
            <a:off x="108880" y="3328392"/>
            <a:ext cx="3599024" cy="820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</a:t>
            </a:r>
            <a:r>
              <a:rPr kumimoji="0" lang="nl-NL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Operate</a:t>
            </a:r>
            <a:endParaRPr kumimoji="0" lang="nl-NL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ijdelijke aanduiding voor inhoud 2"/>
          <p:cNvSpPr txBox="1">
            <a:spLocks/>
          </p:cNvSpPr>
          <p:nvPr/>
        </p:nvSpPr>
        <p:spPr>
          <a:xfrm>
            <a:off x="108880" y="4120480"/>
            <a:ext cx="3599024" cy="7486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Test</a:t>
            </a:r>
          </a:p>
        </p:txBody>
      </p:sp>
      <p:sp>
        <p:nvSpPr>
          <p:cNvPr id="27" name="Tijdelijke aanduiding voor inhoud 2"/>
          <p:cNvSpPr txBox="1">
            <a:spLocks/>
          </p:cNvSpPr>
          <p:nvPr/>
        </p:nvSpPr>
        <p:spPr>
          <a:xfrm>
            <a:off x="108880" y="4912568"/>
            <a:ext cx="3599024" cy="8206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Exit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ijdelijke aanduiding voor inhoud 2"/>
          <p:cNvSpPr txBox="1">
            <a:spLocks/>
          </p:cNvSpPr>
          <p:nvPr/>
        </p:nvSpPr>
        <p:spPr>
          <a:xfrm>
            <a:off x="107504" y="1628800"/>
            <a:ext cx="3599024" cy="79208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2800" b="1" dirty="0" smtClean="0">
                <a:solidFill>
                  <a:srgbClr val="0000FF"/>
                </a:solidFill>
              </a:rPr>
              <a:t>1. (Input)</a:t>
            </a:r>
            <a:endParaRPr kumimoji="0" lang="nl-NL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865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" grpId="0" build="p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64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build="p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rgbClr val="0000FF"/>
                </a:solidFill>
              </a:rPr>
              <a:t>Sleeping </a:t>
            </a:r>
            <a:r>
              <a:rPr lang="nl-NL" dirty="0" err="1" smtClean="0">
                <a:solidFill>
                  <a:srgbClr val="0000FF"/>
                </a:solidFill>
              </a:rPr>
              <a:t>strategy</a:t>
            </a:r>
            <a:r>
              <a:rPr lang="nl-NL" dirty="0" smtClean="0">
                <a:solidFill>
                  <a:srgbClr val="0000FF"/>
                </a:solidFill>
              </a:rPr>
              <a:t>: </a:t>
            </a:r>
            <a:r>
              <a:rPr lang="nl-NL" dirty="0" err="1" smtClean="0">
                <a:solidFill>
                  <a:srgbClr val="0000FF"/>
                </a:solidFill>
              </a:rPr>
              <a:t>Sawasana</a:t>
            </a: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25602" name="Picture 2" descr="http://www.bochenia.pl/assets/images/W_kierunku_Madrosci/Str1-5/sawasana0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5"/>
            <a:ext cx="8036093" cy="28700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4722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72008"/>
            <a:ext cx="8229600" cy="908720"/>
          </a:xfrm>
        </p:spPr>
        <p:txBody>
          <a:bodyPr/>
          <a:lstStyle/>
          <a:p>
            <a:r>
              <a:rPr lang="en-US" dirty="0" smtClean="0"/>
              <a:t>A success strategy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50691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World Ports Classic September 2013</a:t>
            </a:r>
          </a:p>
          <a:p>
            <a:pPr>
              <a:buNone/>
            </a:pPr>
            <a:r>
              <a:rPr lang="en-US" dirty="0" smtClean="0"/>
              <a:t>At the start: I feel ill </a:t>
            </a:r>
            <a:r>
              <a:rPr lang="en-US" b="1" dirty="0" err="1" smtClean="0">
                <a:solidFill>
                  <a:srgbClr val="0000FF"/>
                </a:solidFill>
              </a:rPr>
              <a:t>Ki</a:t>
            </a:r>
            <a:endParaRPr lang="en-US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dirty="0" smtClean="0"/>
              <a:t>180 km to go </a:t>
            </a:r>
            <a:r>
              <a:rPr lang="en-US" b="1" dirty="0" smtClean="0">
                <a:solidFill>
                  <a:srgbClr val="0000FF"/>
                </a:solidFill>
              </a:rPr>
              <a:t>Ad</a:t>
            </a:r>
          </a:p>
          <a:p>
            <a:pPr>
              <a:buNone/>
            </a:pPr>
            <a:r>
              <a:rPr lang="en-US" dirty="0" smtClean="0"/>
              <a:t>Last 20 km alone </a:t>
            </a:r>
            <a:r>
              <a:rPr lang="en-US" b="1" dirty="0" err="1" smtClean="0">
                <a:solidFill>
                  <a:srgbClr val="0000FF"/>
                </a:solidFill>
              </a:rPr>
              <a:t>Ki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 smtClean="0"/>
              <a:t>Very unlikely to have success </a:t>
            </a:r>
            <a:r>
              <a:rPr lang="en-US" sz="3600" b="1" dirty="0" smtClean="0">
                <a:solidFill>
                  <a:srgbClr val="0000FF"/>
                </a:solidFill>
              </a:rPr>
              <a:t>Ad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Physically very strong </a:t>
            </a:r>
            <a:r>
              <a:rPr lang="en-US" sz="4000" b="1" dirty="0" err="1" smtClean="0">
                <a:solidFill>
                  <a:srgbClr val="0000FF"/>
                </a:solidFill>
              </a:rPr>
              <a:t>Ki</a:t>
            </a:r>
            <a:endParaRPr lang="en-US" sz="40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3500" dirty="0" smtClean="0"/>
              <a:t>Look behind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Ve</a:t>
            </a:r>
            <a:endParaRPr lang="en-US" sz="4000" b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Video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155650" name="Picture 2" descr="https://fbcdn-sphotos-g-a.akamaihd.net/hphotos-ak-prn2/1239637_10151575329040474_192657309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340768"/>
            <a:ext cx="2466975" cy="419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Possible strategies for:</a:t>
            </a:r>
            <a:endParaRPr lang="nl-NL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84126323"/>
              </p:ext>
            </p:extLst>
          </p:nvPr>
        </p:nvGraphicFramePr>
        <p:xfrm>
          <a:off x="179515" y="2492896"/>
          <a:ext cx="8964485" cy="3172968"/>
        </p:xfrm>
        <a:graphic>
          <a:graphicData uri="http://schemas.openxmlformats.org/drawingml/2006/table">
            <a:tbl>
              <a:tblPr/>
              <a:tblGrid>
                <a:gridCol w="1656181"/>
                <a:gridCol w="1584176"/>
                <a:gridCol w="1800200"/>
                <a:gridCol w="1584176"/>
                <a:gridCol w="2339752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Eating</a:t>
                      </a:r>
                      <a:endParaRPr lang="nl-NL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Sports </a:t>
                      </a:r>
                      <a:endParaRPr lang="nl-NL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Health </a:t>
                      </a:r>
                      <a:endParaRPr lang="nl-NL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Wealth </a:t>
                      </a:r>
                      <a:endParaRPr lang="nl-NL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Poverty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Peace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War </a:t>
                      </a:r>
                      <a:endParaRPr lang="nl-NL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Loving</a:t>
                      </a:r>
                      <a:endParaRPr lang="nl-NL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Decisions</a:t>
                      </a:r>
                      <a:endParaRPr lang="nl-NL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Relaxation</a:t>
                      </a:r>
                      <a:endParaRPr lang="nl-NL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Motivation</a:t>
                      </a:r>
                      <a:endParaRPr lang="nl-NL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Tension</a:t>
                      </a:r>
                      <a:endParaRPr lang="nl-NL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Diseases</a:t>
                      </a:r>
                      <a:endParaRPr lang="nl-NL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Depression </a:t>
                      </a:r>
                      <a:endParaRPr lang="nl-NL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Sales </a:t>
                      </a:r>
                      <a:endParaRPr lang="nl-NL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Giving </a:t>
                      </a:r>
                      <a:endParaRPr lang="nl-NL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Receiving</a:t>
                      </a:r>
                      <a:endParaRPr lang="nl-NL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Pleasure</a:t>
                      </a:r>
                      <a:endParaRPr lang="nl-NL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Forget</a:t>
                      </a:r>
                      <a:endParaRPr lang="nl-NL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Sex</a:t>
                      </a:r>
                      <a:endParaRPr lang="nl-NL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Boredom </a:t>
                      </a:r>
                      <a:endParaRPr lang="nl-NL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Food Marketing</a:t>
                      </a:r>
                      <a:endParaRPr lang="nl-NL" sz="2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Communication</a:t>
                      </a:r>
                      <a:endParaRPr lang="nl-NL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Good Luck </a:t>
                      </a:r>
                      <a:endParaRPr lang="nl-NL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Cycling upwind</a:t>
                      </a:r>
                      <a:endParaRPr lang="nl-NL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Creativity </a:t>
                      </a:r>
                      <a:endParaRPr lang="nl-NL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rot="21054909">
            <a:off x="-56903" y="671453"/>
            <a:ext cx="89580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Changing</a:t>
            </a:r>
            <a:r>
              <a:rPr lang="nl-NL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sub-</a:t>
            </a:r>
            <a:r>
              <a:rPr lang="nl-NL" sz="5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modalities</a:t>
            </a:r>
            <a:endParaRPr lang="nl-NL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2" descr="http://blog.han.nl/vergrootjewereld/files/2013/02/Lachende-baby1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1056118" y="3294366"/>
            <a:ext cx="1656184" cy="1242138"/>
          </a:xfrm>
          <a:prstGeom prst="rect">
            <a:avLst/>
          </a:prstGeom>
          <a:noFill/>
        </p:spPr>
      </p:pic>
      <p:pic>
        <p:nvPicPr>
          <p:cNvPr id="6" name="Picture 2" descr="http://blog.han.nl/vergrootjewereld/files/2013/02/Lachende-baby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r="2147"/>
          <a:stretch>
            <a:fillRect/>
          </a:stretch>
        </p:blipFill>
        <p:spPr bwMode="auto">
          <a:xfrm>
            <a:off x="4968552" y="1772816"/>
            <a:ext cx="3851920" cy="2952328"/>
          </a:xfrm>
          <a:prstGeom prst="rect">
            <a:avLst/>
          </a:prstGeom>
          <a:noFill/>
        </p:spPr>
      </p:pic>
      <p:sp>
        <p:nvSpPr>
          <p:cNvPr id="7" name="PIJL-RECHTS 6"/>
          <p:cNvSpPr/>
          <p:nvPr/>
        </p:nvSpPr>
        <p:spPr>
          <a:xfrm>
            <a:off x="2808312" y="3600400"/>
            <a:ext cx="2016224" cy="64807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971600" y="486916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Which the </a:t>
            </a:r>
            <a:r>
              <a:rPr lang="en-GB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submodalities </a:t>
            </a:r>
            <a:r>
              <a:rPr lang="en-GB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did we change here?</a:t>
            </a:r>
            <a:endParaRPr lang="en-GB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971600" y="5301208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Visual </a:t>
            </a:r>
            <a:r>
              <a:rPr lang="en-GB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submodalities</a:t>
            </a:r>
            <a:r>
              <a:rPr lang="en-GB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Size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Contrast, 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Brightness</a:t>
            </a:r>
            <a:endParaRPr lang="en-GB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87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A Shopping strategy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i="1" dirty="0" smtClean="0"/>
              <a:t>To discover a Strategy</a:t>
            </a:r>
            <a:endParaRPr lang="nl-NL" sz="2800" b="1" i="1" dirty="0" smtClean="0"/>
          </a:p>
          <a:p>
            <a:pPr>
              <a:buNone/>
            </a:pPr>
            <a:r>
              <a:rPr lang="en-US" sz="2800" dirty="0" smtClean="0"/>
              <a:t>Discovering a strategy, we use the term ‘to elicit’; we need to ask some questions:</a:t>
            </a:r>
            <a:endParaRPr lang="nl-NL" sz="2800" dirty="0" smtClean="0"/>
          </a:p>
          <a:p>
            <a:pPr>
              <a:buNone/>
            </a:pPr>
            <a:r>
              <a:rPr lang="en-US" sz="2800" dirty="0" smtClean="0"/>
              <a:t>Example of a purchase strategy: </a:t>
            </a:r>
            <a:endParaRPr lang="nl-NL" sz="2800" dirty="0" smtClean="0"/>
          </a:p>
          <a:p>
            <a:pPr>
              <a:buNone/>
            </a:pPr>
            <a:r>
              <a:rPr lang="en-US" sz="2800" dirty="0" smtClean="0"/>
              <a:t>I saw (in the shop) some shiny red shoes (= Visual-external, </a:t>
            </a:r>
            <a:r>
              <a:rPr lang="en-US" sz="2800" dirty="0" err="1" smtClean="0"/>
              <a:t>V</a:t>
            </a:r>
            <a:r>
              <a:rPr lang="en-US" sz="2800" baseline="30000" dirty="0" err="1" smtClean="0"/>
              <a:t>e</a:t>
            </a:r>
            <a:r>
              <a:rPr lang="en-US" sz="2800" dirty="0" smtClean="0"/>
              <a:t>). </a:t>
            </a:r>
            <a:endParaRPr lang="nl-NL" sz="2800" dirty="0" smtClean="0"/>
          </a:p>
          <a:p>
            <a:pPr>
              <a:buNone/>
            </a:pPr>
            <a:r>
              <a:rPr lang="en-US" sz="2800" dirty="0" smtClean="0"/>
              <a:t>I asked the price (Auditory-external, </a:t>
            </a:r>
            <a:r>
              <a:rPr lang="en-US" sz="2800" dirty="0" err="1" smtClean="0"/>
              <a:t>A</a:t>
            </a:r>
            <a:r>
              <a:rPr lang="en-US" sz="2800" baseline="30000" dirty="0" err="1" smtClean="0"/>
              <a:t>e</a:t>
            </a:r>
            <a:r>
              <a:rPr lang="en-US" sz="2800" dirty="0" smtClean="0"/>
              <a:t>). </a:t>
            </a:r>
            <a:endParaRPr lang="nl-NL" sz="2800" dirty="0" smtClean="0"/>
          </a:p>
          <a:p>
            <a:pPr>
              <a:buNone/>
            </a:pPr>
            <a:r>
              <a:rPr lang="en-US" sz="2800" dirty="0" smtClean="0"/>
              <a:t>I said to myself: "Yes this is it" (Auditory-internal, A</a:t>
            </a:r>
            <a:r>
              <a:rPr lang="en-US" sz="2800" baseline="30000" dirty="0" smtClean="0"/>
              <a:t>i</a:t>
            </a:r>
            <a:r>
              <a:rPr lang="en-US" sz="2800" dirty="0" smtClean="0"/>
              <a:t>). </a:t>
            </a:r>
            <a:endParaRPr lang="nl-NL" sz="2800" dirty="0" smtClean="0"/>
          </a:p>
          <a:p>
            <a:pPr>
              <a:buNone/>
            </a:pPr>
            <a:r>
              <a:rPr lang="en-US" sz="2800" dirty="0" smtClean="0"/>
              <a:t>Then I was entirely sure (Kinesthetic-internal, K</a:t>
            </a:r>
            <a:r>
              <a:rPr lang="en-US" sz="2800" baseline="30000" dirty="0" smtClean="0"/>
              <a:t>i</a:t>
            </a:r>
            <a:r>
              <a:rPr lang="en-US" sz="2800" dirty="0" smtClean="0"/>
              <a:t>) that I wanted to buy these shoes. </a:t>
            </a:r>
            <a:endParaRPr lang="nl-NL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00FF"/>
                </a:solidFill>
              </a:rPr>
              <a:t>Elicit a shopping strategy</a:t>
            </a:r>
            <a:endParaRPr lang="nl-NL" sz="6000" b="1" dirty="0">
              <a:solidFill>
                <a:srgbClr val="0000FF"/>
              </a:solidFill>
            </a:endParaRPr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251520" y="4077071"/>
            <a:ext cx="1465188" cy="1569705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l-NL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</a:t>
            </a:r>
            <a:r>
              <a:rPr kumimoji="0" lang="nl-NL" sz="4000" b="1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</a:t>
            </a:r>
            <a:endParaRPr kumimoji="0" lang="nl-NL" sz="4000" b="1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</a:pPr>
            <a:r>
              <a:rPr lang="en-US" sz="2400" b="1" dirty="0" smtClean="0">
                <a:latin typeface="Calibri" pitchFamily="34" charset="0"/>
                <a:cs typeface="Arial" pitchFamily="34" charset="0"/>
              </a:rPr>
              <a:t>Visual</a:t>
            </a:r>
          </a:p>
          <a:p>
            <a:pPr fontAlgn="base">
              <a:spcBef>
                <a:spcPct val="0"/>
              </a:spcBef>
            </a:pPr>
            <a:r>
              <a:rPr lang="en-US" sz="2400" b="1" dirty="0" smtClean="0">
                <a:latin typeface="Calibri" pitchFamily="34" charset="0"/>
                <a:cs typeface="Arial" pitchFamily="34" charset="0"/>
              </a:rPr>
              <a:t>external</a:t>
            </a:r>
            <a:endParaRPr lang="nl-NL" sz="2400" b="1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2616940" y="4077072"/>
            <a:ext cx="1451003" cy="1584176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</a:t>
            </a:r>
            <a:r>
              <a:rPr kumimoji="0" lang="nl-NL" sz="4000" b="1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</a:t>
            </a:r>
            <a:endParaRPr kumimoji="0" lang="nl-NL" sz="4000" b="1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Calibri" pitchFamily="34" charset="0"/>
                <a:cs typeface="Arial" pitchFamily="34" charset="0"/>
              </a:rPr>
              <a:t>Auditive external</a:t>
            </a:r>
            <a:endParaRPr lang="nl-NL" sz="2400" b="1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4916968" y="4005063"/>
            <a:ext cx="1527240" cy="1656185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nl-NL" sz="4000" b="1" dirty="0" smtClean="0">
                <a:latin typeface="Calibri" pitchFamily="34" charset="0"/>
                <a:cs typeface="Arial" pitchFamily="34" charset="0"/>
              </a:rPr>
              <a:t>A</a:t>
            </a:r>
            <a:r>
              <a:rPr lang="nl-NL" sz="4000" b="1" baseline="30000" dirty="0" smtClean="0">
                <a:latin typeface="Calibri" pitchFamily="34" charset="0"/>
                <a:cs typeface="Arial" pitchFamily="34" charset="0"/>
              </a:rPr>
              <a:t>i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 dirty="0" smtClean="0">
                <a:latin typeface="Calibri" pitchFamily="34" charset="0"/>
                <a:cs typeface="Arial" pitchFamily="34" charset="0"/>
              </a:rPr>
              <a:t>Auditive internal</a:t>
            </a:r>
            <a:endParaRPr lang="nl-NL" sz="2400" b="1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nl-NL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7308304" y="4005063"/>
            <a:ext cx="1656184" cy="1641713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</a:t>
            </a:r>
            <a:r>
              <a:rPr kumimoji="0" lang="nl-NL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Calibri" pitchFamily="34" charset="0"/>
                <a:cs typeface="Arial" pitchFamily="34" charset="0"/>
              </a:rPr>
              <a:t>Kinesthetic internal</a:t>
            </a:r>
            <a:endParaRPr lang="nl-NL" sz="2400" b="1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58727" name="AutoShape 7"/>
          <p:cNvSpPr>
            <a:spLocks noChangeArrowheads="1"/>
          </p:cNvSpPr>
          <p:nvPr/>
        </p:nvSpPr>
        <p:spPr bwMode="auto">
          <a:xfrm>
            <a:off x="1824681" y="5035800"/>
            <a:ext cx="803103" cy="265407"/>
          </a:xfrm>
          <a:prstGeom prst="rightArrow">
            <a:avLst>
              <a:gd name="adj1" fmla="val 50000"/>
              <a:gd name="adj2" fmla="val 12686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4400" b="1"/>
          </a:p>
        </p:txBody>
      </p:sp>
      <p:sp>
        <p:nvSpPr>
          <p:cNvPr id="158728" name="AutoShape 8"/>
          <p:cNvSpPr>
            <a:spLocks noChangeArrowheads="1"/>
          </p:cNvSpPr>
          <p:nvPr/>
        </p:nvSpPr>
        <p:spPr bwMode="auto">
          <a:xfrm>
            <a:off x="4188693" y="5035800"/>
            <a:ext cx="599331" cy="265407"/>
          </a:xfrm>
          <a:prstGeom prst="rightArrow">
            <a:avLst>
              <a:gd name="adj1" fmla="val 50000"/>
              <a:gd name="adj2" fmla="val 12686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4400" b="1"/>
          </a:p>
        </p:txBody>
      </p:sp>
      <p:sp>
        <p:nvSpPr>
          <p:cNvPr id="158729" name="AutoShape 9"/>
          <p:cNvSpPr>
            <a:spLocks noChangeArrowheads="1"/>
          </p:cNvSpPr>
          <p:nvPr/>
        </p:nvSpPr>
        <p:spPr bwMode="auto">
          <a:xfrm>
            <a:off x="6563458" y="5035800"/>
            <a:ext cx="672838" cy="265407"/>
          </a:xfrm>
          <a:prstGeom prst="rightArrow">
            <a:avLst>
              <a:gd name="adj1" fmla="val 50000"/>
              <a:gd name="adj2" fmla="val 12686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4400" b="1"/>
          </a:p>
        </p:txBody>
      </p:sp>
      <p:pic>
        <p:nvPicPr>
          <p:cNvPr id="158733" name="Afbeelding 23" descr="http://4.bp.blogspot.com/-BtQstc9D9sE/T4y5H7SgLjI/AAAAAAAAA0g/GJWxmFIPC0Y/s1600/To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4620"/>
            <a:ext cx="1811567" cy="1153151"/>
          </a:xfrm>
          <a:prstGeom prst="rect">
            <a:avLst/>
          </a:prstGeom>
          <a:noFill/>
        </p:spPr>
      </p:pic>
      <p:grpSp>
        <p:nvGrpSpPr>
          <p:cNvPr id="16" name="Groep 15"/>
          <p:cNvGrpSpPr/>
          <p:nvPr/>
        </p:nvGrpSpPr>
        <p:grpSpPr>
          <a:xfrm>
            <a:off x="2555777" y="1924620"/>
            <a:ext cx="1800199" cy="1440160"/>
            <a:chOff x="2651304" y="4077072"/>
            <a:chExt cx="2081855" cy="1195587"/>
          </a:xfrm>
        </p:grpSpPr>
        <p:pic>
          <p:nvPicPr>
            <p:cNvPr id="158731" name="Afbeelding 17" descr="https://encrypted-tbn1.gstatic.com/images?q=tbn:ANd9GcRkoTSzlbaunLo8dg7PSHBFug3_8ncvT8OvLKsDlGSMERm1rY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51304" y="4077072"/>
              <a:ext cx="2081855" cy="1100529"/>
            </a:xfrm>
            <a:prstGeom prst="rect">
              <a:avLst/>
            </a:prstGeom>
            <a:noFill/>
          </p:spPr>
        </p:pic>
        <p:pic>
          <p:nvPicPr>
            <p:cNvPr id="158734" name="Afbeelding 14" descr="http://www.orderofcompassion.com/talkingdharma/wp-content/uploads/2011/08/red-price-tag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99773" y="4711927"/>
              <a:ext cx="686175" cy="560732"/>
            </a:xfrm>
            <a:prstGeom prst="rect">
              <a:avLst/>
            </a:prstGeom>
            <a:noFill/>
          </p:spPr>
        </p:pic>
      </p:grpSp>
      <p:grpSp>
        <p:nvGrpSpPr>
          <p:cNvPr id="17" name="Groep 16"/>
          <p:cNvGrpSpPr/>
          <p:nvPr/>
        </p:nvGrpSpPr>
        <p:grpSpPr>
          <a:xfrm>
            <a:off x="4905779" y="1924620"/>
            <a:ext cx="1754453" cy="1576388"/>
            <a:chOff x="4862671" y="4077072"/>
            <a:chExt cx="1754453" cy="1576388"/>
          </a:xfrm>
        </p:grpSpPr>
        <p:pic>
          <p:nvPicPr>
            <p:cNvPr id="158732" name="Afbeelding 70" descr="ye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58147" y="4077072"/>
              <a:ext cx="1314432" cy="476425"/>
            </a:xfrm>
            <a:prstGeom prst="rect">
              <a:avLst/>
            </a:prstGeom>
            <a:noFill/>
          </p:spPr>
        </p:pic>
        <p:pic>
          <p:nvPicPr>
            <p:cNvPr id="158735" name="Afbeelding 20" descr="http://andthatswhyyouresingle.com/wp-content/uploads/2012/09/Happy-woman-Fotolia_12331389_Subscription_XXL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62671" y="4531995"/>
              <a:ext cx="1754453" cy="1121465"/>
            </a:xfrm>
            <a:prstGeom prst="rect">
              <a:avLst/>
            </a:prstGeom>
            <a:noFill/>
          </p:spPr>
        </p:pic>
      </p:grpSp>
      <p:sp>
        <p:nvSpPr>
          <p:cNvPr id="158736" name="Text Box 16"/>
          <p:cNvSpPr txBox="1">
            <a:spLocks noChangeArrowheads="1"/>
          </p:cNvSpPr>
          <p:nvPr/>
        </p:nvSpPr>
        <p:spPr bwMode="auto">
          <a:xfrm>
            <a:off x="7380312" y="1844824"/>
            <a:ext cx="1440160" cy="201622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l-NL" sz="7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nl-NL" sz="72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endParaRPr kumimoji="0" lang="nl-NL" sz="4000" b="1" i="0" u="none" strike="noStrike" cap="none" normalizeH="0" baseline="3000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It feels good</a:t>
            </a:r>
            <a:endParaRPr kumimoji="0" lang="nl-NL" sz="7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animBg="1"/>
      <p:bldP spid="158724" grpId="0" animBg="1"/>
      <p:bldP spid="158725" grpId="0" animBg="1"/>
      <p:bldP spid="158726" grpId="0" animBg="1"/>
      <p:bldP spid="158727" grpId="0" animBg="1"/>
      <p:bldP spid="158728" grpId="0" animBg="1"/>
      <p:bldP spid="158729" grpId="0" animBg="1"/>
      <p:bldP spid="15873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How do you motivate yourself?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5733256"/>
            <a:ext cx="3384376" cy="11521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i="1" dirty="0" smtClean="0"/>
              <a:t>Not if you imagine</a:t>
            </a:r>
          </a:p>
          <a:p>
            <a:pPr>
              <a:buNone/>
            </a:pPr>
            <a:r>
              <a:rPr lang="en-US" i="1" dirty="0" smtClean="0"/>
              <a:t> a clean desk!</a:t>
            </a:r>
            <a:endParaRPr lang="nl-NL" b="1" dirty="0" smtClean="0"/>
          </a:p>
        </p:txBody>
      </p:sp>
      <p:pic>
        <p:nvPicPr>
          <p:cNvPr id="4" name="Afbeelding 3" descr="http://www.ottenbourg.com/blog/uploaded_images/ATN_LAX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124744"/>
            <a:ext cx="532859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http://genocom.nl/files/68c91f9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276872"/>
            <a:ext cx="5220072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hoek 5"/>
          <p:cNvSpPr/>
          <p:nvPr/>
        </p:nvSpPr>
        <p:spPr>
          <a:xfrm>
            <a:off x="5364088" y="980728"/>
            <a:ext cx="307968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i="1" dirty="0" smtClean="0"/>
              <a:t>Cleaning up your </a:t>
            </a:r>
          </a:p>
          <a:p>
            <a:pPr>
              <a:buNone/>
            </a:pPr>
            <a:r>
              <a:rPr lang="en-US" sz="3200" i="1" dirty="0" smtClean="0"/>
              <a:t>desk, a big job?</a:t>
            </a:r>
            <a:endParaRPr lang="nl-NL" sz="3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>
            <a:normAutofit/>
          </a:bodyPr>
          <a:lstStyle/>
          <a:p>
            <a:r>
              <a:rPr lang="nl-NL" sz="4800" b="1" dirty="0" smtClean="0">
                <a:solidFill>
                  <a:srgbClr val="0000FF"/>
                </a:solidFill>
              </a:rPr>
              <a:t>Cleaning </a:t>
            </a:r>
            <a:r>
              <a:rPr lang="nl-NL" sz="4800" b="1" dirty="0" err="1" smtClean="0">
                <a:solidFill>
                  <a:srgbClr val="0000FF"/>
                </a:solidFill>
              </a:rPr>
              <a:t>Strategy</a:t>
            </a:r>
            <a:endParaRPr lang="nl-NL" sz="4800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2132856"/>
            <a:ext cx="4032448" cy="432048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nl-NL" sz="2000" dirty="0" smtClean="0">
                <a:solidFill>
                  <a:srgbClr val="0000FF"/>
                </a:solidFill>
              </a:rPr>
              <a:t>1.  I </a:t>
            </a:r>
            <a:r>
              <a:rPr lang="nl-NL" sz="2000" dirty="0" err="1" smtClean="0">
                <a:solidFill>
                  <a:srgbClr val="0000FF"/>
                </a:solidFill>
              </a:rPr>
              <a:t>see</a:t>
            </a:r>
            <a:r>
              <a:rPr lang="nl-NL" sz="2000" dirty="0" smtClean="0">
                <a:solidFill>
                  <a:srgbClr val="0000FF"/>
                </a:solidFill>
              </a:rPr>
              <a:t> chaos on </a:t>
            </a:r>
            <a:r>
              <a:rPr lang="nl-NL" sz="2000" dirty="0" err="1" smtClean="0">
                <a:solidFill>
                  <a:srgbClr val="0000FF"/>
                </a:solidFill>
              </a:rPr>
              <a:t>my</a:t>
            </a:r>
            <a:r>
              <a:rPr lang="nl-NL" sz="2000" dirty="0" smtClean="0">
                <a:solidFill>
                  <a:srgbClr val="0000FF"/>
                </a:solidFill>
              </a:rPr>
              <a:t> desk</a:t>
            </a:r>
          </a:p>
          <a:p>
            <a:pPr marL="514350" indent="-514350">
              <a:buNone/>
            </a:pPr>
            <a:endParaRPr lang="nl-NL" sz="2000" dirty="0">
              <a:solidFill>
                <a:srgbClr val="0000FF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23528" y="1138734"/>
            <a:ext cx="396044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Un- </a:t>
            </a:r>
            <a:r>
              <a:rPr kumimoji="0" lang="en-GB" sz="4400" b="1" i="0" u="none" strike="noStrike" kern="1200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successful cleaning</a:t>
            </a:r>
            <a:r>
              <a:rPr kumimoji="0" lang="en-GB" sz="4400" b="1" i="0" u="none" strike="noStrike" kern="1200" cap="none" spc="0" normalizeH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strategy</a:t>
            </a:r>
            <a:endParaRPr kumimoji="0" lang="en-GB" sz="4400" b="1" i="0" u="none" strike="noStrike" kern="1200" cap="none" spc="0" normalizeH="0" baseline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499992" y="2132856"/>
            <a:ext cx="4176464" cy="432048"/>
          </a:xfrm>
          <a:prstGeom prst="rect">
            <a:avLst/>
          </a:prstGeom>
          <a:solidFill>
            <a:srgbClr val="FFC9C9"/>
          </a:solidFill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 I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nl-NL" sz="2000" dirty="0" smtClean="0">
                <a:solidFill>
                  <a:srgbClr val="0000FF"/>
                </a:solidFill>
              </a:rPr>
              <a:t>chaos on </a:t>
            </a:r>
            <a:r>
              <a:rPr lang="nl-NL" sz="2000" dirty="0" err="1" smtClean="0">
                <a:solidFill>
                  <a:srgbClr val="0000FF"/>
                </a:solidFill>
              </a:rPr>
              <a:t>my</a:t>
            </a:r>
            <a:r>
              <a:rPr lang="nl-NL" sz="2000" dirty="0" smtClean="0">
                <a:solidFill>
                  <a:srgbClr val="0000FF"/>
                </a:solidFill>
              </a:rPr>
              <a:t> desk</a:t>
            </a: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572000" y="1124744"/>
            <a:ext cx="3960440" cy="922114"/>
          </a:xfrm>
          <a:prstGeom prst="rect">
            <a:avLst/>
          </a:prstGeom>
          <a:solidFill>
            <a:srgbClr val="FFC9C9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S</a:t>
            </a:r>
            <a:r>
              <a:rPr kumimoji="0" lang="nl-NL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uccessful</a:t>
            </a:r>
            <a:r>
              <a:rPr kumimoji="0" lang="nl-N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cleaning </a:t>
            </a:r>
            <a:r>
              <a:rPr kumimoji="0" lang="nl-NL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strategy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47664" y="4005063"/>
            <a:ext cx="802931" cy="1008113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K</a:t>
            </a:r>
            <a:r>
              <a:rPr kumimoji="0" lang="nl-NL" sz="20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i </a:t>
            </a:r>
            <a:r>
              <a:rPr lang="en-US" sz="14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Kinesthetic internal</a:t>
            </a:r>
            <a:endParaRPr lang="nl-NL" sz="1400" b="1" dirty="0" smtClean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987824" y="4005065"/>
            <a:ext cx="946448" cy="1008111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</a:pPr>
            <a:r>
              <a:rPr lang="nl-NL" sz="2000" b="1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At</a:t>
            </a:r>
            <a:r>
              <a:rPr lang="nl-NL" sz="2000" b="1" baseline="30000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i</a:t>
            </a:r>
            <a:endParaRPr lang="nl-NL" sz="2000" b="1" baseline="30000" dirty="0" smtClean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</a:pPr>
            <a:r>
              <a:rPr lang="en-US" sz="1400" b="1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Auditive</a:t>
            </a:r>
            <a:r>
              <a:rPr lang="en-US" sz="14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internal</a:t>
            </a:r>
            <a:endParaRPr lang="nl-NL" sz="1400" b="1" dirty="0" smtClean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nl-NL" sz="4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043609" y="4293096"/>
            <a:ext cx="504056" cy="265407"/>
          </a:xfrm>
          <a:prstGeom prst="rightArrow">
            <a:avLst>
              <a:gd name="adj1" fmla="val 50000"/>
              <a:gd name="adj2" fmla="val 12686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4400" b="1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2411760" y="4293096"/>
            <a:ext cx="599331" cy="265407"/>
          </a:xfrm>
          <a:prstGeom prst="rightArrow">
            <a:avLst>
              <a:gd name="adj1" fmla="val 50000"/>
              <a:gd name="adj2" fmla="val 12686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4400" b="1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6660232" y="5445224"/>
            <a:ext cx="504056" cy="265407"/>
          </a:xfrm>
          <a:prstGeom prst="rightArrow">
            <a:avLst>
              <a:gd name="adj1" fmla="val 50000"/>
              <a:gd name="adj2" fmla="val 12686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4400" b="1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79512" y="4005063"/>
            <a:ext cx="792088" cy="1008113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nl-NL" sz="2000" b="1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</a:t>
            </a:r>
            <a:r>
              <a:rPr lang="nl-NL" sz="2000" b="1" baseline="30000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e</a:t>
            </a:r>
          </a:p>
          <a:p>
            <a:pPr fontAlgn="base">
              <a:spcBef>
                <a:spcPct val="0"/>
              </a:spcBef>
            </a:pPr>
            <a:r>
              <a:rPr lang="en-US" sz="14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Visual</a:t>
            </a:r>
          </a:p>
          <a:p>
            <a:pPr fontAlgn="base">
              <a:spcBef>
                <a:spcPct val="0"/>
              </a:spcBef>
            </a:pPr>
            <a:r>
              <a:rPr lang="en-US" sz="14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external</a:t>
            </a:r>
            <a:endParaRPr lang="nl-NL" sz="1400" b="1" dirty="0" smtClean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5436096" y="5445224"/>
            <a:ext cx="432047" cy="265407"/>
          </a:xfrm>
          <a:prstGeom prst="rightArrow">
            <a:avLst>
              <a:gd name="adj1" fmla="val 50000"/>
              <a:gd name="adj2" fmla="val 12686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4400" b="1"/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7740352" y="5467849"/>
            <a:ext cx="599331" cy="265407"/>
          </a:xfrm>
          <a:prstGeom prst="rightArrow">
            <a:avLst>
              <a:gd name="adj1" fmla="val 50000"/>
              <a:gd name="adj2" fmla="val 12686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4400" b="1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644008" y="5085184"/>
            <a:ext cx="792088" cy="1008113"/>
          </a:xfrm>
          <a:prstGeom prst="rect">
            <a:avLst/>
          </a:prstGeom>
          <a:solidFill>
            <a:srgbClr val="FFC9C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nl-NL" sz="2000" b="1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</a:t>
            </a:r>
            <a:r>
              <a:rPr lang="nl-NL" sz="2000" b="1" baseline="30000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e</a:t>
            </a:r>
            <a:endParaRPr lang="nl-NL" sz="2000" b="1" baseline="30000" dirty="0" smtClean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</a:pPr>
            <a:r>
              <a:rPr lang="en-US" sz="1400" b="1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Visuel</a:t>
            </a:r>
            <a:endParaRPr lang="en-US" sz="1400" b="1" dirty="0" smtClean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</a:pPr>
            <a:r>
              <a:rPr lang="en-US" sz="14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external</a:t>
            </a:r>
            <a:endParaRPr lang="nl-NL" sz="1400" b="1" dirty="0" smtClean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5868144" y="5085184"/>
            <a:ext cx="792088" cy="1008113"/>
          </a:xfrm>
          <a:prstGeom prst="rect">
            <a:avLst/>
          </a:prstGeom>
          <a:solidFill>
            <a:srgbClr val="FFC9C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nl-NL" sz="2000" b="1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</a:t>
            </a:r>
            <a:r>
              <a:rPr lang="nl-NL" sz="2000" b="1" baseline="30000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i</a:t>
            </a:r>
          </a:p>
          <a:p>
            <a:pPr fontAlgn="base">
              <a:spcBef>
                <a:spcPct val="0"/>
              </a:spcBef>
            </a:pPr>
            <a:r>
              <a:rPr lang="en-US" sz="1400" b="1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Visueal</a:t>
            </a:r>
            <a:endParaRPr lang="en-US" sz="1400" b="1" dirty="0" smtClean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</a:pPr>
            <a:r>
              <a:rPr lang="en-US" sz="14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internal</a:t>
            </a:r>
            <a:endParaRPr lang="nl-NL" sz="1400" b="1" dirty="0" smtClean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7092280" y="5085184"/>
            <a:ext cx="802931" cy="1008113"/>
          </a:xfrm>
          <a:prstGeom prst="rect">
            <a:avLst/>
          </a:prstGeom>
          <a:solidFill>
            <a:srgbClr val="FFC9C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K</a:t>
            </a:r>
            <a:r>
              <a:rPr kumimoji="0" lang="nl-NL" sz="20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i </a:t>
            </a:r>
            <a:r>
              <a:rPr lang="en-US" sz="14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Kinesthetic internal</a:t>
            </a:r>
            <a:endParaRPr lang="nl-NL" sz="1400" b="1" dirty="0" smtClean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8207896" y="5085184"/>
            <a:ext cx="936104" cy="1008111"/>
          </a:xfrm>
          <a:prstGeom prst="rect">
            <a:avLst/>
          </a:prstGeom>
          <a:solidFill>
            <a:srgbClr val="FFC9C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</a:pPr>
            <a:r>
              <a:rPr lang="nl-NL" sz="2000" b="1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At</a:t>
            </a:r>
            <a:r>
              <a:rPr lang="nl-NL" sz="2000" b="1" baseline="30000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i</a:t>
            </a:r>
            <a:endParaRPr lang="nl-NL" sz="2000" b="1" baseline="30000" dirty="0" smtClean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</a:pPr>
            <a:r>
              <a:rPr lang="en-US" sz="1400" b="1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Auditive</a:t>
            </a:r>
            <a:r>
              <a:rPr lang="en-US" sz="14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internal</a:t>
            </a:r>
            <a:endParaRPr lang="nl-NL" sz="1400" b="1" dirty="0" smtClean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nl-NL" sz="4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jdelijke aanduiding voor inhoud 2"/>
          <p:cNvSpPr txBox="1">
            <a:spLocks/>
          </p:cNvSpPr>
          <p:nvPr/>
        </p:nvSpPr>
        <p:spPr>
          <a:xfrm>
            <a:off x="179512" y="2564904"/>
            <a:ext cx="375476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get a bad feeling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ijdelijke aanduiding voor inhoud 2"/>
          <p:cNvSpPr txBox="1">
            <a:spLocks/>
          </p:cNvSpPr>
          <p:nvPr/>
        </p:nvSpPr>
        <p:spPr>
          <a:xfrm>
            <a:off x="179512" y="2996952"/>
            <a:ext cx="417646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 I say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myself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‘ I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tidy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another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moment’</a:t>
            </a: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ijdelijke aanduiding voor inhoud 2"/>
          <p:cNvSpPr txBox="1">
            <a:spLocks/>
          </p:cNvSpPr>
          <p:nvPr/>
        </p:nvSpPr>
        <p:spPr>
          <a:xfrm>
            <a:off x="4499992" y="2564904"/>
            <a:ext cx="4176464" cy="720080"/>
          </a:xfrm>
          <a:prstGeom prst="rect">
            <a:avLst/>
          </a:prstGeom>
          <a:solidFill>
            <a:srgbClr val="FFC9C9"/>
          </a:solidFill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00FF"/>
                </a:solidFill>
              </a:rPr>
              <a:t>2.  I </a:t>
            </a:r>
            <a:r>
              <a:rPr lang="nl-NL" sz="2000" dirty="0" err="1" smtClean="0">
                <a:solidFill>
                  <a:srgbClr val="0000FF"/>
                </a:solidFill>
              </a:rPr>
              <a:t>imagine</a:t>
            </a:r>
            <a:r>
              <a:rPr lang="nl-NL" sz="2000" dirty="0" smtClean="0">
                <a:solidFill>
                  <a:srgbClr val="0000FF"/>
                </a:solidFill>
              </a:rPr>
              <a:t> </a:t>
            </a:r>
            <a:r>
              <a:rPr lang="nl-NL" sz="2000" dirty="0" err="1" smtClean="0">
                <a:solidFill>
                  <a:srgbClr val="0000FF"/>
                </a:solidFill>
              </a:rPr>
              <a:t>what</a:t>
            </a:r>
            <a:r>
              <a:rPr lang="nl-NL" sz="2000" dirty="0" smtClean="0">
                <a:solidFill>
                  <a:srgbClr val="0000FF"/>
                </a:solidFill>
              </a:rPr>
              <a:t> </a:t>
            </a:r>
            <a:r>
              <a:rPr lang="nl-NL" sz="2000" dirty="0" err="1" smtClean="0">
                <a:solidFill>
                  <a:srgbClr val="0000FF"/>
                </a:solidFill>
              </a:rPr>
              <a:t>it</a:t>
            </a:r>
            <a:r>
              <a:rPr lang="nl-NL" sz="2000" dirty="0" smtClean="0">
                <a:solidFill>
                  <a:srgbClr val="0000FF"/>
                </a:solidFill>
              </a:rPr>
              <a:t> looks like </a:t>
            </a:r>
            <a:r>
              <a:rPr lang="nl-NL" sz="2000" dirty="0" err="1" smtClean="0">
                <a:solidFill>
                  <a:srgbClr val="0000FF"/>
                </a:solidFill>
              </a:rPr>
              <a:t>if</a:t>
            </a:r>
            <a:r>
              <a:rPr lang="nl-NL" sz="2000" dirty="0" smtClean="0">
                <a:solidFill>
                  <a:srgbClr val="0000FF"/>
                </a:solidFill>
              </a:rPr>
              <a:t> </a:t>
            </a:r>
            <a:r>
              <a:rPr lang="nl-NL" sz="2000" dirty="0" err="1" smtClean="0">
                <a:solidFill>
                  <a:srgbClr val="0000FF"/>
                </a:solidFill>
              </a:rPr>
              <a:t>it</a:t>
            </a:r>
            <a:r>
              <a:rPr lang="nl-NL" sz="2000" dirty="0" smtClean="0">
                <a:solidFill>
                  <a:srgbClr val="0000FF"/>
                </a:solidFill>
              </a:rPr>
              <a:t> is </a:t>
            </a:r>
            <a:r>
              <a:rPr lang="nl-NL" sz="2000" dirty="0" err="1" smtClean="0">
                <a:solidFill>
                  <a:srgbClr val="0000FF"/>
                </a:solidFill>
              </a:rPr>
              <a:t>cleaned</a:t>
            </a: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ijdelijke aanduiding voor inhoud 2"/>
          <p:cNvSpPr txBox="1">
            <a:spLocks/>
          </p:cNvSpPr>
          <p:nvPr/>
        </p:nvSpPr>
        <p:spPr>
          <a:xfrm>
            <a:off x="4499992" y="3212976"/>
            <a:ext cx="4176464" cy="432048"/>
          </a:xfrm>
          <a:prstGeom prst="rect">
            <a:avLst/>
          </a:prstGeom>
          <a:solidFill>
            <a:srgbClr val="FFC9C9"/>
          </a:solidFill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 I get a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good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feeling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ijdelijke aanduiding voor inhoud 2"/>
          <p:cNvSpPr txBox="1">
            <a:spLocks/>
          </p:cNvSpPr>
          <p:nvPr/>
        </p:nvSpPr>
        <p:spPr>
          <a:xfrm>
            <a:off x="4499992" y="3645024"/>
            <a:ext cx="4176464" cy="720080"/>
          </a:xfrm>
          <a:prstGeom prst="rect">
            <a:avLst/>
          </a:prstGeom>
          <a:solidFill>
            <a:srgbClr val="FFC9C9"/>
          </a:solidFill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 I say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myself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‘ I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start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part of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Now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754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 animBg="1"/>
      <p:bldP spid="24" grpId="0" animBg="1"/>
      <p:bldP spid="2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6419056" cy="79208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Effective Strategies</a:t>
            </a:r>
            <a:endParaRPr lang="nl-NL" b="1" dirty="0">
              <a:solidFill>
                <a:srgbClr val="0000FF"/>
              </a:solidFill>
            </a:endParaRPr>
          </a:p>
        </p:txBody>
      </p:sp>
      <p:pic>
        <p:nvPicPr>
          <p:cNvPr id="160772" name="Afbeelding 79" descr="wandeling-in-de-namib-woestijn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889378" y="260648"/>
            <a:ext cx="2291134" cy="3945772"/>
          </a:xfrm>
          <a:prstGeom prst="rect">
            <a:avLst/>
          </a:prstGeom>
          <a:noFill/>
        </p:spPr>
      </p:pic>
      <p:pic>
        <p:nvPicPr>
          <p:cNvPr id="160771" name="Afbeelding 38" descr="http://financialphilosopher.typepad.com/photos/uncategorized/2008/04/24/footsteps_in_sand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 t="39423"/>
          <a:stretch>
            <a:fillRect/>
          </a:stretch>
        </p:blipFill>
        <p:spPr bwMode="auto">
          <a:xfrm>
            <a:off x="6889378" y="4184862"/>
            <a:ext cx="2291134" cy="2673138"/>
          </a:xfrm>
          <a:prstGeom prst="rect">
            <a:avLst/>
          </a:prstGeom>
          <a:noFill/>
        </p:spPr>
      </p:pic>
      <p:sp>
        <p:nvSpPr>
          <p:cNvPr id="160769" name="Text Box 1"/>
          <p:cNvSpPr txBox="1">
            <a:spLocks noChangeArrowheads="1"/>
          </p:cNvSpPr>
          <p:nvPr/>
        </p:nvSpPr>
        <p:spPr bwMode="auto">
          <a:xfrm>
            <a:off x="2183606" y="5797713"/>
            <a:ext cx="4692650" cy="10156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Handwriting" pitchFamily="66" charset="0"/>
                <a:ea typeface="Times New Roman" pitchFamily="18" charset="0"/>
                <a:cs typeface="Arial" pitchFamily="34" charset="0"/>
              </a:rPr>
              <a:t>A journey of a thousand miles begins with the first step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Chinese Philosopher: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Laozi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604 – 531 before Chr.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Discover your unknown powers by taking the first step.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288032" y="808543"/>
            <a:ext cx="6444208" cy="27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  <a:tab pos="269875" algn="l"/>
              </a:tabLst>
            </a:pP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Ineffective motivation strategies: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  <a:tab pos="269875" algn="l"/>
              </a:tabLst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Disaster scenario: imagine if I don’t do it or if I postpone it even longer; </a:t>
            </a:r>
            <a:endParaRPr lang="nl-NL" sz="2000" dirty="0" smtClean="0">
              <a:solidFill>
                <a:srgbClr val="0000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  <a:tab pos="269875" algn="l"/>
              </a:tabLst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"Imagine that I do it" instead of "imagine that it is finished"; </a:t>
            </a:r>
            <a:endParaRPr lang="nl-NL" sz="2000" dirty="0" smtClean="0">
              <a:solidFill>
                <a:srgbClr val="0000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  <a:tab pos="269875" algn="l"/>
              </a:tabLst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Dictator style: voices in my head with must, have to, need to, should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15900" algn="l"/>
                <a:tab pos="269875" algn="l"/>
              </a:tabLst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Thinking the 'big picture': seeing the entire job.</a:t>
            </a:r>
            <a:endParaRPr kumimoji="0" lang="nl-NL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269875" y="3676089"/>
            <a:ext cx="6390357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  <a:tab pos="269875" algn="l"/>
              </a:tabLst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Successful motivation strategies: </a:t>
            </a:r>
          </a:p>
          <a:p>
            <a:pPr marL="457200" marR="0" lvl="0" indent="-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  <a:tab pos="26987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Imagine that it is already ' finished '. V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nl-NL" sz="1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  <a:tab pos="26987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Speak to yourself in a motivating manner.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</a:t>
            </a:r>
            <a:r>
              <a:rPr kumimoji="0" lang="en-US" sz="2000" b="0" i="0" u="none" strike="noStrike" cap="none" normalizeH="0" baseline="30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nl-NL" sz="1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15900" algn="l"/>
                <a:tab pos="26987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Feel what you feel  when the job is 'finished' and enjoy it.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en-US" sz="2000" b="0" i="0" u="none" strike="noStrike" cap="none" normalizeH="0" baseline="30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15900" algn="l"/>
                <a:tab pos="269875" algn="l"/>
              </a:tabLst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Take a small part to start with Ki+ </a:t>
            </a:r>
            <a:endParaRPr kumimoji="0" lang="nl-NL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0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0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0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0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0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0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0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0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0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0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0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0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0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0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0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0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0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0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076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076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0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0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0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0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0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0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69" grpId="0" build="p" animBg="1"/>
      <p:bldP spid="160773" grpId="0" build="p"/>
      <p:bldP spid="16077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ttp://www.focusconferences.nl/assets/image/succes.001.jpg"/>
          <p:cNvPicPr/>
          <p:nvPr/>
        </p:nvPicPr>
        <p:blipFill>
          <a:blip r:embed="rId2" cstate="print"/>
          <a:srcRect t="8696" b="11594"/>
          <a:stretch>
            <a:fillRect/>
          </a:stretch>
        </p:blipFill>
        <p:spPr bwMode="auto">
          <a:xfrm>
            <a:off x="5868144" y="1124744"/>
            <a:ext cx="327585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Elicit and install a success strategy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496" y="1124744"/>
            <a:ext cx="6120680" cy="5733256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Look for a task which you tend to postpone always, a task with an </a:t>
            </a:r>
            <a:r>
              <a:rPr lang="en-US" u="sng" dirty="0" smtClean="0">
                <a:solidFill>
                  <a:srgbClr val="0000FF"/>
                </a:solidFill>
              </a:rPr>
              <a:t>unsuccessful</a:t>
            </a:r>
            <a:r>
              <a:rPr lang="en-US" dirty="0" smtClean="0">
                <a:solidFill>
                  <a:srgbClr val="0000FF"/>
                </a:solidFill>
              </a:rPr>
              <a:t> strategy.</a:t>
            </a:r>
            <a:endParaRPr lang="nl-NL" dirty="0" smtClean="0">
              <a:solidFill>
                <a:srgbClr val="0000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Look for a task in which you were </a:t>
            </a:r>
            <a:r>
              <a:rPr lang="en-US" u="sng" dirty="0" smtClean="0">
                <a:solidFill>
                  <a:srgbClr val="0000FF"/>
                </a:solidFill>
              </a:rPr>
              <a:t>successful</a:t>
            </a:r>
            <a:r>
              <a:rPr lang="en-US" dirty="0" smtClean="0">
                <a:solidFill>
                  <a:srgbClr val="0000FF"/>
                </a:solidFill>
              </a:rPr>
              <a:t>. </a:t>
            </a:r>
            <a:endParaRPr lang="nl-NL" dirty="0" smtClean="0">
              <a:solidFill>
                <a:srgbClr val="0000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Elicit the steps in this successful task (VAKOG specific, internal or external).</a:t>
            </a:r>
            <a:endParaRPr lang="nl-NL" dirty="0" smtClean="0">
              <a:solidFill>
                <a:srgbClr val="0000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Make a picture of the negative consequences of not doing the unpleasant task (in 1, with the unsuccessful strategy). </a:t>
            </a:r>
            <a:endParaRPr lang="nl-NL" dirty="0" smtClean="0">
              <a:solidFill>
                <a:srgbClr val="0000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Add motivating views, sounds, and feelings (VAKOG) to the image, taken from the successful strategy from step 2.</a:t>
            </a:r>
            <a:endParaRPr lang="nl-NL" dirty="0" smtClean="0">
              <a:solidFill>
                <a:srgbClr val="0000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Add what is so attractive in finishing the job or the task. </a:t>
            </a:r>
            <a:endParaRPr lang="nl-NL" dirty="0" smtClean="0">
              <a:solidFill>
                <a:srgbClr val="0000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Make this image very clear. </a:t>
            </a:r>
            <a:endParaRPr lang="nl-NL" dirty="0" smtClean="0">
              <a:solidFill>
                <a:srgbClr val="0000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What is the next step? </a:t>
            </a:r>
            <a:endParaRPr lang="nl-NL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Mention all the steps several times, imagining doing the task in the new success strategy</a:t>
            </a:r>
            <a:endParaRPr lang="nl-NL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excellenceassured.com/wp-content/uploads/2011/08/Screen-shot-2011-08-30-at-13.18.40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/>
          </a:blip>
          <a:srcRect t="17249" r="60462" b="14832"/>
          <a:stretch>
            <a:fillRect/>
          </a:stretch>
        </p:blipFill>
        <p:spPr bwMode="auto">
          <a:xfrm flipH="1">
            <a:off x="6473956" y="2996952"/>
            <a:ext cx="1482420" cy="1872208"/>
          </a:xfrm>
          <a:prstGeom prst="rect">
            <a:avLst/>
          </a:prstGeom>
          <a:noFill/>
        </p:spPr>
      </p:pic>
      <p:pic>
        <p:nvPicPr>
          <p:cNvPr id="1028" name="Picture 4" descr="https://excellenceassured.com/wp-content/uploads/2011/08/Screen-shot-2011-08-30-at-13.18.40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40064" t="45459" r="38977" b="11838"/>
          <a:stretch>
            <a:fillRect/>
          </a:stretch>
        </p:blipFill>
        <p:spPr bwMode="auto">
          <a:xfrm>
            <a:off x="4745764" y="4653136"/>
            <a:ext cx="1656184" cy="2232248"/>
          </a:xfrm>
          <a:prstGeom prst="rect">
            <a:avLst/>
          </a:prstGeom>
          <a:noFill/>
        </p:spPr>
      </p:pic>
      <p:sp>
        <p:nvSpPr>
          <p:cNvPr id="9" name="Titel 1"/>
          <p:cNvSpPr txBox="1">
            <a:spLocks/>
          </p:cNvSpPr>
          <p:nvPr/>
        </p:nvSpPr>
        <p:spPr bwMode="auto">
          <a:xfrm>
            <a:off x="683568" y="0"/>
            <a:ext cx="77724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Sub </a:t>
            </a:r>
            <a:r>
              <a:rPr kumimoji="0" lang="nl-NL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modalities</a:t>
            </a:r>
            <a:endParaRPr kumimoji="0" lang="nl-NL" sz="4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11074"/>
          <a:stretch>
            <a:fillRect/>
          </a:stretch>
        </p:blipFill>
        <p:spPr bwMode="auto">
          <a:xfrm>
            <a:off x="862175" y="1340768"/>
            <a:ext cx="3811581" cy="546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648072"/>
          </a:xfrm>
          <a:solidFill>
            <a:srgbClr val="C9C9FF"/>
          </a:solidFill>
        </p:spPr>
        <p:txBody>
          <a:bodyPr>
            <a:normAutofit fontScale="90000"/>
          </a:bodyPr>
          <a:lstStyle/>
          <a:p>
            <a:r>
              <a:rPr lang="nl-NL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How do we code memories? How do we order </a:t>
            </a:r>
            <a:r>
              <a:rPr lang="nl-NL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nl-NL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memories? </a:t>
            </a:r>
            <a:r>
              <a:rPr lang="nl-NL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nl-NL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How do we </a:t>
            </a:r>
            <a:r>
              <a:rPr lang="nl-NL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give</a:t>
            </a:r>
            <a:r>
              <a:rPr lang="nl-NL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meaning</a:t>
            </a:r>
            <a:r>
              <a:rPr lang="nl-NL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nl-NL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them</a:t>
            </a:r>
            <a:r>
              <a:rPr lang="nl-NL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?</a:t>
            </a:r>
            <a:endParaRPr lang="nl-NL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52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FF50-A66D-4F87-99FC-861E24A10694}" type="slidenum">
              <a:rPr lang="nl-NL"/>
              <a:pPr>
                <a:defRPr/>
              </a:pPr>
              <a:t>6</a:t>
            </a:fld>
            <a:endParaRPr lang="nl-NL"/>
          </a:p>
        </p:txBody>
      </p:sp>
      <p:sp>
        <p:nvSpPr>
          <p:cNvPr id="23584" name="AutoShape 32"/>
          <p:cNvSpPr>
            <a:spLocks noChangeArrowheads="1"/>
          </p:cNvSpPr>
          <p:nvPr/>
        </p:nvSpPr>
        <p:spPr bwMode="auto">
          <a:xfrm>
            <a:off x="4430713" y="6069013"/>
            <a:ext cx="2519362" cy="7175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>
                <a:solidFill>
                  <a:srgbClr val="FF0000"/>
                </a:solidFill>
                <a:latin typeface="Calibri" pitchFamily="34" charset="0"/>
              </a:rPr>
              <a:t>Behaviour</a:t>
            </a:r>
          </a:p>
        </p:txBody>
      </p:sp>
      <p:pic>
        <p:nvPicPr>
          <p:cNvPr id="3076" name="Picture 22" descr="gezich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0338" y="985838"/>
            <a:ext cx="1381125" cy="5070475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</p:pic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7269163" y="1943100"/>
            <a:ext cx="1855787" cy="1438275"/>
            <a:chOff x="4579" y="1224"/>
            <a:chExt cx="1169" cy="906"/>
          </a:xfrm>
        </p:grpSpPr>
        <p:sp>
          <p:nvSpPr>
            <p:cNvPr id="3107" name="AutoShape 11"/>
            <p:cNvSpPr>
              <a:spLocks noChangeArrowheads="1"/>
            </p:cNvSpPr>
            <p:nvPr/>
          </p:nvSpPr>
          <p:spPr bwMode="auto">
            <a:xfrm rot="-1742448">
              <a:off x="4579" y="1224"/>
              <a:ext cx="1169" cy="906"/>
            </a:xfrm>
            <a:prstGeom prst="leftArrow">
              <a:avLst>
                <a:gd name="adj1" fmla="val 50000"/>
                <a:gd name="adj2" fmla="val 3225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08" name="WordArt 12"/>
            <p:cNvSpPr>
              <a:spLocks noChangeArrowheads="1" noChangeShapeType="1"/>
            </p:cNvSpPr>
            <p:nvPr/>
          </p:nvSpPr>
          <p:spPr bwMode="auto">
            <a:xfrm rot="-1759665">
              <a:off x="4700" y="1483"/>
              <a:ext cx="900" cy="3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nl-NL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External</a:t>
              </a:r>
            </a:p>
            <a:p>
              <a:pPr algn="ctr"/>
              <a:r>
                <a:rPr lang="nl-NL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signal</a:t>
              </a:r>
            </a:p>
          </p:txBody>
        </p:sp>
      </p:grpSp>
      <p:sp>
        <p:nvSpPr>
          <p:cNvPr id="23579" name="AutoShape 27"/>
          <p:cNvSpPr>
            <a:spLocks noChangeArrowheads="1"/>
          </p:cNvSpPr>
          <p:nvPr/>
        </p:nvSpPr>
        <p:spPr bwMode="auto">
          <a:xfrm>
            <a:off x="344488" y="1174750"/>
            <a:ext cx="2519362" cy="104933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>
                <a:solidFill>
                  <a:srgbClr val="3333CC"/>
                </a:solidFill>
                <a:latin typeface="Calibri" pitchFamily="34" charset="0"/>
              </a:rPr>
              <a:t>Internal</a:t>
            </a:r>
          </a:p>
          <a:p>
            <a:pPr algn="ctr"/>
            <a:r>
              <a:rPr lang="nl-NL" sz="2800" b="1">
                <a:solidFill>
                  <a:srgbClr val="3333CC"/>
                </a:solidFill>
                <a:latin typeface="Calibri" pitchFamily="34" charset="0"/>
              </a:rPr>
              <a:t>Representaion</a:t>
            </a:r>
            <a:endParaRPr lang="nl-NL" sz="3600" b="1">
              <a:solidFill>
                <a:srgbClr val="3333CC"/>
              </a:solidFill>
              <a:latin typeface="Calibri" pitchFamily="34" charset="0"/>
            </a:endParaRPr>
          </a:p>
        </p:txBody>
      </p:sp>
      <p:sp>
        <p:nvSpPr>
          <p:cNvPr id="23580" name="AutoShape 28"/>
          <p:cNvSpPr>
            <a:spLocks noChangeArrowheads="1"/>
          </p:cNvSpPr>
          <p:nvPr/>
        </p:nvSpPr>
        <p:spPr bwMode="auto">
          <a:xfrm>
            <a:off x="1214438" y="2320925"/>
            <a:ext cx="839787" cy="76358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81" name="AutoShape 29"/>
          <p:cNvSpPr>
            <a:spLocks noChangeArrowheads="1"/>
          </p:cNvSpPr>
          <p:nvPr/>
        </p:nvSpPr>
        <p:spPr bwMode="auto">
          <a:xfrm>
            <a:off x="368300" y="3221038"/>
            <a:ext cx="2519363" cy="9302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800" b="1">
                <a:solidFill>
                  <a:srgbClr val="3333CC"/>
                </a:solidFill>
                <a:latin typeface="Calibri" pitchFamily="34" charset="0"/>
              </a:rPr>
              <a:t>State, emotions</a:t>
            </a:r>
            <a:endParaRPr lang="nl-NL" sz="3600" b="1">
              <a:solidFill>
                <a:srgbClr val="3333CC"/>
              </a:solidFill>
              <a:latin typeface="Calibri" pitchFamily="34" charset="0"/>
            </a:endParaRPr>
          </a:p>
        </p:txBody>
      </p:sp>
      <p:sp>
        <p:nvSpPr>
          <p:cNvPr id="23582" name="AutoShape 30"/>
          <p:cNvSpPr>
            <a:spLocks noChangeArrowheads="1"/>
          </p:cNvSpPr>
          <p:nvPr/>
        </p:nvSpPr>
        <p:spPr bwMode="auto">
          <a:xfrm>
            <a:off x="1228725" y="4357688"/>
            <a:ext cx="839788" cy="896937"/>
          </a:xfrm>
          <a:prstGeom prst="upDownArrow">
            <a:avLst>
              <a:gd name="adj1" fmla="val 50000"/>
              <a:gd name="adj2" fmla="val 21361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83" name="AutoShape 31"/>
          <p:cNvSpPr>
            <a:spLocks noChangeArrowheads="1"/>
          </p:cNvSpPr>
          <p:nvPr/>
        </p:nvSpPr>
        <p:spPr bwMode="auto">
          <a:xfrm>
            <a:off x="377825" y="5421313"/>
            <a:ext cx="2519363" cy="8540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>
                <a:solidFill>
                  <a:srgbClr val="3333CC"/>
                </a:solidFill>
                <a:latin typeface="Calibri" pitchFamily="34" charset="0"/>
              </a:rPr>
              <a:t>Physiology</a:t>
            </a:r>
          </a:p>
        </p:txBody>
      </p:sp>
      <p:sp>
        <p:nvSpPr>
          <p:cNvPr id="3083" name="Text Box 10"/>
          <p:cNvSpPr txBox="1">
            <a:spLocks noChangeArrowheads="1"/>
          </p:cNvSpPr>
          <p:nvPr/>
        </p:nvSpPr>
        <p:spPr bwMode="auto">
          <a:xfrm>
            <a:off x="3359150" y="931863"/>
            <a:ext cx="3014663" cy="4905375"/>
          </a:xfrm>
          <a:prstGeom prst="rect">
            <a:avLst/>
          </a:prstGeom>
          <a:solidFill>
            <a:srgbClr val="FFCC9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</p:txBody>
      </p:sp>
      <p:sp>
        <p:nvSpPr>
          <p:cNvPr id="23565" name="WordArt 13"/>
          <p:cNvSpPr>
            <a:spLocks noChangeArrowheads="1" noChangeShapeType="1"/>
          </p:cNvSpPr>
          <p:nvPr/>
        </p:nvSpPr>
        <p:spPr bwMode="auto">
          <a:xfrm>
            <a:off x="3556000" y="1003300"/>
            <a:ext cx="25431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FILTERS</a:t>
            </a:r>
          </a:p>
        </p:txBody>
      </p:sp>
      <p:sp>
        <p:nvSpPr>
          <p:cNvPr id="23566" name="WordArt 14"/>
          <p:cNvSpPr>
            <a:spLocks noChangeArrowheads="1" noChangeShapeType="1"/>
          </p:cNvSpPr>
          <p:nvPr/>
        </p:nvSpPr>
        <p:spPr bwMode="auto">
          <a:xfrm>
            <a:off x="3513138" y="1731963"/>
            <a:ext cx="2636837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76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Delete</a:t>
            </a:r>
          </a:p>
        </p:txBody>
      </p:sp>
      <p:sp>
        <p:nvSpPr>
          <p:cNvPr id="23567" name="WordArt 15"/>
          <p:cNvSpPr>
            <a:spLocks noChangeArrowheads="1" noChangeShapeType="1"/>
          </p:cNvSpPr>
          <p:nvPr/>
        </p:nvSpPr>
        <p:spPr bwMode="auto">
          <a:xfrm>
            <a:off x="3556000" y="2074863"/>
            <a:ext cx="2641600" cy="4191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4"/>
                <a:gd name="adj2" fmla="val 3181"/>
              </a:avLst>
            </a:prstTxWarp>
          </a:bodyPr>
          <a:lstStyle/>
          <a:p>
            <a:pPr algn="ctr"/>
            <a:r>
              <a:rPr lang="nl-NL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Deform</a:t>
            </a:r>
          </a:p>
        </p:txBody>
      </p:sp>
      <p:sp>
        <p:nvSpPr>
          <p:cNvPr id="23568" name="WordArt 16"/>
          <p:cNvSpPr>
            <a:spLocks noChangeArrowheads="1" noChangeShapeType="1"/>
          </p:cNvSpPr>
          <p:nvPr/>
        </p:nvSpPr>
        <p:spPr bwMode="auto">
          <a:xfrm>
            <a:off x="3706813" y="2474913"/>
            <a:ext cx="24415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Generalise</a:t>
            </a:r>
          </a:p>
        </p:txBody>
      </p:sp>
      <p:sp>
        <p:nvSpPr>
          <p:cNvPr id="3090" name="Rectangle 6"/>
          <p:cNvSpPr>
            <a:spLocks noChangeArrowheads="1"/>
          </p:cNvSpPr>
          <p:nvPr/>
        </p:nvSpPr>
        <p:spPr bwMode="auto">
          <a:xfrm>
            <a:off x="179388" y="76200"/>
            <a:ext cx="8569325" cy="7620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4400" b="1">
                <a:solidFill>
                  <a:schemeClr val="tx2"/>
                </a:solidFill>
                <a:cs typeface="Arial" charset="0"/>
              </a:rPr>
              <a:t>How do we Communicate?</a:t>
            </a:r>
          </a:p>
        </p:txBody>
      </p:sp>
      <p:sp>
        <p:nvSpPr>
          <p:cNvPr id="3091" name="Tekstvak 25"/>
          <p:cNvSpPr txBox="1">
            <a:spLocks noChangeArrowheads="1"/>
          </p:cNvSpPr>
          <p:nvPr/>
        </p:nvSpPr>
        <p:spPr bwMode="auto">
          <a:xfrm rot="-649302">
            <a:off x="3722688" y="3344863"/>
            <a:ext cx="1820862" cy="277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i="1">
                <a:latin typeface="Calibri" pitchFamily="34" charset="0"/>
              </a:rPr>
              <a:t>time/space matter/energy</a:t>
            </a:r>
            <a:endParaRPr lang="nl-NL" sz="1200" i="1">
              <a:latin typeface="Calibri" pitchFamily="34" charset="0"/>
            </a:endParaRPr>
          </a:p>
        </p:txBody>
      </p:sp>
      <p:sp>
        <p:nvSpPr>
          <p:cNvPr id="29" name="Rechthoek 28"/>
          <p:cNvSpPr/>
          <p:nvPr/>
        </p:nvSpPr>
        <p:spPr>
          <a:xfrm rot="20809415">
            <a:off x="4430713" y="3462338"/>
            <a:ext cx="987425" cy="144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pSp>
        <p:nvGrpSpPr>
          <p:cNvPr id="4" name="Groep 35"/>
          <p:cNvGrpSpPr>
            <a:grpSpLocks/>
          </p:cNvGrpSpPr>
          <p:nvPr/>
        </p:nvGrpSpPr>
        <p:grpSpPr bwMode="auto">
          <a:xfrm>
            <a:off x="3382963" y="3081338"/>
            <a:ext cx="2951162" cy="2752725"/>
            <a:chOff x="3382963" y="3081338"/>
            <a:chExt cx="2951162" cy="2752725"/>
          </a:xfrm>
        </p:grpSpPr>
        <p:pic>
          <p:nvPicPr>
            <p:cNvPr id="3095" name="Picture 24" descr="commodel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0254"/>
            <a:stretch>
              <a:fillRect/>
            </a:stretch>
          </p:blipFill>
          <p:spPr bwMode="auto">
            <a:xfrm>
              <a:off x="3382963" y="3081338"/>
              <a:ext cx="2951162" cy="275272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ep 34"/>
            <p:cNvGrpSpPr>
              <a:grpSpLocks/>
            </p:cNvGrpSpPr>
            <p:nvPr/>
          </p:nvGrpSpPr>
          <p:grpSpPr bwMode="auto">
            <a:xfrm>
              <a:off x="3716501" y="3342881"/>
              <a:ext cx="2451744" cy="1957131"/>
              <a:chOff x="3716501" y="3342881"/>
              <a:chExt cx="2451744" cy="1957131"/>
            </a:xfrm>
          </p:grpSpPr>
          <p:sp>
            <p:nvSpPr>
              <p:cNvPr id="28" name="Tekstvak 27"/>
              <p:cNvSpPr txBox="1"/>
              <p:nvPr/>
            </p:nvSpPr>
            <p:spPr>
              <a:xfrm rot="20950698">
                <a:off x="4545013" y="3697288"/>
                <a:ext cx="898525" cy="195262"/>
              </a:xfrm>
              <a:prstGeom prst="rect">
                <a:avLst/>
              </a:prstGeom>
              <a:solidFill>
                <a:srgbClr val="FFCFB7"/>
              </a:solidFill>
            </p:spPr>
            <p:txBody>
              <a:bodyPr>
                <a:spAutoFit/>
              </a:bodyPr>
              <a:lstStyle/>
              <a:p>
                <a:pPr fontAlgn="auto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100" i="1" dirty="0">
                    <a:latin typeface="+mn-lt"/>
                  </a:rPr>
                  <a:t>l</a:t>
                </a:r>
                <a:r>
                  <a:rPr lang="en-GB" sz="1400" i="1" dirty="0">
                    <a:latin typeface="+mn-lt"/>
                  </a:rPr>
                  <a:t>anguage</a:t>
                </a:r>
                <a:endParaRPr lang="nl-NL" sz="1050" i="1" dirty="0">
                  <a:latin typeface="+mn-lt"/>
                </a:endParaRPr>
              </a:p>
            </p:txBody>
          </p:sp>
          <p:sp>
            <p:nvSpPr>
              <p:cNvPr id="3098" name="Tekstvak 26"/>
              <p:cNvSpPr txBox="1">
                <a:spLocks noChangeArrowheads="1"/>
              </p:cNvSpPr>
              <p:nvPr/>
            </p:nvSpPr>
            <p:spPr bwMode="auto">
              <a:xfrm rot="-649302">
                <a:off x="3716501" y="3342881"/>
                <a:ext cx="1821845" cy="341697"/>
              </a:xfrm>
              <a:prstGeom prst="rect">
                <a:avLst/>
              </a:prstGeom>
              <a:solidFill>
                <a:srgbClr val="FFCF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n-GB" sz="1400" i="1">
                    <a:latin typeface="Calibri" pitchFamily="34" charset="0"/>
                  </a:rPr>
                  <a:t>time/space</a:t>
                </a:r>
                <a:r>
                  <a:rPr lang="en-GB" sz="1200" i="1">
                    <a:latin typeface="Calibri" pitchFamily="34" charset="0"/>
                  </a:rPr>
                  <a:t> </a:t>
                </a:r>
                <a:r>
                  <a:rPr lang="en-GB" sz="1400" i="1">
                    <a:latin typeface="Calibri" pitchFamily="34" charset="0"/>
                  </a:rPr>
                  <a:t>matter/energy</a:t>
                </a:r>
                <a:endParaRPr lang="nl-NL" sz="1200" i="1">
                  <a:latin typeface="Calibri" pitchFamily="34" charset="0"/>
                </a:endParaRPr>
              </a:p>
            </p:txBody>
          </p:sp>
          <p:sp>
            <p:nvSpPr>
              <p:cNvPr id="30" name="Tekstvak 29"/>
              <p:cNvSpPr txBox="1"/>
              <p:nvPr/>
            </p:nvSpPr>
            <p:spPr>
              <a:xfrm rot="21164068">
                <a:off x="3916363" y="3989388"/>
                <a:ext cx="1593850" cy="168275"/>
              </a:xfrm>
              <a:prstGeom prst="rect">
                <a:avLst/>
              </a:prstGeom>
              <a:solidFill>
                <a:srgbClr val="FFCFB7"/>
              </a:solidFill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400" i="1" dirty="0">
                    <a:latin typeface="+mn-lt"/>
                  </a:rPr>
                  <a:t>memories</a:t>
                </a:r>
                <a:endParaRPr lang="nl-NL" sz="1050" i="1" dirty="0">
                  <a:latin typeface="+mn-lt"/>
                </a:endParaRPr>
              </a:p>
            </p:txBody>
          </p:sp>
          <p:sp>
            <p:nvSpPr>
              <p:cNvPr id="3100" name="Tekstvak 30"/>
              <p:cNvSpPr txBox="1">
                <a:spLocks noChangeArrowheads="1"/>
              </p:cNvSpPr>
              <p:nvPr/>
            </p:nvSpPr>
            <p:spPr bwMode="auto">
              <a:xfrm rot="-435932">
                <a:off x="4413132" y="4171250"/>
                <a:ext cx="1594302" cy="187808"/>
              </a:xfrm>
              <a:prstGeom prst="rect">
                <a:avLst/>
              </a:prstGeom>
              <a:solidFill>
                <a:srgbClr val="FFCF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ts val="500"/>
                  </a:lnSpc>
                </a:pPr>
                <a:r>
                  <a:rPr lang="en-GB" sz="1400" i="1">
                    <a:latin typeface="Calibri" pitchFamily="34" charset="0"/>
                  </a:rPr>
                  <a:t>decisions</a:t>
                </a:r>
                <a:endParaRPr lang="nl-NL" sz="1400" i="1">
                  <a:latin typeface="Calibri" pitchFamily="34" charset="0"/>
                </a:endParaRPr>
              </a:p>
            </p:txBody>
          </p:sp>
          <p:sp>
            <p:nvSpPr>
              <p:cNvPr id="32" name="Tekstvak 31"/>
              <p:cNvSpPr txBox="1"/>
              <p:nvPr/>
            </p:nvSpPr>
            <p:spPr>
              <a:xfrm rot="21164068">
                <a:off x="4122738" y="4435475"/>
                <a:ext cx="2046287" cy="180975"/>
              </a:xfrm>
              <a:prstGeom prst="rect">
                <a:avLst/>
              </a:prstGeom>
              <a:solidFill>
                <a:srgbClr val="FFCFB7"/>
              </a:solidFill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200" i="1" dirty="0" err="1">
                    <a:latin typeface="+mn-lt"/>
                  </a:rPr>
                  <a:t>metaprograms</a:t>
                </a:r>
                <a:endParaRPr lang="nl-NL" sz="1050" i="1" dirty="0">
                  <a:latin typeface="+mn-lt"/>
                </a:endParaRPr>
              </a:p>
            </p:txBody>
          </p:sp>
          <p:sp>
            <p:nvSpPr>
              <p:cNvPr id="33" name="Tekstvak 32"/>
              <p:cNvSpPr txBox="1"/>
              <p:nvPr/>
            </p:nvSpPr>
            <p:spPr>
              <a:xfrm rot="21164068">
                <a:off x="3784600" y="4794250"/>
                <a:ext cx="1595438" cy="336550"/>
              </a:xfrm>
              <a:prstGeom prst="rect">
                <a:avLst/>
              </a:prstGeom>
              <a:solidFill>
                <a:srgbClr val="FFCFB7"/>
              </a:solidFill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400" i="1" dirty="0">
                    <a:latin typeface="+mn-lt"/>
                  </a:rPr>
                  <a:t>values</a:t>
                </a:r>
              </a:p>
              <a:p>
                <a:pPr algn="ctr" fontAlgn="auto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50" i="1" dirty="0">
                    <a:latin typeface="+mn-lt"/>
                  </a:rPr>
                  <a:t> and </a:t>
                </a:r>
                <a:r>
                  <a:rPr lang="en-GB" sz="1400" i="1" dirty="0">
                    <a:latin typeface="+mn-lt"/>
                  </a:rPr>
                  <a:t>beliefs</a:t>
                </a:r>
                <a:endParaRPr lang="nl-NL" sz="1050" i="1" dirty="0">
                  <a:latin typeface="+mn-lt"/>
                </a:endParaRPr>
              </a:p>
            </p:txBody>
          </p:sp>
          <p:sp>
            <p:nvSpPr>
              <p:cNvPr id="34" name="Tekstvak 33"/>
              <p:cNvSpPr txBox="1"/>
              <p:nvPr/>
            </p:nvSpPr>
            <p:spPr>
              <a:xfrm rot="21164068">
                <a:off x="4867275" y="5113338"/>
                <a:ext cx="1169988" cy="187325"/>
              </a:xfrm>
              <a:prstGeom prst="rect">
                <a:avLst/>
              </a:prstGeom>
              <a:solidFill>
                <a:srgbClr val="FFCFB7"/>
              </a:solidFill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400" i="1" dirty="0">
                    <a:latin typeface="+mn-lt"/>
                  </a:rPr>
                  <a:t>attitudes</a:t>
                </a:r>
                <a:endParaRPr lang="nl-NL" sz="1050" i="1" dirty="0">
                  <a:latin typeface="+mn-lt"/>
                </a:endParaRPr>
              </a:p>
            </p:txBody>
          </p:sp>
        </p:grpSp>
      </p:grpSp>
      <p:sp>
        <p:nvSpPr>
          <p:cNvPr id="23585" name="AutoShape 33"/>
          <p:cNvSpPr>
            <a:spLocks noChangeArrowheads="1"/>
          </p:cNvSpPr>
          <p:nvPr/>
        </p:nvSpPr>
        <p:spPr bwMode="auto">
          <a:xfrm rot="-8209209">
            <a:off x="2044700" y="5062538"/>
            <a:ext cx="3111500" cy="692150"/>
          </a:xfrm>
          <a:prstGeom prst="leftArrow">
            <a:avLst>
              <a:gd name="adj1" fmla="val 50000"/>
              <a:gd name="adj2" fmla="val 112385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78" name="AutoShape 26"/>
          <p:cNvSpPr>
            <a:spLocks noChangeArrowheads="1"/>
          </p:cNvSpPr>
          <p:nvPr/>
        </p:nvSpPr>
        <p:spPr bwMode="auto">
          <a:xfrm rot="2898783">
            <a:off x="2467769" y="2413794"/>
            <a:ext cx="1436687" cy="1063625"/>
          </a:xfrm>
          <a:prstGeom prst="leftArrow">
            <a:avLst>
              <a:gd name="adj1" fmla="val 50000"/>
              <a:gd name="adj2" fmla="val 33769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089650" y="2879725"/>
            <a:ext cx="1100138" cy="1733550"/>
            <a:chOff x="3836" y="1814"/>
            <a:chExt cx="693" cy="1092"/>
          </a:xfrm>
        </p:grpSpPr>
        <p:sp>
          <p:nvSpPr>
            <p:cNvPr id="3104" name="AutoShape 17"/>
            <p:cNvSpPr>
              <a:spLocks noChangeArrowheads="1"/>
            </p:cNvSpPr>
            <p:nvPr/>
          </p:nvSpPr>
          <p:spPr bwMode="auto">
            <a:xfrm rot="-1395084">
              <a:off x="3836" y="1814"/>
              <a:ext cx="432" cy="288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05" name="AutoShape 18"/>
            <p:cNvSpPr>
              <a:spLocks noChangeArrowheads="1"/>
            </p:cNvSpPr>
            <p:nvPr/>
          </p:nvSpPr>
          <p:spPr bwMode="auto">
            <a:xfrm rot="-1568690">
              <a:off x="3979" y="2166"/>
              <a:ext cx="504" cy="288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06" name="AutoShape 19"/>
            <p:cNvSpPr>
              <a:spLocks noChangeArrowheads="1"/>
            </p:cNvSpPr>
            <p:nvPr/>
          </p:nvSpPr>
          <p:spPr bwMode="auto">
            <a:xfrm rot="-2625491">
              <a:off x="3953" y="2618"/>
              <a:ext cx="576" cy="288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7" name="Afgeronde rechthoek 36"/>
          <p:cNvSpPr/>
          <p:nvPr/>
        </p:nvSpPr>
        <p:spPr>
          <a:xfrm rot="19826750">
            <a:off x="36365" y="926087"/>
            <a:ext cx="3463131" cy="1792959"/>
          </a:xfrm>
          <a:prstGeom prst="roundRect">
            <a:avLst/>
          </a:prstGeom>
          <a:solidFill>
            <a:srgbClr val="EE5444"/>
          </a:solidFill>
          <a:ln>
            <a:solidFill>
              <a:srgbClr val="920E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Change </a:t>
            </a:r>
            <a:r>
              <a:rPr lang="nl-NL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the</a:t>
            </a:r>
            <a:endParaRPr lang="nl-NL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nl-NL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Sub </a:t>
            </a:r>
            <a:r>
              <a:rPr lang="nl-NL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modalities</a:t>
            </a:r>
            <a:endParaRPr lang="nl-NL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nl-NL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of </a:t>
            </a:r>
            <a:r>
              <a:rPr lang="nl-NL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your</a:t>
            </a:r>
            <a:r>
              <a:rPr lang="nl-NL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nl-NL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internal</a:t>
            </a:r>
            <a:r>
              <a:rPr lang="nl-NL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nl-NL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representation</a:t>
            </a:r>
            <a:endParaRPr lang="nl-NL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8" name="AutoShape 29"/>
          <p:cNvSpPr>
            <a:spLocks noChangeArrowheads="1"/>
          </p:cNvSpPr>
          <p:nvPr/>
        </p:nvSpPr>
        <p:spPr bwMode="auto">
          <a:xfrm>
            <a:off x="490979" y="3285635"/>
            <a:ext cx="2519363" cy="930275"/>
          </a:xfrm>
          <a:prstGeom prst="roundRect">
            <a:avLst>
              <a:gd name="adj" fmla="val 16667"/>
            </a:avLst>
          </a:prstGeom>
          <a:solidFill>
            <a:srgbClr val="EE5444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b="1" dirty="0" err="1" smtClean="0">
                <a:solidFill>
                  <a:srgbClr val="3333CC"/>
                </a:solidFill>
                <a:latin typeface="Calibri" pitchFamily="34" charset="0"/>
              </a:rPr>
              <a:t>Other</a:t>
            </a:r>
            <a:r>
              <a:rPr lang="nl-NL" b="1" dirty="0" smtClean="0">
                <a:solidFill>
                  <a:srgbClr val="3333CC"/>
                </a:solidFill>
                <a:latin typeface="Calibri" pitchFamily="34" charset="0"/>
              </a:rPr>
              <a:t> </a:t>
            </a:r>
            <a:r>
              <a:rPr lang="nl-NL" b="1" dirty="0" err="1" smtClean="0">
                <a:solidFill>
                  <a:srgbClr val="3333CC"/>
                </a:solidFill>
                <a:latin typeface="Calibri" pitchFamily="34" charset="0"/>
              </a:rPr>
              <a:t>emotional</a:t>
            </a:r>
            <a:r>
              <a:rPr lang="nl-NL" b="1" dirty="0" smtClean="0">
                <a:solidFill>
                  <a:srgbClr val="3333CC"/>
                </a:solidFill>
                <a:latin typeface="Calibri" pitchFamily="34" charset="0"/>
              </a:rPr>
              <a:t> state</a:t>
            </a:r>
            <a:endParaRPr lang="nl-NL" b="1" dirty="0">
              <a:solidFill>
                <a:srgbClr val="3333CC"/>
              </a:solidFill>
              <a:latin typeface="Calibri" pitchFamily="34" charset="0"/>
            </a:endParaRPr>
          </a:p>
        </p:txBody>
      </p:sp>
      <p:sp>
        <p:nvSpPr>
          <p:cNvPr id="39" name="AutoShape 31"/>
          <p:cNvSpPr>
            <a:spLocks noChangeArrowheads="1"/>
          </p:cNvSpPr>
          <p:nvPr/>
        </p:nvSpPr>
        <p:spPr bwMode="auto">
          <a:xfrm>
            <a:off x="530225" y="5641975"/>
            <a:ext cx="2519363" cy="854075"/>
          </a:xfrm>
          <a:prstGeom prst="roundRect">
            <a:avLst>
              <a:gd name="adj" fmla="val 16667"/>
            </a:avLst>
          </a:prstGeom>
          <a:solidFill>
            <a:srgbClr val="EE5444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b="1" dirty="0" smtClean="0">
                <a:solidFill>
                  <a:srgbClr val="3333CC"/>
                </a:solidFill>
                <a:latin typeface="Calibri" pitchFamily="34" charset="0"/>
              </a:rPr>
              <a:t>Different </a:t>
            </a:r>
            <a:r>
              <a:rPr lang="nl-NL" b="1" dirty="0" err="1" smtClean="0">
                <a:solidFill>
                  <a:srgbClr val="3333CC"/>
                </a:solidFill>
                <a:latin typeface="Calibri" pitchFamily="34" charset="0"/>
              </a:rPr>
              <a:t>physiology</a:t>
            </a:r>
            <a:endParaRPr lang="nl-NL" b="1" dirty="0">
              <a:solidFill>
                <a:srgbClr val="3333CC"/>
              </a:solidFill>
              <a:latin typeface="Calibri" pitchFamily="34" charset="0"/>
            </a:endParaRPr>
          </a:p>
        </p:txBody>
      </p:sp>
      <p:sp>
        <p:nvSpPr>
          <p:cNvPr id="40" name="AutoShape 33"/>
          <p:cNvSpPr>
            <a:spLocks noChangeArrowheads="1"/>
          </p:cNvSpPr>
          <p:nvPr/>
        </p:nvSpPr>
        <p:spPr bwMode="auto">
          <a:xfrm rot="-8209209">
            <a:off x="2035701" y="5062539"/>
            <a:ext cx="3111500" cy="692150"/>
          </a:xfrm>
          <a:prstGeom prst="leftArrow">
            <a:avLst>
              <a:gd name="adj1" fmla="val 50000"/>
              <a:gd name="adj2" fmla="val 112385"/>
            </a:avLst>
          </a:prstGeom>
          <a:solidFill>
            <a:srgbClr val="EE5444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AutoShape 32"/>
          <p:cNvSpPr>
            <a:spLocks noChangeArrowheads="1"/>
          </p:cNvSpPr>
          <p:nvPr/>
        </p:nvSpPr>
        <p:spPr bwMode="auto">
          <a:xfrm>
            <a:off x="4583113" y="6221413"/>
            <a:ext cx="2519362" cy="717550"/>
          </a:xfrm>
          <a:prstGeom prst="roundRect">
            <a:avLst>
              <a:gd name="adj" fmla="val 16667"/>
            </a:avLst>
          </a:prstGeom>
          <a:solidFill>
            <a:srgbClr val="EE5444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b="1" dirty="0" err="1" smtClean="0">
                <a:solidFill>
                  <a:srgbClr val="3333CC"/>
                </a:solidFill>
                <a:latin typeface="Calibri" pitchFamily="34" charset="0"/>
              </a:rPr>
              <a:t>Other</a:t>
            </a:r>
            <a:r>
              <a:rPr lang="nl-NL" b="1" dirty="0" smtClean="0">
                <a:solidFill>
                  <a:srgbClr val="3333CC"/>
                </a:solidFill>
                <a:latin typeface="Calibri" pitchFamily="34" charset="0"/>
              </a:rPr>
              <a:t> </a:t>
            </a:r>
            <a:r>
              <a:rPr lang="nl-NL" b="1" dirty="0" err="1" smtClean="0">
                <a:solidFill>
                  <a:srgbClr val="3333CC"/>
                </a:solidFill>
                <a:latin typeface="Calibri" pitchFamily="34" charset="0"/>
              </a:rPr>
              <a:t>behaviour</a:t>
            </a:r>
            <a:endParaRPr lang="nl-NL" b="1" dirty="0">
              <a:solidFill>
                <a:srgbClr val="3333C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70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4" grpId="0" animBg="1" autoUpdateAnimBg="0"/>
      <p:bldP spid="23579" grpId="0" animBg="1" autoUpdateAnimBg="0"/>
      <p:bldP spid="23580" grpId="0" animBg="1"/>
      <p:bldP spid="23581" grpId="0" animBg="1" autoUpdateAnimBg="0"/>
      <p:bldP spid="23582" grpId="0" animBg="1"/>
      <p:bldP spid="23583" grpId="0" animBg="1" autoUpdateAnimBg="0"/>
      <p:bldP spid="23565" grpId="0" animBg="1"/>
      <p:bldP spid="23566" grpId="0" animBg="1"/>
      <p:bldP spid="23567" grpId="0" animBg="1"/>
      <p:bldP spid="23568" grpId="0" animBg="1"/>
      <p:bldP spid="23585" grpId="0" animBg="1"/>
      <p:bldP spid="23578" grpId="0" animBg="1"/>
      <p:bldP spid="37" grpId="0" animBg="1"/>
      <p:bldP spid="38" grpId="0" animBg="1" autoUpdateAnimBg="0"/>
      <p:bldP spid="39" grpId="0" animBg="1" autoUpdateAnimBg="0"/>
      <p:bldP spid="40" grpId="0" animBg="1"/>
      <p:bldP spid="41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Strengthen your beliefs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908720"/>
            <a:ext cx="6264696" cy="7920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0000FF"/>
                </a:solidFill>
              </a:rPr>
              <a:t>Working with changing sub modalities of your internal representations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115616" y="1579680"/>
            <a:ext cx="6012160" cy="538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GB" sz="2000" b="1" i="0" u="none" strike="noStrike" cap="none" normalizeH="0" baseline="0" dirty="0" smtClean="0" bmk="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Visual sub modalities</a:t>
            </a:r>
            <a:endParaRPr kumimoji="0" lang="en-GB" sz="2000" b="1" i="0" u="none" strike="noStrike" cap="none" normalizeH="0" baseline="0" dirty="0" smtClean="0" bmk="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79388" algn="l"/>
                <a:tab pos="539750" algn="l"/>
              </a:tabLst>
            </a:pPr>
            <a:r>
              <a:rPr lang="en-GB" sz="2000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Location</a:t>
            </a:r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79388" algn="l"/>
                <a:tab pos="539750" algn="l"/>
              </a:tabLst>
            </a:pPr>
            <a:r>
              <a:rPr lang="en-GB" sz="2000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Size of the  image</a:t>
            </a:r>
            <a:endParaRPr lang="en-GB" sz="2000" dirty="0" smtClean="0">
              <a:solidFill>
                <a:srgbClr val="0000FF"/>
              </a:solidFill>
              <a:cs typeface="Arial" pitchFamily="34" charset="0"/>
            </a:endParaRPr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79388" algn="l"/>
                <a:tab pos="539750" algn="l"/>
              </a:tabLst>
            </a:pPr>
            <a:r>
              <a:rPr lang="en-GB" sz="2000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Colour or black </a:t>
            </a:r>
            <a:r>
              <a:rPr lang="en-GB" sz="2000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and white. Intensity of the </a:t>
            </a:r>
            <a:r>
              <a:rPr lang="en-GB" sz="2000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colour</a:t>
            </a:r>
            <a:endParaRPr lang="en-GB" sz="2000" dirty="0" smtClean="0">
              <a:solidFill>
                <a:srgbClr val="0000FF"/>
              </a:solidFill>
              <a:cs typeface="Arial" pitchFamily="34" charset="0"/>
            </a:endParaRPr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79388" algn="l"/>
                <a:tab pos="539750" algn="l"/>
              </a:tabLst>
            </a:pPr>
            <a:r>
              <a:rPr lang="en-GB" sz="2000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Contrast, right or faint</a:t>
            </a:r>
            <a:endParaRPr lang="en-GB" sz="2000" dirty="0" smtClean="0">
              <a:solidFill>
                <a:srgbClr val="0000FF"/>
              </a:solidFill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79388" algn="l"/>
                <a:tab pos="539750" algn="l"/>
              </a:tabLst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3-Dimensional or flat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79388" algn="l"/>
                <a:tab pos="539750" algn="l"/>
              </a:tabLst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Associated or dissociated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79388" algn="l"/>
                <a:tab pos="539750" algn="l"/>
              </a:tabLst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With a frame of panoramic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79388" algn="l"/>
                <a:tab pos="539750" algn="l"/>
              </a:tabLst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Distance to the </a:t>
            </a:r>
            <a:r>
              <a:rPr lang="en-GB" sz="2000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image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79388" algn="l"/>
                <a:tab pos="539750" algn="l"/>
              </a:tabLst>
            </a:pPr>
            <a:r>
              <a:rPr lang="en-GB" sz="2000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Still or moving. Movement quick or slowly</a:t>
            </a:r>
            <a:endParaRPr lang="en-GB" sz="2000" dirty="0" smtClean="0">
              <a:solidFill>
                <a:srgbClr val="0000FF"/>
              </a:solidFill>
              <a:cs typeface="Arial" pitchFamily="34" charset="0"/>
            </a:endParaRPr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79388" algn="l"/>
                <a:tab pos="539750" algn="l"/>
              </a:tabLst>
            </a:pPr>
            <a:r>
              <a:rPr lang="en-GB" sz="2000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The corner from which you look at the image</a:t>
            </a:r>
            <a:endParaRPr lang="en-GB" sz="2000" dirty="0" smtClean="0">
              <a:solidFill>
                <a:srgbClr val="0000FF"/>
              </a:solidFill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  <a:tab pos="539750" algn="l"/>
              </a:tabLst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279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5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streetpain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4400" y="620688"/>
            <a:ext cx="9188400" cy="6270612"/>
          </a:xfrm>
        </p:spPr>
      </p:pic>
      <p:sp>
        <p:nvSpPr>
          <p:cNvPr id="6" name="Tekstvak 5"/>
          <p:cNvSpPr txBox="1"/>
          <p:nvPr/>
        </p:nvSpPr>
        <p:spPr>
          <a:xfrm>
            <a:off x="179512" y="0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Calibri" pitchFamily="34" charset="0"/>
              </a:rPr>
              <a:t>Which</a:t>
            </a:r>
            <a:r>
              <a:rPr lang="en-US" sz="3600" b="1" smtClean="0">
                <a:solidFill>
                  <a:srgbClr val="0000FF"/>
                </a:solidFill>
                <a:latin typeface="Calibri" pitchFamily="34" charset="0"/>
              </a:rPr>
              <a:t> visual sub modalities do you </a:t>
            </a:r>
            <a:r>
              <a:rPr lang="en-US" sz="3600" b="1" smtClean="0">
                <a:solidFill>
                  <a:srgbClr val="0000FF"/>
                </a:solidFill>
                <a:latin typeface="Calibri" pitchFamily="34" charset="0"/>
              </a:rPr>
              <a:t>notice?</a:t>
            </a:r>
            <a:endParaRPr lang="en-US" sz="3600" b="1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34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pPr lvl="0"/>
            <a:r>
              <a:rPr lang="nl-NL" b="1" dirty="0" smtClean="0" bmk="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Visual sub </a:t>
            </a:r>
            <a:r>
              <a:rPr lang="nl-NL" b="1" dirty="0" err="1" smtClean="0" bmk="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modalities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908720"/>
            <a:ext cx="6264696" cy="7920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0000FF"/>
                </a:solidFill>
                <a:latin typeface="Calibri" pitchFamily="34" charset="0"/>
              </a:rPr>
              <a:t>Changing sub modalities changes the internal representation</a:t>
            </a:r>
            <a:endParaRPr lang="en-GB" b="1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2051" name="Afbeelding 11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060848"/>
            <a:ext cx="2304256" cy="303608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79512" y="1914074"/>
            <a:ext cx="1907704" cy="8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28600" indent="-228600" eaLnBrk="0" hangingPunct="0">
              <a:lnSpc>
                <a:spcPct val="150000"/>
              </a:lnSpc>
              <a:buFont typeface="+mj-lt"/>
              <a:buAutoNum type="arabicPeriod"/>
              <a:tabLst>
                <a:tab pos="179388" algn="l"/>
                <a:tab pos="539750" algn="l"/>
              </a:tabLst>
            </a:pPr>
            <a:r>
              <a:rPr lang="nl-NL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nl-NL" b="1" dirty="0" err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Location</a:t>
            </a:r>
            <a:endParaRPr lang="nl-NL" b="1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  <a:tab pos="539750" algn="l"/>
              </a:tabLst>
            </a:pP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7" name="Afbeelding 1176"/>
          <p:cNvPicPr>
            <a:picLocks noChangeAspect="1" noChangeArrowheads="1"/>
          </p:cNvPicPr>
          <p:nvPr/>
        </p:nvPicPr>
        <p:blipFill>
          <a:blip r:embed="rId2" cstate="print"/>
          <a:srcRect l="14601" t="59100" r="41597"/>
          <a:stretch>
            <a:fillRect/>
          </a:stretch>
        </p:blipFill>
        <p:spPr bwMode="auto">
          <a:xfrm>
            <a:off x="2483769" y="2420888"/>
            <a:ext cx="1009309" cy="1241751"/>
          </a:xfrm>
          <a:prstGeom prst="rect">
            <a:avLst/>
          </a:prstGeom>
          <a:noFill/>
        </p:spPr>
      </p:pic>
      <p:pic>
        <p:nvPicPr>
          <p:cNvPr id="18" name="Afbeelding 1176"/>
          <p:cNvPicPr>
            <a:picLocks noChangeAspect="1" noChangeArrowheads="1"/>
          </p:cNvPicPr>
          <p:nvPr/>
        </p:nvPicPr>
        <p:blipFill>
          <a:blip r:embed="rId2" cstate="print"/>
          <a:srcRect l="14601" t="59100" r="41597"/>
          <a:stretch>
            <a:fillRect/>
          </a:stretch>
        </p:blipFill>
        <p:spPr bwMode="auto">
          <a:xfrm>
            <a:off x="2051720" y="3871942"/>
            <a:ext cx="1009309" cy="1241751"/>
          </a:xfrm>
          <a:prstGeom prst="rect">
            <a:avLst/>
          </a:prstGeom>
          <a:noFill/>
        </p:spPr>
      </p:pic>
      <p:sp>
        <p:nvSpPr>
          <p:cNvPr id="19" name="AutoShape 1457"/>
          <p:cNvSpPr>
            <a:spLocks noChangeArrowheads="1"/>
          </p:cNvSpPr>
          <p:nvPr/>
        </p:nvSpPr>
        <p:spPr bwMode="auto">
          <a:xfrm>
            <a:off x="3779912" y="3429000"/>
            <a:ext cx="2226374" cy="1152128"/>
          </a:xfrm>
          <a:prstGeom prst="rightArrow">
            <a:avLst>
              <a:gd name="adj1" fmla="val 50000"/>
              <a:gd name="adj2" fmla="val 580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1600" b="1" dirty="0" smtClean="0">
                <a:latin typeface="Calibri" pitchFamily="34" charset="0"/>
                <a:cs typeface="Arial" pitchFamily="34" charset="0"/>
              </a:rPr>
              <a:t>1</a:t>
            </a:r>
            <a:r>
              <a:rPr kumimoji="0" lang="nl-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 </a:t>
            </a:r>
            <a:r>
              <a:rPr kumimoji="0" lang="nl-N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Changing</a:t>
            </a:r>
            <a:r>
              <a:rPr kumimoji="0" lang="nl-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the</a:t>
            </a:r>
            <a:r>
              <a:rPr kumimoji="0" lang="nl-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location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PIJL-RECHTS 19"/>
          <p:cNvSpPr/>
          <p:nvPr/>
        </p:nvSpPr>
        <p:spPr>
          <a:xfrm>
            <a:off x="3923928" y="3140968"/>
            <a:ext cx="3312368" cy="994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PIJL-RECHTS 20"/>
          <p:cNvSpPr/>
          <p:nvPr/>
        </p:nvSpPr>
        <p:spPr>
          <a:xfrm>
            <a:off x="3491880" y="4581128"/>
            <a:ext cx="2915783" cy="994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03887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52" grpId="0" build="p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12343</TotalTime>
  <Words>1744</Words>
  <Application>Microsoft Office PowerPoint</Application>
  <PresentationFormat>Diavoorstelling (4:3)</PresentationFormat>
  <Paragraphs>385</Paragraphs>
  <Slides>45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45</vt:i4>
      </vt:variant>
    </vt:vector>
  </HeadingPairs>
  <TitlesOfParts>
    <vt:vector size="46" baseType="lpstr">
      <vt:lpstr>Office-thema</vt:lpstr>
      <vt:lpstr>“Develop your unlimited powers even better”</vt:lpstr>
      <vt:lpstr>Good and New</vt:lpstr>
      <vt:lpstr>Open Frame</vt:lpstr>
      <vt:lpstr>Dia 4</vt:lpstr>
      <vt:lpstr>How do we code memories? How do we order the memories? And How do we give meaning to them?</vt:lpstr>
      <vt:lpstr>Dia 6</vt:lpstr>
      <vt:lpstr>Strengthen your beliefs</vt:lpstr>
      <vt:lpstr>Dia 8</vt:lpstr>
      <vt:lpstr>Visual sub modalities</vt:lpstr>
      <vt:lpstr>Visual sub modalities</vt:lpstr>
      <vt:lpstr>Visual sub modalities</vt:lpstr>
      <vt:lpstr>Visual sub modalities</vt:lpstr>
      <vt:lpstr>Weakening your disempowering beliefs</vt:lpstr>
      <vt:lpstr>Examples of disempowering visual memories</vt:lpstr>
      <vt:lpstr>Blow away a negative memory</vt:lpstr>
      <vt:lpstr>Strengthening a positive visual memory</vt:lpstr>
      <vt:lpstr>Strengthening a positive visual memory</vt:lpstr>
      <vt:lpstr>Strengthening a positive visual memory</vt:lpstr>
      <vt:lpstr>Strengthening a positive visual memory</vt:lpstr>
      <vt:lpstr>Auditive submodalities</vt:lpstr>
      <vt:lpstr>Examples of negative auditive memories</vt:lpstr>
      <vt:lpstr>Weakening auditive memories</vt:lpstr>
      <vt:lpstr>Strengthening positive auditive memories</vt:lpstr>
      <vt:lpstr>Kinaesthetic sub modalities</vt:lpstr>
      <vt:lpstr>Examples of negative kinaesthetic  memories</vt:lpstr>
      <vt:lpstr>Weakening negative kinaesthetic memories</vt:lpstr>
      <vt:lpstr>Strengthen positive kinaesthetic memories</vt:lpstr>
      <vt:lpstr>Weakening a negative memories</vt:lpstr>
      <vt:lpstr>Strengthening a positive belief</vt:lpstr>
      <vt:lpstr>Changing your reaction to a word</vt:lpstr>
      <vt:lpstr>Laughing at your fears</vt:lpstr>
      <vt:lpstr>Butterfly Chi-gong</vt:lpstr>
      <vt:lpstr>Dia 33</vt:lpstr>
      <vt:lpstr>What are their strategies?</vt:lpstr>
      <vt:lpstr>A strategy is like a number lock</vt:lpstr>
      <vt:lpstr>The ‘TOTE’ model for human behaviour</vt:lpstr>
      <vt:lpstr>Sleeping strategy: Sawasana</vt:lpstr>
      <vt:lpstr>A success strategy</vt:lpstr>
      <vt:lpstr>Possible strategies for:</vt:lpstr>
      <vt:lpstr>A Shopping strategy</vt:lpstr>
      <vt:lpstr>Elicit a shopping strategy</vt:lpstr>
      <vt:lpstr>How do you motivate yourself?</vt:lpstr>
      <vt:lpstr>Cleaning Strategy</vt:lpstr>
      <vt:lpstr>Effective Strategies</vt:lpstr>
      <vt:lpstr>Elicit and install a success strategy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‘Develop your unlimited powers even better’</dc:title>
  <dc:creator>Admin</dc:creator>
  <cp:lastModifiedBy>Sytse</cp:lastModifiedBy>
  <cp:revision>126</cp:revision>
  <dcterms:created xsi:type="dcterms:W3CDTF">2013-04-12T20:14:04Z</dcterms:created>
  <dcterms:modified xsi:type="dcterms:W3CDTF">2017-03-30T10:25:16Z</dcterms:modified>
</cp:coreProperties>
</file>