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8" r:id="rId2"/>
    <p:sldId id="299" r:id="rId3"/>
    <p:sldId id="300" r:id="rId4"/>
    <p:sldId id="294" r:id="rId5"/>
    <p:sldId id="273" r:id="rId6"/>
    <p:sldId id="303" r:id="rId7"/>
    <p:sldId id="277" r:id="rId8"/>
    <p:sldId id="302" r:id="rId9"/>
    <p:sldId id="276" r:id="rId10"/>
    <p:sldId id="275" r:id="rId11"/>
    <p:sldId id="293" r:id="rId12"/>
    <p:sldId id="345" r:id="rId13"/>
    <p:sldId id="308" r:id="rId14"/>
    <p:sldId id="306" r:id="rId15"/>
    <p:sldId id="316" r:id="rId16"/>
    <p:sldId id="268" r:id="rId17"/>
    <p:sldId id="270" r:id="rId18"/>
    <p:sldId id="291" r:id="rId19"/>
    <p:sldId id="288" r:id="rId20"/>
    <p:sldId id="289" r:id="rId21"/>
    <p:sldId id="290" r:id="rId22"/>
    <p:sldId id="313" r:id="rId23"/>
    <p:sldId id="281" r:id="rId24"/>
    <p:sldId id="282" r:id="rId25"/>
    <p:sldId id="305" r:id="rId26"/>
    <p:sldId id="309" r:id="rId27"/>
    <p:sldId id="310" r:id="rId28"/>
    <p:sldId id="343" r:id="rId29"/>
    <p:sldId id="344" r:id="rId30"/>
    <p:sldId id="312" r:id="rId31"/>
    <p:sldId id="315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9" r:id="rId40"/>
    <p:sldId id="340" r:id="rId41"/>
    <p:sldId id="341" r:id="rId42"/>
    <p:sldId id="342" r:id="rId43"/>
    <p:sldId id="329" r:id="rId4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B7B7FF"/>
    <a:srgbClr val="EFEFFF"/>
    <a:srgbClr val="D1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>
        <p:scale>
          <a:sx n="80" d="100"/>
          <a:sy n="80" d="100"/>
        </p:scale>
        <p:origin x="-160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7D054A-800E-40A8-A1E3-BFEB2F6CCF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5274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7CE0D3-A033-4013-83CB-80FA49F9A117}" type="datetimeFigureOut">
              <a:rPr lang="nl-NL"/>
              <a:pPr>
                <a:defRPr/>
              </a:pPr>
              <a:t>30-3-2017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E96C52-6178-4CAE-B146-692489E9C4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53213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4C85-CE38-4F41-9E22-EA6C1C1F3F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95BB-028F-43A4-BB96-1BB83086DB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F3DD-AC35-4707-9570-98B6A8926F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51D8-EBA0-4D4D-8FD6-F39A61F6A3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035B-31DF-4BCD-A319-A0923C1685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44D83-1BF0-4F2C-9329-4225D1C64B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E2AA-4303-4358-8632-2B73847658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D3A0-482C-4D94-BB79-77741A6522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45BD-2DAF-4ACA-8A3F-5DE6AAD909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C641-597B-4FBC-92E9-0106981C6D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E5B3-06FE-4D47-99E5-91CD703C2A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2FB3E6-6CC4-4D5A-A78B-DA07D4F909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89776" y="202332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94593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for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the model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world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other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and of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myself</a:t>
            </a:r>
            <a:endParaRPr lang="nl-NL" sz="6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rush Script M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</a:rPr>
              <a:t>Dar Al Amal</a:t>
            </a: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“Develop your unlimited powers even better”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 smtClean="0">
                <a:solidFill>
                  <a:srgbClr val="0000FF"/>
                </a:solidFill>
              </a:rPr>
              <a:t>Day 3, 2017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961949">
            <a:off x="507316" y="2546993"/>
            <a:ext cx="7716984" cy="11492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1" i="1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Speaking as a jackal or as a giraffe</a:t>
            </a:r>
            <a:endParaRPr kumimoji="0" lang="nl-NL" sz="44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 rot="20961949">
            <a:off x="1001540" y="3987153"/>
            <a:ext cx="7716984" cy="11492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 Technique</a:t>
            </a: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" y="-27384"/>
            <a:ext cx="9144000" cy="646112"/>
          </a:xfrm>
          <a:prstGeom prst="rect">
            <a:avLst/>
          </a:prstGeom>
          <a:solidFill>
            <a:srgbClr val="B7B7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chemeClr val="accent6"/>
                </a:solidFill>
                <a:latin typeface="Arial" pitchFamily="34" charset="0"/>
              </a:rPr>
              <a:t>Communicating with judgments</a:t>
            </a:r>
            <a:endParaRPr lang="en-GB" sz="3600" b="1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29699" name="Afbeelding 5" descr="jack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8849" t="5405" r="9078" b="8108"/>
          <a:stretch>
            <a:fillRect/>
          </a:stretch>
        </p:blipFill>
        <p:spPr bwMode="auto">
          <a:xfrm flipH="1">
            <a:off x="-180528" y="4553744"/>
            <a:ext cx="36369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475556" y="692696"/>
            <a:ext cx="5760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i="1" dirty="0" smtClean="0">
                <a:solidFill>
                  <a:srgbClr val="FF0000"/>
                </a:solidFill>
                <a:latin typeface="Arial" charset="0"/>
              </a:rPr>
              <a:t>The pitfalls of the jackal</a:t>
            </a:r>
            <a:endParaRPr lang="en-GB" altLang="en-US" sz="3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6024" y="1340768"/>
            <a:ext cx="5292079" cy="5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1. </a:t>
            </a:r>
            <a:r>
              <a:rPr kumimoji="0" lang="en-GB" altLang="en-US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Observing with judgments</a:t>
            </a:r>
          </a:p>
        </p:txBody>
      </p:sp>
      <p:sp>
        <p:nvSpPr>
          <p:cNvPr id="6" name="Rechthoek 5"/>
          <p:cNvSpPr/>
          <p:nvPr/>
        </p:nvSpPr>
        <p:spPr>
          <a:xfrm>
            <a:off x="1259632" y="2140029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b="1" dirty="0" smtClean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en-GB" altLang="en-US" b="1" dirty="0" smtClean="0">
                <a:solidFill>
                  <a:srgbClr val="FF0000"/>
                </a:solidFill>
                <a:latin typeface="Arial" charset="0"/>
              </a:rPr>
              <a:t>Mix feelings with thinking</a:t>
            </a:r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2267744" y="327569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nl-NL" altLang="en-US" b="1" dirty="0" smtClean="0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en-GB" altLang="en-US" b="1" dirty="0" smtClean="0">
                <a:solidFill>
                  <a:srgbClr val="FF0000"/>
                </a:solidFill>
                <a:latin typeface="Arial" charset="0"/>
              </a:rPr>
              <a:t>The other is responsible for my needs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63888" y="4652764"/>
            <a:ext cx="4283968" cy="53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4. </a:t>
            </a:r>
            <a:r>
              <a:rPr kumimoji="0" lang="en-GB" altLang="en-US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There is only one option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9424" y="5661248"/>
            <a:ext cx="518457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5. A </a:t>
            </a:r>
            <a:r>
              <a:rPr kumimoji="0" lang="nl-NL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demand</a:t>
            </a: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nl-NL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not</a:t>
            </a: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a </a:t>
            </a:r>
            <a:r>
              <a:rPr kumimoji="0" lang="nl-NL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request</a:t>
            </a:r>
            <a:endParaRPr kumimoji="0" lang="nl-NL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052" y="1772816"/>
            <a:ext cx="65527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 </a:t>
            </a:r>
            <a:r>
              <a:rPr kumimoji="0" lang="en-GB" alt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see that you never do the right thing!”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9632" y="2708871"/>
            <a:ext cx="5976664" cy="50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1800" b="1" dirty="0" smtClean="0">
                <a:solidFill>
                  <a:schemeClr val="accent2"/>
                </a:solidFill>
                <a:latin typeface="Arial" charset="0"/>
              </a:rPr>
              <a:t>Mind reading: “I see that you don’t like to do it.”</a:t>
            </a:r>
            <a:endParaRPr lang="en-GB" alt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627784" y="413978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1800" b="1" dirty="0" smtClean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GB" altLang="en-US" sz="1800" b="1" dirty="0" smtClean="0">
                <a:solidFill>
                  <a:schemeClr val="accent2"/>
                </a:solidFill>
                <a:latin typeface="Arial" charset="0"/>
              </a:rPr>
              <a:t>I want that you don’t make me angry.”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87416" y="5156820"/>
            <a:ext cx="5077072" cy="5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GB" alt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you can do it ........................, I am not able to do it.”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44008" y="6120544"/>
            <a:ext cx="4064496" cy="6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GB" alt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want that you do it immediately and in my way!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5" grpId="1"/>
      <p:bldP spid="6" grpId="0"/>
      <p:bldP spid="7" grpId="0"/>
      <p:bldP spid="8" grpId="1"/>
      <p:bldP spid="9" grpId="1"/>
      <p:bldP spid="10" grpId="1" build="allAtOnce"/>
      <p:bldP spid="11" grpId="1" build="allAtOnce"/>
      <p:bldP spid="12" grpId="0"/>
      <p:bldP spid="13" grpId="1" build="allAtOnce"/>
      <p:bldP spid="14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Giving from your heart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Exercise 22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Which examples do you have that you were living from your heart?</a:t>
            </a:r>
          </a:p>
          <a:p>
            <a:endParaRPr lang="nl-NL" dirty="0" smtClean="0"/>
          </a:p>
          <a:p>
            <a:endParaRPr lang="en-GB" dirty="0" smtClean="0"/>
          </a:p>
        </p:txBody>
      </p:sp>
      <p:pic>
        <p:nvPicPr>
          <p:cNvPr id="9220" name="Afbeelding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598060"/>
            <a:ext cx="6624662" cy="27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>
            <a:off x="6516216" y="0"/>
            <a:ext cx="262778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sz="2800" b="1" dirty="0" smtClean="0"/>
          </a:p>
          <a:p>
            <a:pPr algn="r"/>
            <a:endParaRPr lang="nl-NL" sz="2800" b="1" dirty="0" smtClean="0"/>
          </a:p>
          <a:p>
            <a:pPr algn="r"/>
            <a:endParaRPr lang="nl-NL" sz="2800" b="1" dirty="0" smtClean="0"/>
          </a:p>
          <a:p>
            <a:pPr algn="r"/>
            <a:endParaRPr lang="nl-NL" sz="2800" b="1" dirty="0" smtClean="0"/>
          </a:p>
          <a:p>
            <a:pPr algn="r"/>
            <a:endParaRPr lang="nl-NL" sz="2800" b="1" dirty="0" smtClean="0"/>
          </a:p>
          <a:p>
            <a:pPr algn="r"/>
            <a:endParaRPr lang="nl-NL" sz="2800" b="1" dirty="0" smtClean="0"/>
          </a:p>
          <a:p>
            <a:pPr algn="r"/>
            <a:r>
              <a:rPr lang="nl-NL" sz="2800" b="1" dirty="0" err="1" smtClean="0"/>
              <a:t>Territory</a:t>
            </a:r>
            <a:endParaRPr lang="nl-NL" sz="2800" b="1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37" name="Rechthoek 36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r>
              <a:rPr lang="nl-NL" sz="2800" b="1" dirty="0" smtClean="0"/>
              <a:t>Map</a:t>
            </a: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</p:txBody>
      </p:sp>
      <p:grpSp>
        <p:nvGrpSpPr>
          <p:cNvPr id="2" name="Groep 35"/>
          <p:cNvGrpSpPr>
            <a:grpSpLocks/>
          </p:cNvGrpSpPr>
          <p:nvPr/>
        </p:nvGrpSpPr>
        <p:grpSpPr bwMode="auto">
          <a:xfrm>
            <a:off x="3382963" y="3081338"/>
            <a:ext cx="2951162" cy="2752725"/>
            <a:chOff x="3382963" y="3081338"/>
            <a:chExt cx="2951162" cy="2752725"/>
          </a:xfrm>
        </p:grpSpPr>
        <p:pic>
          <p:nvPicPr>
            <p:cNvPr id="3095" name="Picture 24" descr="commodel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ep 34"/>
            <p:cNvGrpSpPr>
              <a:grpSpLocks/>
            </p:cNvGrpSpPr>
            <p:nvPr/>
          </p:nvGrpSpPr>
          <p:grpSpPr bwMode="auto">
            <a:xfrm>
              <a:off x="3716501" y="3342881"/>
              <a:ext cx="2452524" cy="1957782"/>
              <a:chOff x="3716501" y="3342881"/>
              <a:chExt cx="2452524" cy="1957782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5013" y="3686588"/>
                <a:ext cx="898525" cy="216662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fontAlgn="auto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i="1" dirty="0">
                    <a:solidFill>
                      <a:srgbClr val="0000FF"/>
                    </a:solidFill>
                    <a:latin typeface="+mn-lt"/>
                  </a:rPr>
                  <a:t>l</a:t>
                </a: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anguage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098" name="Tekstvak 26"/>
              <p:cNvSpPr txBox="1">
                <a:spLocks noChangeArrowheads="1"/>
              </p:cNvSpPr>
              <p:nvPr/>
            </p:nvSpPr>
            <p:spPr bwMode="auto">
              <a:xfrm rot="-649302">
                <a:off x="3716501" y="3342881"/>
                <a:ext cx="1821845" cy="341697"/>
              </a:xfrm>
              <a:prstGeom prst="rect">
                <a:avLst/>
              </a:prstGeom>
              <a:solidFill>
                <a:srgbClr val="FFC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b="1" i="1" dirty="0">
                    <a:solidFill>
                      <a:srgbClr val="0000FF"/>
                    </a:solidFill>
                    <a:latin typeface="Calibri" pitchFamily="34" charset="0"/>
                  </a:rPr>
                  <a:t>time/space</a:t>
                </a:r>
                <a:r>
                  <a:rPr lang="en-GB" sz="1200" b="1" i="1" dirty="0">
                    <a:solidFill>
                      <a:srgbClr val="0000FF"/>
                    </a:solidFill>
                    <a:latin typeface="Calibri" pitchFamily="34" charset="0"/>
                  </a:rPr>
                  <a:t> </a:t>
                </a:r>
                <a:r>
                  <a:rPr lang="en-GB" sz="1400" b="1" i="1" dirty="0">
                    <a:solidFill>
                      <a:srgbClr val="0000FF"/>
                    </a:solidFill>
                    <a:latin typeface="Calibri" pitchFamily="34" charset="0"/>
                  </a:rPr>
                  <a:t>matter/energy</a:t>
                </a:r>
                <a:endParaRPr lang="nl-NL" sz="1200" b="1" i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6363" y="3974813"/>
                <a:ext cx="1593850" cy="197426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memories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100" name="Tekstvak 30"/>
              <p:cNvSpPr txBox="1">
                <a:spLocks noChangeArrowheads="1"/>
              </p:cNvSpPr>
              <p:nvPr/>
            </p:nvSpPr>
            <p:spPr bwMode="auto">
              <a:xfrm rot="-435932">
                <a:off x="4413132" y="4171250"/>
                <a:ext cx="1594302" cy="187808"/>
              </a:xfrm>
              <a:prstGeom prst="rect">
                <a:avLst/>
              </a:prstGeom>
              <a:solidFill>
                <a:srgbClr val="FFC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b="1" i="1">
                    <a:solidFill>
                      <a:srgbClr val="0000FF"/>
                    </a:solidFill>
                    <a:latin typeface="Calibri" pitchFamily="34" charset="0"/>
                  </a:rPr>
                  <a:t>decisions</a:t>
                </a:r>
                <a:endParaRPr lang="nl-NL" sz="1400" b="1" i="1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2738" y="4435475"/>
                <a:ext cx="2046287" cy="180975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b="1" i="1" dirty="0" err="1">
                    <a:solidFill>
                      <a:srgbClr val="0000FF"/>
                    </a:solidFill>
                    <a:latin typeface="+mn-lt"/>
                  </a:rPr>
                  <a:t>metaprograms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00" y="4794250"/>
                <a:ext cx="1595438" cy="336550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values</a:t>
                </a:r>
              </a:p>
              <a:p>
                <a:pPr algn="ctr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i="1" dirty="0">
                    <a:solidFill>
                      <a:srgbClr val="0000FF"/>
                    </a:solidFill>
                    <a:latin typeface="+mn-lt"/>
                  </a:rPr>
                  <a:t> and </a:t>
                </a: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beliefs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75" y="5113338"/>
                <a:ext cx="1169988" cy="187325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attitudes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</p:grp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FF50-A66D-4F87-99FC-861E24A10694}" type="slidenum">
              <a:rPr lang="nl-NL"/>
              <a:pPr>
                <a:defRPr/>
              </a:pPr>
              <a:t>12</a:t>
            </a:fld>
            <a:endParaRPr lang="nl-NL" dirty="0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Calibri" pitchFamily="34" charset="0"/>
              </a:rPr>
              <a:t>Behaviour</a:t>
            </a:r>
          </a:p>
        </p:txBody>
      </p:sp>
      <p:pic>
        <p:nvPicPr>
          <p:cNvPr id="3076" name="Picture 22" descr="gezich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908720"/>
            <a:ext cx="13811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3107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8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>
                <a:solidFill>
                  <a:srgbClr val="3333CC"/>
                </a:solidFill>
                <a:latin typeface="Calibri" pitchFamily="34" charset="0"/>
              </a:rPr>
              <a:t>Internal</a:t>
            </a:r>
            <a:endParaRPr lang="nl-NL" sz="3600" b="1" dirty="0">
              <a:solidFill>
                <a:srgbClr val="3333CC"/>
              </a:solidFill>
              <a:latin typeface="Calibri" pitchFamily="34" charset="0"/>
            </a:endParaRPr>
          </a:p>
          <a:p>
            <a:pPr algn="ctr"/>
            <a:r>
              <a:rPr lang="nl-NL" sz="2800" b="1" dirty="0" err="1">
                <a:solidFill>
                  <a:srgbClr val="3333CC"/>
                </a:solidFill>
                <a:latin typeface="Calibri" pitchFamily="34" charset="0"/>
              </a:rPr>
              <a:t>Representaion</a:t>
            </a:r>
            <a:endParaRPr lang="nl-NL" sz="3600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>
                <a:solidFill>
                  <a:srgbClr val="3333CC"/>
                </a:solidFill>
                <a:latin typeface="Calibri" pitchFamily="34" charset="0"/>
              </a:rPr>
              <a:t>State, emotions</a:t>
            </a:r>
            <a:endParaRPr lang="nl-NL" sz="3600" b="1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  <a:latin typeface="Calibri" pitchFamily="34" charset="0"/>
              </a:rPr>
              <a:t>Physiology</a:t>
            </a:r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474913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3104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5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6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90" name="Rectangle 6"/>
          <p:cNvSpPr>
            <a:spLocks noChangeArrowheads="1"/>
          </p:cNvSpPr>
          <p:nvPr/>
        </p:nvSpPr>
        <p:spPr bwMode="auto">
          <a:xfrm>
            <a:off x="2051719" y="0"/>
            <a:ext cx="5472609" cy="838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NVC and the NLP</a:t>
            </a:r>
            <a:r>
              <a:rPr lang="nl-NL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nl-NL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nl-NL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35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NLP-communication model and NVC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Filters: 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Delete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Distort (deform)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Generalize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In and out of the box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Three observational positions</a:t>
            </a:r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6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26. Exercise: Observe your thoughts 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Step 1. 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A closes her or his eyes and tells B what thoughts come up. Mention all the thoughts which come up. B writes A’s thoughts in A’s notebook. After 3 minutes change roles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For step 1 you take 3 minutes each way.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 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Step 2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A and B look at the thoughts and see which of the thoughts are giving energy and which thoughts are taking energy.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+ gives energy</a:t>
            </a:r>
          </a:p>
          <a:p>
            <a:pPr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neutral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- takes energy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</a:rPr>
              <a:t>Observe your own thoughts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89138"/>
            <a:ext cx="9144000" cy="791790"/>
          </a:xfrm>
        </p:spPr>
        <p:txBody>
          <a:bodyPr/>
          <a:lstStyle/>
          <a:p>
            <a:pPr algn="ctr">
              <a:buNone/>
            </a:pPr>
            <a:r>
              <a:rPr lang="en-GB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did this exercise for you?</a:t>
            </a:r>
          </a:p>
        </p:txBody>
      </p:sp>
      <p:pic>
        <p:nvPicPr>
          <p:cNvPr id="8194" name="Picture 2" descr="Gedachten lezen: bestaat het en kun je het leren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5251512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00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18" descr="C:\Documents and Settings\Eigenaar\Mijn documenten\Mijn Afbeeldingen\afb\nlp\girafn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75" y="76200"/>
            <a:ext cx="1419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" name="Tekstvak 289"/>
          <p:cNvSpPr txBox="1"/>
          <p:nvPr/>
        </p:nvSpPr>
        <p:spPr>
          <a:xfrm>
            <a:off x="395288" y="188913"/>
            <a:ext cx="5400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Own</a:t>
            </a:r>
            <a:r>
              <a:rPr lang="nl-NL" sz="4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feelings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576" name="Rechthoek 575"/>
          <p:cNvSpPr>
            <a:spLocks noChangeArrowheads="1"/>
          </p:cNvSpPr>
          <p:nvPr/>
        </p:nvSpPr>
        <p:spPr bwMode="auto">
          <a:xfrm>
            <a:off x="468313" y="981075"/>
            <a:ext cx="68405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 take </a:t>
            </a:r>
            <a:r>
              <a:rPr lang="nl-NL" alt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the</a:t>
            </a: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responsibility</a:t>
            </a: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for</a:t>
            </a: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my</a:t>
            </a: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own</a:t>
            </a: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feelings</a:t>
            </a:r>
            <a:endParaRPr lang="en-US" altLang="en-US" sz="28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89" name="Tekstvak 2"/>
          <p:cNvSpPr txBox="1">
            <a:spLocks noChangeArrowheads="1"/>
          </p:cNvSpPr>
          <p:nvPr/>
        </p:nvSpPr>
        <p:spPr bwMode="auto">
          <a:xfrm>
            <a:off x="1331913" y="3429000"/>
            <a:ext cx="5976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I feel joyful</a:t>
            </a:r>
          </a:p>
          <a:p>
            <a:r>
              <a:rPr lang="en-GB" dirty="0" smtClean="0"/>
              <a:t>I am angry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18" descr="C:\Documents and Settings\Eigenaar\Mijn documenten\Mijn Afbeeldingen\afb\nlp\Black_Backed_Jackal_color.jpg"/>
          <p:cNvPicPr>
            <a:picLocks noChangeAspect="1" noChangeArrowheads="1"/>
          </p:cNvPicPr>
          <p:nvPr/>
        </p:nvPicPr>
        <p:blipFill>
          <a:blip r:embed="rId2" cstate="print">
            <a:lum bright="12000" contrast="42000"/>
            <a:grayscl/>
          </a:blip>
          <a:srcRect/>
          <a:stretch>
            <a:fillRect/>
          </a:stretch>
        </p:blipFill>
        <p:spPr bwMode="auto">
          <a:xfrm>
            <a:off x="6572250" y="76200"/>
            <a:ext cx="24193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" name="Tekstvak 220"/>
          <p:cNvSpPr txBox="1"/>
          <p:nvPr/>
        </p:nvSpPr>
        <p:spPr>
          <a:xfrm>
            <a:off x="900113" y="188913"/>
            <a:ext cx="54006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Thought</a:t>
            </a:r>
            <a:r>
              <a:rPr lang="nl-NL" sz="4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feelings</a:t>
            </a:r>
            <a:endParaRPr lang="nl-NL" sz="4400" dirty="0">
              <a:solidFill>
                <a:schemeClr val="accent6"/>
              </a:solidFill>
            </a:endParaRPr>
          </a:p>
        </p:txBody>
      </p:sp>
      <p:sp>
        <p:nvSpPr>
          <p:cNvPr id="222" name="Rechthoek 221"/>
          <p:cNvSpPr>
            <a:spLocks noChangeArrowheads="1"/>
          </p:cNvSpPr>
          <p:nvPr/>
        </p:nvSpPr>
        <p:spPr bwMode="auto">
          <a:xfrm>
            <a:off x="250825" y="1052513"/>
            <a:ext cx="684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 feel </a:t>
            </a:r>
            <a:r>
              <a:rPr lang="nl-NL" alt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that</a:t>
            </a: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you</a:t>
            </a:r>
            <a:r>
              <a:rPr lang="nl-NL" alt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do me wrong</a:t>
            </a:r>
            <a:endParaRPr lang="en-US" altLang="en-US" sz="28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413" name="Tekstvak 2"/>
          <p:cNvSpPr txBox="1">
            <a:spLocks noChangeArrowheads="1"/>
          </p:cNvSpPr>
          <p:nvPr/>
        </p:nvSpPr>
        <p:spPr bwMode="auto">
          <a:xfrm>
            <a:off x="971550" y="2636838"/>
            <a:ext cx="63367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 feel that you make me angry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I feel that you don’t give me enough attention.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giraffe1.jpg"/>
          <p:cNvPicPr>
            <a:picLocks noChangeAspect="1"/>
          </p:cNvPicPr>
          <p:nvPr/>
        </p:nvPicPr>
        <p:blipFill>
          <a:blip r:embed="rId2" cstate="print"/>
          <a:srcRect l="18501" r="17239"/>
          <a:stretch>
            <a:fillRect/>
          </a:stretch>
        </p:blipFill>
        <p:spPr bwMode="auto">
          <a:xfrm>
            <a:off x="6253163" y="333375"/>
            <a:ext cx="28908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Tekstvak 226"/>
          <p:cNvSpPr txBox="1"/>
          <p:nvPr/>
        </p:nvSpPr>
        <p:spPr>
          <a:xfrm>
            <a:off x="1331913" y="44450"/>
            <a:ext cx="5400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Needs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224" name="Rectangle 435"/>
          <p:cNvSpPr>
            <a:spLocks noChangeArrowheads="1"/>
          </p:cNvSpPr>
          <p:nvPr/>
        </p:nvSpPr>
        <p:spPr bwMode="auto">
          <a:xfrm>
            <a:off x="1" y="908050"/>
            <a:ext cx="615617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en-GB" alt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 have needs and I take responsibility to </a:t>
            </a:r>
            <a:r>
              <a:rPr lang="en-GB" altLang="en-US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fulfill</a:t>
            </a:r>
            <a:r>
              <a:rPr lang="en-GB" alt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my needs.</a:t>
            </a:r>
            <a:endParaRPr lang="en-GB" altLang="en-US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0" hangingPunct="0">
              <a:tabLst>
                <a:tab pos="215900" algn="l"/>
                <a:tab pos="449263" algn="l"/>
              </a:tabLst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79388" y="2266950"/>
            <a:ext cx="734536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solidFill>
                  <a:srgbClr val="0000FF"/>
                </a:solidFill>
              </a:rPr>
              <a:t>Authenticity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solidFill>
                  <a:srgbClr val="0000FF"/>
                </a:solidFill>
              </a:rPr>
              <a:t>Emotional freedom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solidFill>
                  <a:srgbClr val="0000FF"/>
                </a:solidFill>
              </a:rPr>
              <a:t>Physical safety and protection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solidFill>
                  <a:srgbClr val="0000FF"/>
                </a:solidFill>
              </a:rPr>
              <a:t>To play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solidFill>
                  <a:srgbClr val="0000FF"/>
                </a:solidFill>
              </a:rPr>
              <a:t>Spiritual connection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solidFill>
                  <a:srgbClr val="0000FF"/>
                </a:solidFill>
              </a:rPr>
              <a:t>Celebrating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solidFill>
                  <a:srgbClr val="0000FF"/>
                </a:solidFill>
              </a:rPr>
              <a:t>Mourning</a:t>
            </a:r>
          </a:p>
          <a:p>
            <a:pPr>
              <a:defRPr/>
            </a:pPr>
            <a:endParaRPr lang="en-GB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build="p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772400" cy="1143000"/>
          </a:xfrm>
        </p:spPr>
        <p:txBody>
          <a:bodyPr/>
          <a:lstStyle/>
          <a:p>
            <a:r>
              <a:rPr lang="nl-NL" altLang="en-US" b="1" dirty="0" smtClean="0">
                <a:solidFill>
                  <a:srgbClr val="0000FF"/>
                </a:solidFill>
              </a:rPr>
              <a:t>Basic </a:t>
            </a:r>
            <a:r>
              <a:rPr lang="nl-NL" altLang="en-US" b="1" dirty="0" err="1" smtClean="0">
                <a:solidFill>
                  <a:srgbClr val="0000FF"/>
                </a:solidFill>
              </a:rPr>
              <a:t>Needs</a:t>
            </a:r>
            <a:r>
              <a:rPr lang="nl-NL" altLang="en-US" b="1" dirty="0" smtClean="0">
                <a:solidFill>
                  <a:srgbClr val="0000FF"/>
                </a:solidFill>
              </a:rPr>
              <a:t/>
            </a:r>
            <a:br>
              <a:rPr lang="nl-NL" altLang="en-US" b="1" dirty="0" smtClean="0">
                <a:solidFill>
                  <a:srgbClr val="0000FF"/>
                </a:solidFill>
              </a:rPr>
            </a:br>
            <a:r>
              <a:rPr lang="nl-NL" altLang="en-US" sz="1800" dirty="0" smtClean="0">
                <a:solidFill>
                  <a:srgbClr val="0000FF"/>
                </a:solidFill>
              </a:rPr>
              <a:t>(Avi </a:t>
            </a:r>
            <a:r>
              <a:rPr lang="nl-NL" altLang="en-US" sz="1800" dirty="0" err="1" smtClean="0">
                <a:solidFill>
                  <a:srgbClr val="0000FF"/>
                </a:solidFill>
              </a:rPr>
              <a:t>Butavia</a:t>
            </a:r>
            <a:r>
              <a:rPr lang="nl-NL" altLang="en-US" sz="1800" dirty="0" smtClean="0">
                <a:solidFill>
                  <a:srgbClr val="0000FF"/>
                </a:solidFill>
              </a:rPr>
              <a:t>)</a:t>
            </a:r>
            <a:endParaRPr lang="nl-NL" altLang="en-US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25538"/>
            <a:ext cx="5364088" cy="22383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nl-NL" sz="4000" b="1" dirty="0" smtClean="0">
                <a:solidFill>
                  <a:srgbClr val="0000FF"/>
                </a:solidFill>
              </a:rPr>
              <a:t>1 Love</a:t>
            </a:r>
          </a:p>
          <a:p>
            <a:pPr>
              <a:buFontTx/>
              <a:buNone/>
              <a:defRPr/>
            </a:pPr>
            <a:r>
              <a:rPr lang="nl-NL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 Safety</a:t>
            </a:r>
          </a:p>
          <a:p>
            <a:pPr>
              <a:buFontTx/>
              <a:buNone/>
              <a:defRPr/>
            </a:pPr>
            <a:r>
              <a:rPr lang="nl-NL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 </a:t>
            </a:r>
            <a:r>
              <a:rPr lang="nl-NL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Acknowledgement</a:t>
            </a:r>
            <a:endParaRPr lang="nl-NL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404" y="3212977"/>
            <a:ext cx="50878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J:\Foto´s\2013\17 Israel-Palestina maart\19 Dror Jeruzalem\CIMG868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2350" t="45348" r="18321" b="24585"/>
          <a:stretch>
            <a:fillRect/>
          </a:stretch>
        </p:blipFill>
        <p:spPr bwMode="auto">
          <a:xfrm>
            <a:off x="7164388" y="0"/>
            <a:ext cx="197961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OMLAAG 7"/>
          <p:cNvSpPr/>
          <p:nvPr/>
        </p:nvSpPr>
        <p:spPr>
          <a:xfrm rot="20386800">
            <a:off x="2073583" y="2641173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2852936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634878" y="1932699"/>
            <a:ext cx="432048" cy="487573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5090850" y="739335"/>
            <a:ext cx="432048" cy="5559337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1115616" y="2780928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230425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74441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Focus on a recent event, which was good and new, in which you felt energy, happiness of joy.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Share the title of your experience and show the emotion on your face or in a movement.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0648"/>
            <a:ext cx="2389920" cy="2376264"/>
          </a:xfrm>
          <a:prstGeom prst="rect">
            <a:avLst/>
          </a:prstGeom>
          <a:noFill/>
        </p:spPr>
      </p:pic>
      <p:pic>
        <p:nvPicPr>
          <p:cNvPr id="2050" name="Picture 2" descr="http://flierefluiter.punt.nl/_files/2007-07-25/zonnestralen-door-bos-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954" y="0"/>
            <a:ext cx="4158045" cy="278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00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://zwangeren.com/wp-content/uploads/2014/08/Lavital_biologische-matrassen-veilig-en-gezond-vor-baby-en-moe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240"/>
            <a:ext cx="6228184" cy="46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0" y="1258889"/>
            <a:ext cx="5220072" cy="236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1 </a:t>
            </a:r>
            <a:r>
              <a:rPr lang="nl-NL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Love</a:t>
            </a:r>
            <a:endParaRPr lang="nl-NL" sz="4000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b="1" kern="0" dirty="0">
                <a:solidFill>
                  <a:srgbClr val="0000FF"/>
                </a:solidFill>
                <a:latin typeface="+mn-lt"/>
              </a:rPr>
              <a:t>2 </a:t>
            </a:r>
            <a:r>
              <a:rPr lang="nl-NL" sz="4000" b="1" kern="0" dirty="0" smtClean="0">
                <a:solidFill>
                  <a:srgbClr val="0000FF"/>
                </a:solidFill>
                <a:latin typeface="+mn-lt"/>
              </a:rPr>
              <a:t>Safety</a:t>
            </a:r>
            <a:endParaRPr lang="nl-NL" sz="4000" b="1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3 </a:t>
            </a:r>
            <a:r>
              <a:rPr lang="en-GB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Acknowledgment</a:t>
            </a:r>
            <a:endParaRPr lang="en-GB" sz="4000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53975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nl-NL" sz="4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Basic </a:t>
            </a:r>
            <a:r>
              <a:rPr lang="nl-NL" sz="44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Needs</a:t>
            </a:r>
            <a:endParaRPr lang="nl-NL" sz="4400" b="1" kern="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nl-NL" sz="4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18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nl-NL" sz="18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Avi </a:t>
            </a:r>
            <a:r>
              <a:rPr lang="nl-NL" sz="1800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Butavia</a:t>
            </a:r>
            <a:r>
              <a:rPr lang="nl-NL" sz="18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)</a:t>
            </a:r>
            <a:endParaRPr lang="nl-NL" sz="4400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3" descr="J:\Foto´s\2013\17 Israel-Palestina maart\19 Dror Jeruzalem\CIMG868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2350" t="45348" r="18321" b="24585"/>
          <a:stretch>
            <a:fillRect/>
          </a:stretch>
        </p:blipFill>
        <p:spPr bwMode="auto">
          <a:xfrm>
            <a:off x="7380288" y="0"/>
            <a:ext cx="17637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 descr="http://www.vrouwen-ondernemen.nl/Portals/1/dreamstime_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00225"/>
            <a:ext cx="44989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34427" y="1372393"/>
            <a:ext cx="464400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1 </a:t>
            </a:r>
            <a:r>
              <a:rPr lang="nl-NL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Love</a:t>
            </a:r>
            <a:endParaRPr lang="nl-NL" sz="4000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2 </a:t>
            </a:r>
            <a:r>
              <a:rPr lang="nl-NL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Safety</a:t>
            </a:r>
            <a:endParaRPr lang="nl-NL" sz="4000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b="1" kern="0" dirty="0">
                <a:solidFill>
                  <a:srgbClr val="0000FF"/>
                </a:solidFill>
                <a:latin typeface="+mn-lt"/>
              </a:rPr>
              <a:t>3 </a:t>
            </a:r>
            <a:r>
              <a:rPr lang="en-GB" sz="4000" b="1" kern="0" dirty="0" smtClean="0">
                <a:solidFill>
                  <a:srgbClr val="0000FF"/>
                </a:solidFill>
                <a:latin typeface="+mn-lt"/>
              </a:rPr>
              <a:t>Acknowledgement</a:t>
            </a:r>
            <a:endParaRPr lang="en-GB" sz="4000" b="1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772400" cy="1143000"/>
          </a:xfrm>
        </p:spPr>
        <p:txBody>
          <a:bodyPr/>
          <a:lstStyle/>
          <a:p>
            <a:r>
              <a:rPr lang="nl-NL" altLang="en-US" b="1" dirty="0" smtClean="0">
                <a:solidFill>
                  <a:srgbClr val="0000FF"/>
                </a:solidFill>
              </a:rPr>
              <a:t>Basic </a:t>
            </a:r>
            <a:r>
              <a:rPr lang="nl-NL" altLang="en-US" b="1" dirty="0" err="1" smtClean="0">
                <a:solidFill>
                  <a:srgbClr val="0000FF"/>
                </a:solidFill>
              </a:rPr>
              <a:t>Needs</a:t>
            </a:r>
            <a:r>
              <a:rPr lang="nl-NL" altLang="en-US" b="1" dirty="0" smtClean="0">
                <a:solidFill>
                  <a:srgbClr val="0000FF"/>
                </a:solidFill>
              </a:rPr>
              <a:t/>
            </a:r>
            <a:br>
              <a:rPr lang="nl-NL" altLang="en-US" b="1" dirty="0" smtClean="0">
                <a:solidFill>
                  <a:srgbClr val="0000FF"/>
                </a:solidFill>
              </a:rPr>
            </a:br>
            <a:r>
              <a:rPr lang="nl-NL" altLang="en-US" sz="1800" dirty="0" smtClean="0">
                <a:solidFill>
                  <a:srgbClr val="0000FF"/>
                </a:solidFill>
              </a:rPr>
              <a:t>(Avi </a:t>
            </a:r>
            <a:r>
              <a:rPr lang="nl-NL" altLang="en-US" sz="1800" dirty="0" err="1" smtClean="0">
                <a:solidFill>
                  <a:srgbClr val="0000FF"/>
                </a:solidFill>
              </a:rPr>
              <a:t>Butavia</a:t>
            </a:r>
            <a:r>
              <a:rPr lang="nl-NL" altLang="en-US" sz="1800" dirty="0" smtClean="0">
                <a:solidFill>
                  <a:srgbClr val="0000FF"/>
                </a:solidFill>
              </a:rPr>
              <a:t>)</a:t>
            </a:r>
            <a:endParaRPr lang="nl-NL" altLang="en-US" dirty="0" smtClean="0">
              <a:solidFill>
                <a:srgbClr val="0000FF"/>
              </a:solidFill>
            </a:endParaRPr>
          </a:p>
        </p:txBody>
      </p:sp>
      <p:pic>
        <p:nvPicPr>
          <p:cNvPr id="22532" name="Picture 3" descr="J:\Foto´s\2013\17 Israel-Palestina maart\19 Dror Jeruzalem\CIMG868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2350" t="45348" r="18321" b="24585"/>
          <a:stretch>
            <a:fillRect/>
          </a:stretch>
        </p:blipFill>
        <p:spPr bwMode="auto">
          <a:xfrm>
            <a:off x="7235825" y="0"/>
            <a:ext cx="1908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……Yes, but…. 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00200"/>
            <a:ext cx="468052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Make it:</a:t>
            </a:r>
          </a:p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………Yes, and ……….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Never say a ‘but’ in an angry face.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“Do not think of a blue elephant”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Think of purple hat.</a:t>
            </a:r>
            <a:endParaRPr lang="nl-NL" sz="4000" b="1" dirty="0">
              <a:solidFill>
                <a:srgbClr val="FF0000"/>
              </a:solidFill>
            </a:endParaRPr>
          </a:p>
        </p:txBody>
      </p:sp>
      <p:pic>
        <p:nvPicPr>
          <p:cNvPr id="4" name="Afbeelding 3" descr="elefa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35072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50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179388" y="3068638"/>
            <a:ext cx="89646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 dirty="0" smtClean="0">
                <a:solidFill>
                  <a:srgbClr val="0000FF"/>
                </a:solidFill>
              </a:rPr>
              <a:t>At the side of the result: You choose for being the victim of the situation.</a:t>
            </a:r>
          </a:p>
          <a:p>
            <a:r>
              <a:rPr lang="en-GB" altLang="en-US" sz="2000" dirty="0" smtClean="0">
                <a:solidFill>
                  <a:srgbClr val="0000FF"/>
                </a:solidFill>
              </a:rPr>
              <a:t>You are not able to change it, the other needs to do it. You feel powerless.</a:t>
            </a:r>
          </a:p>
          <a:p>
            <a:r>
              <a:rPr lang="en-GB" altLang="en-US" sz="2000" dirty="0" smtClean="0">
                <a:solidFill>
                  <a:srgbClr val="0000FF"/>
                </a:solidFill>
              </a:rPr>
              <a:t>Standing at the side of the cause means: you can change yourself. </a:t>
            </a:r>
          </a:p>
          <a:p>
            <a:endParaRPr lang="en-GB" altLang="en-US" sz="2000" dirty="0" smtClean="0">
              <a:solidFill>
                <a:srgbClr val="0000FF"/>
              </a:solidFill>
            </a:endParaRPr>
          </a:p>
          <a:p>
            <a:r>
              <a:rPr lang="en-GB" altLang="en-US" sz="2000" dirty="0" smtClean="0">
                <a:solidFill>
                  <a:srgbClr val="0000FF"/>
                </a:solidFill>
              </a:rPr>
              <a:t>In the language of the giraffe: I am responsible for my own feelings.. </a:t>
            </a:r>
          </a:p>
          <a:p>
            <a:r>
              <a:rPr lang="en-GB" altLang="en-US" sz="2000" dirty="0" smtClean="0">
                <a:solidFill>
                  <a:srgbClr val="0000FF"/>
                </a:solidFill>
              </a:rPr>
              <a:t>The other may be involved, but is not responsible for my feelings. </a:t>
            </a:r>
          </a:p>
          <a:p>
            <a:endParaRPr lang="en-GB" altLang="en-US" sz="2000" dirty="0" smtClean="0">
              <a:solidFill>
                <a:srgbClr val="0000FF"/>
              </a:solidFill>
            </a:endParaRPr>
          </a:p>
          <a:p>
            <a:r>
              <a:rPr lang="en-GB" altLang="en-US" sz="2000" dirty="0" smtClean="0">
                <a:solidFill>
                  <a:srgbClr val="0000FF"/>
                </a:solidFill>
              </a:rPr>
              <a:t>For example: You say “He ruins my whole day.” You feel the victim and you are at the side of the result. </a:t>
            </a:r>
          </a:p>
          <a:p>
            <a:r>
              <a:rPr lang="en-GB" altLang="en-US" sz="2000" dirty="0" smtClean="0">
                <a:solidFill>
                  <a:srgbClr val="0000FF"/>
                </a:solidFill>
              </a:rPr>
              <a:t>When you say “I am choosing to be in a good mood.” You stand at the side of the cause. You determine how you feel.</a:t>
            </a:r>
            <a:endParaRPr lang="en-GB" altLang="en-US" sz="2000" dirty="0">
              <a:solidFill>
                <a:srgbClr val="0000FF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0" y="1052513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b="1" kern="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Choose the side of the cause, take responsibility for your own feelings</a:t>
            </a:r>
            <a:endParaRPr lang="en-GB" sz="3600" kern="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0" y="4445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5400" b="1" kern="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What does NLP tell us?</a:t>
            </a:r>
            <a:endParaRPr lang="en-GB" sz="5400" b="1" kern="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iraffe1.jpg"/>
          <p:cNvPicPr>
            <a:picLocks noChangeAspect="1"/>
          </p:cNvPicPr>
          <p:nvPr/>
        </p:nvPicPr>
        <p:blipFill>
          <a:blip r:embed="rId2" cstate="print"/>
          <a:srcRect l="18501" r="17239"/>
          <a:stretch>
            <a:fillRect/>
          </a:stretch>
        </p:blipFill>
        <p:spPr bwMode="auto">
          <a:xfrm>
            <a:off x="4957763" y="333375"/>
            <a:ext cx="41862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4932363" cy="2016125"/>
          </a:xfrm>
        </p:spPr>
        <p:txBody>
          <a:bodyPr/>
          <a:lstStyle/>
          <a:p>
            <a:r>
              <a:rPr lang="nl-NL" altLang="en-US" b="1" dirty="0" smtClean="0">
                <a:solidFill>
                  <a:srgbClr val="0000FF"/>
                </a:solidFill>
                <a:latin typeface="Calibri" pitchFamily="34" charset="0"/>
              </a:rPr>
              <a:t>The giraffe as a </a:t>
            </a:r>
            <a:r>
              <a:rPr lang="en-GB" altLang="en-US" b="1" dirty="0" smtClean="0">
                <a:solidFill>
                  <a:srgbClr val="0000FF"/>
                </a:solidFill>
                <a:latin typeface="Calibri" pitchFamily="34" charset="0"/>
              </a:rPr>
              <a:t>metaphor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56325" y="404813"/>
            <a:ext cx="1296988" cy="655637"/>
          </a:xfrm>
        </p:spPr>
        <p:txBody>
          <a:bodyPr/>
          <a:lstStyle/>
          <a:p>
            <a:pPr>
              <a:buFontTx/>
              <a:buNone/>
            </a:pPr>
            <a:r>
              <a:rPr lang="nl-NL" altLang="en-US" sz="2800" b="1" dirty="0" smtClean="0">
                <a:solidFill>
                  <a:srgbClr val="0000FF"/>
                </a:solidFill>
                <a:latin typeface="Calibri" pitchFamily="34" charset="0"/>
              </a:rPr>
              <a:t>Head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6300788" y="836613"/>
            <a:ext cx="16557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000" b="1" kern="0" dirty="0" err="1" smtClean="0">
                <a:solidFill>
                  <a:srgbClr val="0000FF"/>
                </a:solidFill>
                <a:latin typeface="Calibri" pitchFamily="34" charset="0"/>
              </a:rPr>
              <a:t>Observation</a:t>
            </a:r>
            <a:endParaRPr lang="nl-NL" sz="2000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508625" y="3284538"/>
            <a:ext cx="12954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800" b="1" kern="0" dirty="0" err="1" smtClean="0">
                <a:solidFill>
                  <a:srgbClr val="0000FF"/>
                </a:solidFill>
                <a:latin typeface="Calibri" pitchFamily="34" charset="0"/>
              </a:rPr>
              <a:t>Heart</a:t>
            </a:r>
            <a:endParaRPr lang="nl-NL" sz="2800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4957764" y="3716338"/>
            <a:ext cx="1485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000" b="1" kern="0" dirty="0" smtClean="0">
                <a:solidFill>
                  <a:srgbClr val="0000FF"/>
                </a:solidFill>
                <a:latin typeface="Calibri" pitchFamily="34" charset="0"/>
              </a:rPr>
              <a:t>Feeling</a:t>
            </a:r>
            <a:endParaRPr lang="nl-NL" sz="2000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7164388" y="436562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800" b="1" kern="0" dirty="0" err="1" smtClean="0">
                <a:solidFill>
                  <a:srgbClr val="0000FF"/>
                </a:solidFill>
                <a:latin typeface="Calibri" pitchFamily="34" charset="0"/>
              </a:rPr>
              <a:t>Belly</a:t>
            </a:r>
            <a:endParaRPr lang="nl-NL" sz="2800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7092950" y="4797425"/>
            <a:ext cx="13668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000" b="1" kern="0" dirty="0" err="1" smtClean="0">
                <a:solidFill>
                  <a:srgbClr val="0000FF"/>
                </a:solidFill>
                <a:latin typeface="Calibri" pitchFamily="34" charset="0"/>
              </a:rPr>
              <a:t>Needs</a:t>
            </a:r>
            <a:endParaRPr lang="nl-NL" sz="2000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940425" y="5516563"/>
            <a:ext cx="1152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800" b="1" kern="0" dirty="0" err="1" smtClean="0">
                <a:solidFill>
                  <a:srgbClr val="0000FF"/>
                </a:solidFill>
                <a:latin typeface="Calibri" pitchFamily="34" charset="0"/>
              </a:rPr>
              <a:t>Legs</a:t>
            </a:r>
            <a:endParaRPr lang="nl-NL" sz="2800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5508625" y="5949950"/>
            <a:ext cx="1511300" cy="50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000" b="1" kern="0" dirty="0" smtClean="0">
                <a:solidFill>
                  <a:srgbClr val="0000FF"/>
                </a:solidFill>
                <a:latin typeface="Calibri" pitchFamily="34" charset="0"/>
              </a:rPr>
              <a:t>Options</a:t>
            </a:r>
            <a:endParaRPr lang="nl-NL" sz="2000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White Eagle and </a:t>
            </a:r>
            <a:r>
              <a:rPr lang="en-US" b="1" dirty="0" err="1" smtClean="0">
                <a:solidFill>
                  <a:srgbClr val="0000FF"/>
                </a:solidFill>
              </a:rPr>
              <a:t>Rumi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1468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24. Exercise: Inhale the Light…..</a:t>
            </a:r>
            <a:endParaRPr lang="nl-NL" dirty="0"/>
          </a:p>
        </p:txBody>
      </p:sp>
      <p:pic>
        <p:nvPicPr>
          <p:cNvPr id="5" name="Afbeelding 4" descr="http://seaburygould.com/graphics/Rumi-even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9337" y="4077072"/>
            <a:ext cx="28391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white eagl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813" y="-27384"/>
            <a:ext cx="3713187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1520" y="4005064"/>
            <a:ext cx="5328592" cy="2572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5CC7"/>
                </a:solidFill>
                <a:effectLst/>
                <a:latin typeface="Tahoma" pitchFamily="34" charset="0"/>
                <a:cs typeface="Arial" pitchFamily="34" charset="0"/>
              </a:rPr>
              <a:t>Out beyond ideas of wrongdoing, and right doing, there is a field. I will meet you there.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--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Jalāl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 ad-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Dīn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 Muhammad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Rūmī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 (1207–1273) (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جلال الدین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محمد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رومی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1D1E1D"/>
                </a:solidFill>
                <a:effectLst/>
                <a:latin typeface="Tahoma" pitchFamily="34" charset="0"/>
                <a:cs typeface="Arial" pitchFamily="34" charset="0"/>
              </a:rPr>
              <a:t>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D1E1D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6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867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NVC  </a:t>
            </a:r>
            <a:r>
              <a:rPr lang="en-US" sz="5400" b="1" dirty="0" smtClean="0">
                <a:solidFill>
                  <a:srgbClr val="0000FF"/>
                </a:solidFill>
                <a:sym typeface="Wingdings" pitchFamily="2" charset="2"/>
              </a:rPr>
              <a:t> NLP</a:t>
            </a:r>
            <a:endParaRPr lang="nl-NL" sz="54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Jackal: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baseline="30000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 observation position,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strongly associated: in the box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Giraffe: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3</a:t>
            </a:r>
            <a:r>
              <a:rPr lang="en-US" b="1" baseline="30000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 + 2</a:t>
            </a:r>
            <a:r>
              <a:rPr lang="en-US" b="1" baseline="30000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 +1</a:t>
            </a:r>
            <a:r>
              <a:rPr lang="en-US" b="1" baseline="30000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dissociated: out of the box</a:t>
            </a:r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9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Exercise 30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Clear request 10, 7, 1, 6,  2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Clear demand 4, 5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Unclear request 6, 9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Tonality is important!</a:t>
            </a:r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8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0" descr="OUT THE 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5922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fbeelding 0" descr="indeboxuitdebox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r="62506" b="28995"/>
          <a:stretch>
            <a:fillRect/>
          </a:stretch>
        </p:blipFill>
        <p:spPr bwMode="auto">
          <a:xfrm>
            <a:off x="-36512" y="289223"/>
            <a:ext cx="288032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054101" y="5002511"/>
            <a:ext cx="882650" cy="268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In the box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020272" y="5002511"/>
            <a:ext cx="1004888" cy="268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Out the box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987824" y="908720"/>
            <a:ext cx="3024336" cy="4320480"/>
          </a:xfrm>
          <a:prstGeom prst="rightArrow">
            <a:avLst>
              <a:gd name="adj1" fmla="val 65141"/>
              <a:gd name="adj2" fmla="val 25000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</a:t>
            </a: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Discharge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Speaking Therapy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Praying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Reframing</a:t>
            </a:r>
            <a:endParaRPr kumimoji="0" lang="nl-NL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Meditating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Sleeping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etc.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1231"/>
          <p:cNvSpPr txBox="1">
            <a:spLocks noChangeArrowheads="1"/>
          </p:cNvSpPr>
          <p:nvPr/>
        </p:nvSpPr>
        <p:spPr bwMode="auto">
          <a:xfrm>
            <a:off x="179512" y="5324773"/>
            <a:ext cx="3998738" cy="1117600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Situation A: You are entirely in the 1st position (the “ I” position).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You are angry, sad, afraid,  etc. you see just your own emotion, there is nothing else.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1232"/>
          <p:cNvSpPr txBox="1">
            <a:spLocks noChangeArrowheads="1"/>
          </p:cNvSpPr>
          <p:nvPr/>
        </p:nvSpPr>
        <p:spPr bwMode="auto">
          <a:xfrm>
            <a:off x="5796136" y="5261273"/>
            <a:ext cx="3347863" cy="1181100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Situation B: You are able to look above your emotion, your are able to switch from the 1st position (the “ I” position), to the 2nd (the You position) and 3rd position (the helicopter view).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You are not your anger, sadness, fear,  etc. you see your own emotion, and a lot of other things, you overlook the situation.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91680" y="11663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00FF"/>
                </a:solidFill>
              </a:rPr>
              <a:t>In the box -</a:t>
            </a:r>
            <a:r>
              <a:rPr lang="nl-NL" sz="3200" b="1" dirty="0" smtClean="0">
                <a:solidFill>
                  <a:srgbClr val="0000FF"/>
                </a:solidFill>
                <a:sym typeface="Wingdings" pitchFamily="2" charset="2"/>
              </a:rPr>
              <a:t> out the box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1033" name="Text Box 1753"/>
          <p:cNvSpPr txBox="1">
            <a:spLocks noChangeArrowheads="1"/>
          </p:cNvSpPr>
          <p:nvPr/>
        </p:nvSpPr>
        <p:spPr bwMode="auto">
          <a:xfrm>
            <a:off x="-36512" y="764704"/>
            <a:ext cx="409575" cy="37657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Intensity</a:t>
            </a: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from</a:t>
            </a: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the </a:t>
            </a: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emotion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6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60486"/>
          <a:stretch>
            <a:fillRect/>
          </a:stretch>
        </p:blipFill>
        <p:spPr bwMode="auto">
          <a:xfrm>
            <a:off x="0" y="260648"/>
            <a:ext cx="60486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49392"/>
          <a:stretch>
            <a:fillRect/>
          </a:stretch>
        </p:blipFill>
        <p:spPr bwMode="auto">
          <a:xfrm>
            <a:off x="467544" y="3356992"/>
            <a:ext cx="6048672" cy="11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7 Things Fear has Stolen from You"/>
          <p:cNvPicPr>
            <a:picLocks noChangeAspect="1" noChangeArrowheads="1"/>
          </p:cNvPicPr>
          <p:nvPr/>
        </p:nvPicPr>
        <p:blipFill>
          <a:blip r:embed="rId3" cstate="print"/>
          <a:srcRect t="14112" b="15329"/>
          <a:stretch>
            <a:fillRect/>
          </a:stretch>
        </p:blipFill>
        <p:spPr bwMode="auto">
          <a:xfrm>
            <a:off x="4381500" y="1052736"/>
            <a:ext cx="4762500" cy="2376264"/>
          </a:xfrm>
          <a:prstGeom prst="rect">
            <a:avLst/>
          </a:prstGeom>
          <a:noFill/>
        </p:spPr>
      </p:pic>
      <p:pic>
        <p:nvPicPr>
          <p:cNvPr id="8" name="Picture 5" descr="7 Things Fear has Stolen from You"/>
          <p:cNvPicPr>
            <a:picLocks noChangeAspect="1" noChangeArrowheads="1"/>
          </p:cNvPicPr>
          <p:nvPr/>
        </p:nvPicPr>
        <p:blipFill>
          <a:blip r:embed="rId3" cstate="print"/>
          <a:srcRect t="14112" r="52153" b="15329"/>
          <a:stretch>
            <a:fillRect/>
          </a:stretch>
        </p:blipFill>
        <p:spPr bwMode="auto">
          <a:xfrm>
            <a:off x="4381500" y="4509120"/>
            <a:ext cx="2278732" cy="2348880"/>
          </a:xfrm>
          <a:prstGeom prst="rect">
            <a:avLst/>
          </a:prstGeom>
          <a:noFill/>
        </p:spPr>
      </p:pic>
      <p:pic>
        <p:nvPicPr>
          <p:cNvPr id="9" name="Picture 5" descr="7 Things Fear has Stolen from You"/>
          <p:cNvPicPr>
            <a:picLocks noChangeAspect="1" noChangeArrowheads="1"/>
          </p:cNvPicPr>
          <p:nvPr/>
        </p:nvPicPr>
        <p:blipFill>
          <a:blip r:embed="rId3" cstate="print"/>
          <a:srcRect l="47847" t="14112" b="15329"/>
          <a:stretch>
            <a:fillRect/>
          </a:stretch>
        </p:blipFill>
        <p:spPr bwMode="auto">
          <a:xfrm flipH="1">
            <a:off x="6660232" y="4509120"/>
            <a:ext cx="2483768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13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 smtClean="0"/>
              <a:t>Open Frame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Short stories</a:t>
            </a:r>
          </a:p>
          <a:p>
            <a:pPr marL="0" indent="0">
              <a:buNone/>
            </a:pPr>
            <a:r>
              <a:rPr lang="en-US" dirty="0" smtClean="0"/>
              <a:t>Share a real life experience to reflect at it from the point of view of different NLP models and techniques.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68016" y="4581128"/>
            <a:ext cx="7128792" cy="65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 apply NLP in your own reality.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 l="91247" b="90302"/>
          <a:stretch>
            <a:fillRect/>
          </a:stretch>
        </p:blipFill>
        <p:spPr bwMode="auto">
          <a:xfrm>
            <a:off x="827584" y="548680"/>
            <a:ext cx="7560840" cy="5113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83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1939856" y="352425"/>
            <a:ext cx="3922194" cy="3015929"/>
            <a:chOff x="3055" y="673"/>
            <a:chExt cx="6177" cy="4750"/>
          </a:xfrm>
        </p:grpSpPr>
        <p:sp>
          <p:nvSpPr>
            <p:cNvPr id="126980" name="Oval 4"/>
            <p:cNvSpPr>
              <a:spLocks noChangeArrowheads="1"/>
            </p:cNvSpPr>
            <p:nvPr/>
          </p:nvSpPr>
          <p:spPr bwMode="auto">
            <a:xfrm>
              <a:off x="4642" y="673"/>
              <a:ext cx="2964" cy="2405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6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3055" y="3173"/>
              <a:ext cx="6177" cy="2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Third Position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Dissociated of yourself and from the other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Also called: The meta position, the observer or helicopter view.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المركز الثالث</a:t>
              </a: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 :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ar-SA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اعزل نفسك عن الأخرين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ar-SA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ويسمى أيضا</a:t>
              </a: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: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ar-SA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موقف الفوقية</a:t>
              </a: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.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ar-SA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المراقب</a:t>
              </a: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6982" name="Oval 6"/>
          <p:cNvSpPr>
            <a:spLocks noChangeArrowheads="1"/>
          </p:cNvSpPr>
          <p:nvPr/>
        </p:nvSpPr>
        <p:spPr bwMode="auto">
          <a:xfrm>
            <a:off x="4712124" y="3826775"/>
            <a:ext cx="1881408" cy="147367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6983" name="Group 7"/>
          <p:cNvGrpSpPr>
            <a:grpSpLocks/>
          </p:cNvGrpSpPr>
          <p:nvPr/>
        </p:nvGrpSpPr>
        <p:grpSpPr bwMode="auto">
          <a:xfrm>
            <a:off x="593725" y="3847093"/>
            <a:ext cx="2587492" cy="2464807"/>
            <a:chOff x="935" y="6177"/>
            <a:chExt cx="4075" cy="3882"/>
          </a:xfrm>
        </p:grpSpPr>
        <p:sp>
          <p:nvSpPr>
            <p:cNvPr id="126984" name="Oval 8"/>
            <p:cNvSpPr>
              <a:spLocks noChangeArrowheads="1"/>
            </p:cNvSpPr>
            <p:nvPr/>
          </p:nvSpPr>
          <p:spPr bwMode="auto">
            <a:xfrm>
              <a:off x="1679" y="6177"/>
              <a:ext cx="2963" cy="2204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6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>
              <a:off x="935" y="8429"/>
              <a:ext cx="4075" cy="16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First Position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Associated in your self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المركز الأول :</a:t>
              </a:r>
              <a:endParaRPr kumimoji="0" lang="ar-S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مرتبط مع نفسك</a:t>
              </a:r>
              <a:endParaRPr kumimoji="0" lang="ar-S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4829593" y="5365125"/>
            <a:ext cx="2209687" cy="9657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Second Position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    Associated in the other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المركز الثاني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مرتبط مع الآخر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2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Exercises 28, 29, 30, 31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28. </a:t>
            </a:r>
            <a:r>
              <a:rPr lang="en-US" b="1" i="1" dirty="0" smtClean="0">
                <a:solidFill>
                  <a:srgbClr val="0000FF"/>
                </a:solidFill>
              </a:rPr>
              <a:t>Exercise: Observation or an Interpretation.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29. Exercise: Which phrase is a feeling or a non-feeling.</a:t>
            </a:r>
            <a:endParaRPr lang="nl-NL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30. Exercise: clear request or a demand / unclear request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31. Exercise: Taking </a:t>
            </a:r>
            <a:r>
              <a:rPr lang="en-GB" b="1" i="1" dirty="0" smtClean="0">
                <a:solidFill>
                  <a:srgbClr val="0000FF"/>
                </a:solidFill>
              </a:rPr>
              <a:t>responsibility</a:t>
            </a:r>
          </a:p>
          <a:p>
            <a:pPr>
              <a:buNone/>
            </a:pPr>
            <a:endParaRPr lang="nl-NL" b="1" i="1" dirty="0" smtClean="0"/>
          </a:p>
          <a:p>
            <a:pPr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xmlns="" val="6276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52128"/>
          </a:xfrm>
        </p:spPr>
        <p:txBody>
          <a:bodyPr>
            <a:normAutofit/>
          </a:bodyPr>
          <a:lstStyle/>
          <a:p>
            <a:r>
              <a:rPr lang="nl-NL" sz="6600" b="1" dirty="0" smtClean="0">
                <a:solidFill>
                  <a:srgbClr val="0000FF"/>
                </a:solidFill>
                <a:latin typeface="Calibri" pitchFamily="34" charset="0"/>
              </a:rPr>
              <a:t>Video </a:t>
            </a:r>
            <a:r>
              <a:rPr lang="nl-NL" sz="6600" b="1" dirty="0" err="1" smtClean="0">
                <a:solidFill>
                  <a:srgbClr val="0000FF"/>
                </a:solidFill>
                <a:latin typeface="Calibri" pitchFamily="34" charset="0"/>
              </a:rPr>
              <a:t>technique</a:t>
            </a:r>
            <a:endParaRPr lang="nl-NL" sz="66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8" descr="Trauma-Verwerking-300x189.jpg"/>
          <p:cNvPicPr>
            <a:picLocks noChangeAspect="1"/>
          </p:cNvPicPr>
          <p:nvPr/>
        </p:nvPicPr>
        <p:blipFill>
          <a:blip r:embed="rId2" cstate="print"/>
          <a:srcRect l="68696" b="50109"/>
          <a:stretch>
            <a:fillRect/>
          </a:stretch>
        </p:blipFill>
        <p:spPr bwMode="auto">
          <a:xfrm>
            <a:off x="-180529" y="1"/>
            <a:ext cx="9324529" cy="70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nl-NL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nl-NL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traumatic</a:t>
            </a:r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nl-NL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Trauma Verwer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Trauma Verwer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Trauma Verwer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Afbeeldingsresultaat voor trauma verwer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 descr="Afbeeldingsresultaat voor trauma verwer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Tijdelijke aanduiding voor inhoud 8" descr="Trauma-Verwerking-300x189.jpg"/>
          <p:cNvPicPr>
            <a:picLocks noChangeAspect="1"/>
          </p:cNvPicPr>
          <p:nvPr/>
        </p:nvPicPr>
        <p:blipFill>
          <a:blip r:embed="rId2" cstate="print"/>
          <a:srcRect t="45821" r="60898"/>
          <a:stretch>
            <a:fillRect/>
          </a:stretch>
        </p:blipFill>
        <p:spPr bwMode="auto">
          <a:xfrm>
            <a:off x="4860032" y="3309030"/>
            <a:ext cx="4093833" cy="35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When </a:t>
            </a:r>
            <a:r>
              <a:rPr lang="en-GB" dirty="0" smtClean="0">
                <a:solidFill>
                  <a:srgbClr val="0000FF"/>
                </a:solidFill>
              </a:rPr>
              <a:t>you did experience </a:t>
            </a:r>
            <a:r>
              <a:rPr lang="en-GB" dirty="0">
                <a:solidFill>
                  <a:srgbClr val="0000FF"/>
                </a:solidFill>
              </a:rPr>
              <a:t>a bad situation you </a:t>
            </a:r>
            <a:r>
              <a:rPr lang="en-GB" dirty="0" smtClean="0">
                <a:solidFill>
                  <a:srgbClr val="0000FF"/>
                </a:solidFill>
              </a:rPr>
              <a:t>have </a:t>
            </a:r>
            <a:r>
              <a:rPr lang="en-GB" dirty="0">
                <a:solidFill>
                  <a:srgbClr val="0000FF"/>
                </a:solidFill>
              </a:rPr>
              <a:t>three </a:t>
            </a:r>
            <a:r>
              <a:rPr lang="en-GB" dirty="0" smtClean="0">
                <a:solidFill>
                  <a:srgbClr val="0000FF"/>
                </a:solidFill>
              </a:rPr>
              <a:t>choices: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1. Either it determines your own future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2. Or it destroys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3. Or you draw strength from it  and it makes you stronger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127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fbeeldingsresultaat voor trauma verwerken"/>
          <p:cNvPicPr>
            <a:picLocks noChangeAspect="1" noChangeArrowheads="1"/>
          </p:cNvPicPr>
          <p:nvPr/>
        </p:nvPicPr>
        <p:blipFill>
          <a:blip r:embed="rId2" cstate="print"/>
          <a:srcRect t="50222" r="44507"/>
          <a:stretch>
            <a:fillRect/>
          </a:stretch>
        </p:blipFill>
        <p:spPr bwMode="auto">
          <a:xfrm>
            <a:off x="0" y="1340768"/>
            <a:ext cx="9195068" cy="5517232"/>
          </a:xfrm>
          <a:prstGeom prst="rect">
            <a:avLst/>
          </a:prstGeom>
          <a:noFill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239250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29" y="0"/>
            <a:ext cx="9144000" cy="926976"/>
          </a:xfrm>
        </p:spPr>
        <p:txBody>
          <a:bodyPr/>
          <a:lstStyle/>
          <a:p>
            <a:r>
              <a:rPr lang="nl-NL" sz="4800" b="1" dirty="0" smtClean="0">
                <a:solidFill>
                  <a:srgbClr val="0000FF"/>
                </a:solidFill>
                <a:latin typeface="Calibri" pitchFamily="34" charset="0"/>
              </a:rPr>
              <a:t>A </a:t>
            </a:r>
            <a:r>
              <a:rPr lang="nl-NL" sz="4800" b="1" dirty="0" err="1" smtClean="0">
                <a:solidFill>
                  <a:srgbClr val="0000FF"/>
                </a:solidFill>
                <a:latin typeface="Calibri" pitchFamily="34" charset="0"/>
              </a:rPr>
              <a:t>traumatic</a:t>
            </a:r>
            <a:r>
              <a:rPr lang="nl-NL" sz="4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sz="4800" b="1" dirty="0" err="1" smtClean="0">
                <a:solidFill>
                  <a:srgbClr val="0000FF"/>
                </a:solidFill>
                <a:latin typeface="Calibri" pitchFamily="34" charset="0"/>
              </a:rPr>
              <a:t>experience</a:t>
            </a:r>
            <a:r>
              <a:rPr lang="nl-NL" sz="4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sz="4800" b="1" dirty="0" err="1" smtClean="0">
                <a:solidFill>
                  <a:srgbClr val="0000FF"/>
                </a:solidFill>
                <a:latin typeface="Calibri" pitchFamily="34" charset="0"/>
              </a:rPr>
              <a:t>with</a:t>
            </a:r>
            <a:r>
              <a:rPr lang="nl-NL" sz="4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sz="4800" b="1" dirty="0" err="1" smtClean="0">
                <a:solidFill>
                  <a:srgbClr val="0000FF"/>
                </a:solidFill>
                <a:latin typeface="Calibri" pitchFamily="34" charset="0"/>
              </a:rPr>
              <a:t>anger</a:t>
            </a:r>
            <a:endParaRPr lang="nl-NL" sz="48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6" name="Picture 2" descr="Afbeeldingsresultaat voor trauma verwerken"/>
          <p:cNvPicPr>
            <a:picLocks noChangeAspect="1" noChangeArrowheads="1"/>
          </p:cNvPicPr>
          <p:nvPr/>
        </p:nvPicPr>
        <p:blipFill>
          <a:blip r:embed="rId2" cstate="print"/>
          <a:srcRect l="776" t="18688" r="42561" b="74304"/>
          <a:stretch>
            <a:fillRect/>
          </a:stretch>
        </p:blipFill>
        <p:spPr bwMode="auto">
          <a:xfrm>
            <a:off x="107504" y="2060848"/>
            <a:ext cx="5256584" cy="432048"/>
          </a:xfrm>
          <a:prstGeom prst="rect">
            <a:avLst/>
          </a:prstGeom>
          <a:noFill/>
        </p:spPr>
      </p:pic>
      <p:pic>
        <p:nvPicPr>
          <p:cNvPr id="7" name="Picture 2" descr="Afbeeldingsresultaat voor trauma verwerken"/>
          <p:cNvPicPr>
            <a:picLocks noChangeAspect="1" noChangeArrowheads="1"/>
          </p:cNvPicPr>
          <p:nvPr/>
        </p:nvPicPr>
        <p:blipFill>
          <a:blip r:embed="rId2" cstate="print"/>
          <a:srcRect t="25695" r="64688" b="67297"/>
          <a:stretch>
            <a:fillRect/>
          </a:stretch>
        </p:blipFill>
        <p:spPr bwMode="auto">
          <a:xfrm>
            <a:off x="-1" y="2780928"/>
            <a:ext cx="3275857" cy="432048"/>
          </a:xfrm>
          <a:prstGeom prst="rect">
            <a:avLst/>
          </a:prstGeom>
          <a:noFill/>
        </p:spPr>
      </p:pic>
      <p:pic>
        <p:nvPicPr>
          <p:cNvPr id="8" name="Picture 2" descr="Afbeeldingsresultaat voor trauma verwerken"/>
          <p:cNvPicPr>
            <a:picLocks noChangeAspect="1" noChangeArrowheads="1"/>
          </p:cNvPicPr>
          <p:nvPr/>
        </p:nvPicPr>
        <p:blipFill>
          <a:blip r:embed="rId2" cstate="print"/>
          <a:srcRect t="33871" r="46835" b="59121"/>
          <a:stretch>
            <a:fillRect/>
          </a:stretch>
        </p:blipFill>
        <p:spPr bwMode="auto">
          <a:xfrm>
            <a:off x="0" y="4077072"/>
            <a:ext cx="4932040" cy="432048"/>
          </a:xfrm>
          <a:prstGeom prst="rect">
            <a:avLst/>
          </a:prstGeom>
          <a:noFill/>
        </p:spPr>
      </p:pic>
      <p:pic>
        <p:nvPicPr>
          <p:cNvPr id="9" name="Picture 2" descr="Afbeeldingsresultaat voor trauma verwerken"/>
          <p:cNvPicPr>
            <a:picLocks noChangeAspect="1" noChangeArrowheads="1"/>
          </p:cNvPicPr>
          <p:nvPr/>
        </p:nvPicPr>
        <p:blipFill>
          <a:blip r:embed="rId2" cstate="print"/>
          <a:srcRect l="39969" t="40879" r="42178" b="52113"/>
          <a:stretch>
            <a:fillRect/>
          </a:stretch>
        </p:blipFill>
        <p:spPr bwMode="auto">
          <a:xfrm>
            <a:off x="3707904" y="6237312"/>
            <a:ext cx="1656184" cy="432048"/>
          </a:xfrm>
          <a:prstGeom prst="rect">
            <a:avLst/>
          </a:prstGeom>
          <a:noFill/>
        </p:spPr>
      </p:pic>
      <p:pic>
        <p:nvPicPr>
          <p:cNvPr id="10" name="Picture 2" descr="Afbeeldingsresultaat voor trauma verwerken"/>
          <p:cNvPicPr>
            <a:picLocks noChangeAspect="1" noChangeArrowheads="1"/>
          </p:cNvPicPr>
          <p:nvPr/>
        </p:nvPicPr>
        <p:blipFill>
          <a:blip r:embed="rId2" cstate="print"/>
          <a:srcRect l="35222" t="25695" r="34416" b="67433"/>
          <a:stretch>
            <a:fillRect/>
          </a:stretch>
        </p:blipFill>
        <p:spPr bwMode="auto">
          <a:xfrm>
            <a:off x="179512" y="3429000"/>
            <a:ext cx="2816696" cy="423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22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nl-NL" sz="6600" b="1" dirty="0" smtClean="0">
                <a:solidFill>
                  <a:srgbClr val="0000FF"/>
                </a:solidFill>
                <a:latin typeface="Calibri" pitchFamily="34" charset="0"/>
              </a:rPr>
              <a:t>Video </a:t>
            </a:r>
            <a:r>
              <a:rPr lang="nl-NL" sz="6600" b="1" dirty="0" err="1" smtClean="0">
                <a:solidFill>
                  <a:srgbClr val="0000FF"/>
                </a:solidFill>
                <a:latin typeface="Calibri" pitchFamily="34" charset="0"/>
              </a:rPr>
              <a:t>technique</a:t>
            </a:r>
            <a:endParaRPr lang="nl-NL" sz="6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027" y="1844824"/>
            <a:ext cx="2475397" cy="2880320"/>
          </a:xfrm>
          <a:prstGeom prst="rect">
            <a:avLst/>
          </a:prstGeom>
          <a:noFill/>
        </p:spPr>
      </p:pic>
      <p:cxnSp>
        <p:nvCxnSpPr>
          <p:cNvPr id="135172" name="AutoShape 4"/>
          <p:cNvCxnSpPr>
            <a:cxnSpLocks noChangeShapeType="1"/>
          </p:cNvCxnSpPr>
          <p:nvPr/>
        </p:nvCxnSpPr>
        <p:spPr bwMode="auto">
          <a:xfrm flipV="1">
            <a:off x="766763" y="1844824"/>
            <a:ext cx="2421055" cy="3073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5173" name="AutoShape 5"/>
          <p:cNvCxnSpPr>
            <a:cxnSpLocks noChangeShapeType="1"/>
          </p:cNvCxnSpPr>
          <p:nvPr/>
        </p:nvCxnSpPr>
        <p:spPr bwMode="auto">
          <a:xfrm flipV="1">
            <a:off x="766763" y="3356992"/>
            <a:ext cx="2421867" cy="1197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5174" name="AutoShape 6"/>
          <p:cNvCxnSpPr>
            <a:cxnSpLocks noChangeShapeType="1"/>
          </p:cNvCxnSpPr>
          <p:nvPr/>
        </p:nvCxnSpPr>
        <p:spPr bwMode="auto">
          <a:xfrm>
            <a:off x="766763" y="2152218"/>
            <a:ext cx="0" cy="23803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5175" name="AutoShape 7"/>
          <p:cNvCxnSpPr>
            <a:cxnSpLocks noChangeShapeType="1"/>
          </p:cNvCxnSpPr>
          <p:nvPr/>
        </p:nvCxnSpPr>
        <p:spPr bwMode="auto">
          <a:xfrm>
            <a:off x="3187818" y="1866930"/>
            <a:ext cx="811" cy="14900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5176" name="AutoShape 8"/>
          <p:cNvCxnSpPr>
            <a:cxnSpLocks noChangeShapeType="1"/>
          </p:cNvCxnSpPr>
          <p:nvPr/>
        </p:nvCxnSpPr>
        <p:spPr bwMode="auto">
          <a:xfrm flipH="1" flipV="1">
            <a:off x="3187818" y="1844824"/>
            <a:ext cx="3114524" cy="84633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 flipH="1" flipV="1">
            <a:off x="766763" y="2152218"/>
            <a:ext cx="5535579" cy="76349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5178" name="AutoShape 10"/>
          <p:cNvCxnSpPr>
            <a:cxnSpLocks noChangeShapeType="1"/>
          </p:cNvCxnSpPr>
          <p:nvPr/>
        </p:nvCxnSpPr>
        <p:spPr bwMode="auto">
          <a:xfrm flipH="1">
            <a:off x="766763" y="3679207"/>
            <a:ext cx="5535579" cy="85331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5179" name="AutoShape 11"/>
          <p:cNvCxnSpPr>
            <a:cxnSpLocks noChangeShapeType="1"/>
          </p:cNvCxnSpPr>
          <p:nvPr/>
        </p:nvCxnSpPr>
        <p:spPr bwMode="auto">
          <a:xfrm flipH="1" flipV="1">
            <a:off x="3187818" y="3334886"/>
            <a:ext cx="3114524" cy="209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3" name="Tekstvak 12"/>
          <p:cNvSpPr txBox="1"/>
          <p:nvPr/>
        </p:nvSpPr>
        <p:spPr>
          <a:xfrm>
            <a:off x="0" y="47971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Project an internal representation of the past on a wall = ‘video’ </a:t>
            </a:r>
          </a:p>
          <a:p>
            <a:r>
              <a:rPr lang="en-GB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take away the negative energy of this memory</a:t>
            </a:r>
            <a:endParaRPr lang="en-GB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 rot="735797">
            <a:off x="496144" y="2267716"/>
            <a:ext cx="3092706" cy="141577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000074"/>
                </a:solidFill>
                <a:latin typeface="Arial Black" pitchFamily="34" charset="0"/>
              </a:rPr>
              <a:t>S</a:t>
            </a:r>
            <a:r>
              <a:rPr lang="nl-NL" sz="5400" b="1" dirty="0" smtClean="0">
                <a:solidFill>
                  <a:srgbClr val="00009A"/>
                </a:solidFill>
                <a:latin typeface="Arial Black" pitchFamily="34" charset="0"/>
              </a:rPr>
              <a:t>creen</a:t>
            </a:r>
            <a:endParaRPr lang="nl-NL" sz="5400" b="1" dirty="0" smtClean="0">
              <a:solidFill>
                <a:srgbClr val="9B9BFF"/>
              </a:solidFill>
              <a:latin typeface="Arial Black" pitchFamily="34" charset="0"/>
            </a:endParaRPr>
          </a:p>
          <a:p>
            <a:pPr algn="ctr"/>
            <a:r>
              <a:rPr lang="nl-NL" sz="3200" b="1" dirty="0" smtClean="0">
                <a:solidFill>
                  <a:srgbClr val="9B9BFF"/>
                </a:solidFill>
                <a:latin typeface="Arial Black" pitchFamily="34" charset="0"/>
              </a:rPr>
              <a:t>memory</a:t>
            </a:r>
            <a:endParaRPr lang="nl-NL" sz="4400" b="1" dirty="0">
              <a:solidFill>
                <a:srgbClr val="9B9BFF"/>
              </a:solidFill>
              <a:latin typeface="Arial Black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 rot="1322707">
            <a:off x="239736" y="951314"/>
            <a:ext cx="3092706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5400" b="1" dirty="0" err="1" smtClean="0">
                <a:solidFill>
                  <a:srgbClr val="000074"/>
                </a:solidFill>
                <a:latin typeface="Arial Black" pitchFamily="34" charset="0"/>
              </a:rPr>
              <a:t>wall</a:t>
            </a:r>
            <a:endParaRPr lang="nl-NL" sz="4400" b="1" dirty="0">
              <a:solidFill>
                <a:srgbClr val="9B9BFF"/>
              </a:solidFill>
              <a:latin typeface="Arial Black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-36512" y="59823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speak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yourself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video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third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person: s/he is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doing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s/he </a:t>
            </a:r>
            <a:r>
              <a:rPr lang="nl-N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feeels</a:t>
            </a:r>
            <a:r>
              <a:rPr lang="nl-N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like ….</a:t>
            </a:r>
            <a:endParaRPr lang="nl-N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6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  <p:bldP spid="16" grpId="0"/>
      <p:bldP spid="1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al 18"/>
          <p:cNvSpPr/>
          <p:nvPr/>
        </p:nvSpPr>
        <p:spPr>
          <a:xfrm>
            <a:off x="4932040" y="1196752"/>
            <a:ext cx="3888432" cy="1512168"/>
          </a:xfrm>
          <a:prstGeom prst="ellipse">
            <a:avLst/>
          </a:prstGeom>
          <a:solidFill>
            <a:srgbClr val="C1D7F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err="1" smtClean="0">
                <a:solidFill>
                  <a:srgbClr val="0000FF"/>
                </a:solidFill>
                <a:latin typeface="Calibri" pitchFamily="34" charset="0"/>
              </a:rPr>
              <a:t>Sreen</a:t>
            </a:r>
            <a:r>
              <a:rPr lang="nl-NL" sz="3600" b="1" dirty="0" smtClean="0">
                <a:solidFill>
                  <a:srgbClr val="0000FF"/>
                </a:solidFill>
                <a:latin typeface="Calibri" pitchFamily="34" charset="0"/>
              </a:rPr>
              <a:t> far </a:t>
            </a:r>
            <a:r>
              <a:rPr lang="nl-NL" sz="3600" b="1" dirty="0" err="1" smtClean="0">
                <a:solidFill>
                  <a:srgbClr val="0000FF"/>
                </a:solidFill>
                <a:latin typeface="Calibri" pitchFamily="34" charset="0"/>
              </a:rPr>
              <a:t>away</a:t>
            </a:r>
            <a:endParaRPr lang="nl-NL" sz="36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nl-NL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26553" y="2286737"/>
            <a:ext cx="4499992" cy="3888432"/>
          </a:xfrm>
          <a:prstGeom prst="ellipse">
            <a:avLst/>
          </a:prstGeom>
          <a:solidFill>
            <a:srgbClr val="FECCB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  <a:latin typeface="Calibri" pitchFamily="34" charset="0"/>
              </a:rPr>
              <a:t>Screen close</a:t>
            </a:r>
          </a:p>
          <a:p>
            <a:pPr algn="ctr"/>
            <a:endParaRPr lang="nl-NL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nl-NL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nl-NL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nl-NL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nl-NL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nl-NL" sz="4000" b="1" dirty="0" err="1" smtClean="0">
                <a:solidFill>
                  <a:srgbClr val="0000FF"/>
                </a:solidFill>
                <a:latin typeface="Calibri" pitchFamily="34" charset="0"/>
              </a:rPr>
              <a:t>Exercise</a:t>
            </a:r>
            <a:r>
              <a:rPr lang="nl-NL" sz="4000" b="1" dirty="0" smtClean="0">
                <a:solidFill>
                  <a:srgbClr val="0000FF"/>
                </a:solidFill>
                <a:latin typeface="Calibri" pitchFamily="34" charset="0"/>
              </a:rPr>
              <a:t> 33:  </a:t>
            </a:r>
            <a:br>
              <a:rPr lang="nl-NL" sz="40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nl-NL" sz="4000" b="1" dirty="0" err="1" smtClean="0">
                <a:solidFill>
                  <a:srgbClr val="0000FF"/>
                </a:solidFill>
                <a:latin typeface="Calibri" pitchFamily="34" charset="0"/>
              </a:rPr>
              <a:t>Associating</a:t>
            </a:r>
            <a:r>
              <a:rPr lang="nl-NL" sz="4000" b="1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nl-NL" sz="4000" b="1" dirty="0" err="1" smtClean="0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nl-NL" sz="4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sz="4000" b="1" dirty="0" err="1" smtClean="0">
                <a:solidFill>
                  <a:srgbClr val="0000FF"/>
                </a:solidFill>
                <a:latin typeface="Calibri" pitchFamily="34" charset="0"/>
              </a:rPr>
              <a:t>Dissociating</a:t>
            </a:r>
            <a:endParaRPr lang="nl-NL" sz="4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" name="Afbeelding 6" descr="rijmens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4149080"/>
            <a:ext cx="4716016" cy="2204525"/>
          </a:xfrm>
          <a:prstGeom prst="rect">
            <a:avLst/>
          </a:prstGeom>
        </p:spPr>
      </p:pic>
      <p:pic>
        <p:nvPicPr>
          <p:cNvPr id="10" name="Afbeelding 9" descr="rijmens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5680"/>
          <a:stretch>
            <a:fillRect/>
          </a:stretch>
        </p:blipFill>
        <p:spPr>
          <a:xfrm>
            <a:off x="5076056" y="4797152"/>
            <a:ext cx="3888432" cy="1484445"/>
          </a:xfrm>
          <a:prstGeom prst="rect">
            <a:avLst/>
          </a:prstGeom>
        </p:spPr>
      </p:pic>
      <p:sp>
        <p:nvSpPr>
          <p:cNvPr id="11" name="PIJL-OMHOOG 10"/>
          <p:cNvSpPr/>
          <p:nvPr/>
        </p:nvSpPr>
        <p:spPr>
          <a:xfrm rot="1059661">
            <a:off x="546762" y="3444863"/>
            <a:ext cx="265868" cy="1038229"/>
          </a:xfrm>
          <a:prstGeom prst="upArrow">
            <a:avLst/>
          </a:prstGeom>
          <a:solidFill>
            <a:srgbClr val="FB461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11"/>
          <p:cNvSpPr/>
          <p:nvPr/>
        </p:nvSpPr>
        <p:spPr>
          <a:xfrm rot="20365642">
            <a:off x="3717698" y="3381566"/>
            <a:ext cx="308917" cy="931488"/>
          </a:xfrm>
          <a:prstGeom prst="upArrow">
            <a:avLst/>
          </a:prstGeom>
          <a:solidFill>
            <a:srgbClr val="FB461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HOOG 12"/>
          <p:cNvSpPr/>
          <p:nvPr/>
        </p:nvSpPr>
        <p:spPr>
          <a:xfrm>
            <a:off x="2123728" y="3501008"/>
            <a:ext cx="252390" cy="940422"/>
          </a:xfrm>
          <a:prstGeom prst="upArrow">
            <a:avLst/>
          </a:prstGeom>
          <a:solidFill>
            <a:srgbClr val="FB461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HOOG 13"/>
          <p:cNvSpPr/>
          <p:nvPr/>
        </p:nvSpPr>
        <p:spPr>
          <a:xfrm rot="647200">
            <a:off x="5604589" y="2231595"/>
            <a:ext cx="243724" cy="2543470"/>
          </a:xfrm>
          <a:prstGeom prst="upArrow">
            <a:avLst/>
          </a:prstGeom>
          <a:solidFill>
            <a:srgbClr val="E2E2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HOOG 14"/>
          <p:cNvSpPr/>
          <p:nvPr/>
        </p:nvSpPr>
        <p:spPr>
          <a:xfrm>
            <a:off x="6732240" y="2276873"/>
            <a:ext cx="288032" cy="2520280"/>
          </a:xfrm>
          <a:prstGeom prst="upArrow">
            <a:avLst/>
          </a:prstGeom>
          <a:solidFill>
            <a:srgbClr val="E2E2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HOOG 15"/>
          <p:cNvSpPr/>
          <p:nvPr/>
        </p:nvSpPr>
        <p:spPr>
          <a:xfrm rot="20622406">
            <a:off x="7954196" y="2064228"/>
            <a:ext cx="280728" cy="2674438"/>
          </a:xfrm>
          <a:prstGeom prst="upArrow">
            <a:avLst/>
          </a:prstGeom>
          <a:solidFill>
            <a:srgbClr val="E2E2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0" y="6147048"/>
            <a:ext cx="914400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</a:t>
            </a:r>
            <a:r>
              <a:rPr kumimoji="0" lang="nl-NL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does happen </a:t>
            </a:r>
            <a:r>
              <a:rPr kumimoji="0" lang="nl-NL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with</a:t>
            </a:r>
            <a:r>
              <a:rPr kumimoji="0" lang="nl-NL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nl-NL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your</a:t>
            </a:r>
            <a:r>
              <a:rPr kumimoji="0" lang="nl-NL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nl-NL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feelings</a:t>
            </a:r>
            <a:r>
              <a:rPr kumimoji="0" lang="nl-NL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?</a:t>
            </a:r>
            <a:endParaRPr kumimoji="0" lang="nl-NL" sz="4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4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3438600"/>
            <a:ext cx="9073008" cy="3419400"/>
          </a:xfrm>
        </p:spPr>
        <p:txBody>
          <a:bodyPr/>
          <a:lstStyle/>
          <a:p>
            <a:pPr marL="450850" indent="-450850">
              <a:buNone/>
            </a:pPr>
            <a:r>
              <a:rPr lang="nl-NL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	</a:t>
            </a:r>
            <a:r>
              <a:rPr lang="nl-NL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nl-NL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you have a negative unprocessed experience.</a:t>
            </a:r>
          </a:p>
          <a:p>
            <a:pPr marL="450850" indent="-450850">
              <a:buNone/>
            </a:pPr>
            <a:r>
              <a:rPr lang="en-GB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	If you experienced something and you cannot speak about it.</a:t>
            </a:r>
          </a:p>
          <a:p>
            <a:pPr marL="450850" indent="-450850">
              <a:buNone/>
            </a:pPr>
            <a:r>
              <a:rPr lang="en-GB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	If something happens and it brings you back in the past, and you don’t know what it is about. (trigger or restimulation).</a:t>
            </a:r>
          </a:p>
          <a:p>
            <a:pPr marL="450850" indent="-450850">
              <a:buNone/>
            </a:pPr>
            <a:r>
              <a:rPr lang="en-GB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	If you worry about something in future. </a:t>
            </a:r>
          </a:p>
          <a:p>
            <a:pPr>
              <a:buNone/>
            </a:pPr>
            <a:r>
              <a:rPr lang="nl-NL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When do</a:t>
            </a:r>
            <a:r>
              <a:rPr kumimoji="0" lang="en-GB" sz="6600" b="1" i="0" u="none" strike="noStrike" kern="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you apply the </a:t>
            </a:r>
            <a:r>
              <a:rPr kumimoji="0" lang="en-GB" sz="6600" b="1" i="0" u="none" strike="noStrike" kern="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‘video technique’?</a:t>
            </a:r>
            <a:endParaRPr kumimoji="0" lang="en-GB" sz="6600" b="1" i="0" u="none" strike="noStrike" kern="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Afbeelding 7" descr="touw4.jpg"/>
          <p:cNvPicPr>
            <a:picLocks noChangeAspect="1"/>
          </p:cNvPicPr>
          <p:nvPr/>
        </p:nvPicPr>
        <p:blipFill>
          <a:blip r:embed="rId2" cstate="print"/>
          <a:srcRect t="2632" b="15789"/>
          <a:stretch>
            <a:fillRect/>
          </a:stretch>
        </p:blipFill>
        <p:spPr>
          <a:xfrm>
            <a:off x="0" y="908720"/>
            <a:ext cx="91440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2780928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is a</a:t>
            </a:r>
            <a:b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Significant </a:t>
            </a:r>
            <a:b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Emotional Event?</a:t>
            </a:r>
            <a:endParaRPr lang="en-GB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detraumacoach.nl/wp-content/uploads/Jeugdtrauma-27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260226" cy="2492896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3205336"/>
            <a:ext cx="9144000" cy="3752056"/>
          </a:xfrm>
        </p:spPr>
        <p:txBody>
          <a:bodyPr/>
          <a:lstStyle/>
          <a:p>
            <a:pPr>
              <a:buNone/>
            </a:pPr>
            <a:r>
              <a:rPr lang="en-GB" sz="2600" dirty="0" smtClean="0">
                <a:solidFill>
                  <a:srgbClr val="0000FF"/>
                </a:solidFill>
                <a:latin typeface="Calibri" pitchFamily="34" charset="0"/>
              </a:rPr>
              <a:t>A small or a big event in the past which comes up in your thoughts and ……</a:t>
            </a:r>
          </a:p>
          <a:p>
            <a:pPr lvl="0"/>
            <a:r>
              <a:rPr lang="en-GB" sz="2600" dirty="0" smtClean="0">
                <a:solidFill>
                  <a:srgbClr val="0000FF"/>
                </a:solidFill>
                <a:latin typeface="Calibri" pitchFamily="34" charset="0"/>
              </a:rPr>
              <a:t>You feel emotional, or</a:t>
            </a:r>
          </a:p>
          <a:p>
            <a:pPr marL="0" lvl="0" indent="0"/>
            <a:r>
              <a:rPr lang="en-GB" sz="2600" dirty="0" smtClean="0">
                <a:solidFill>
                  <a:srgbClr val="0000FF"/>
                </a:solidFill>
                <a:latin typeface="Calibri" pitchFamily="34" charset="0"/>
              </a:rPr>
              <a:t>  You feel paralysed, or</a:t>
            </a:r>
          </a:p>
          <a:p>
            <a:pPr lvl="0"/>
            <a:r>
              <a:rPr lang="en-GB" sz="2600" dirty="0" smtClean="0">
                <a:solidFill>
                  <a:srgbClr val="0000FF"/>
                </a:solidFill>
                <a:latin typeface="Calibri" pitchFamily="34" charset="0"/>
              </a:rPr>
              <a:t>you are not able to think clearly, or</a:t>
            </a:r>
          </a:p>
          <a:p>
            <a:pPr lvl="0"/>
            <a:r>
              <a:rPr lang="en-GB" sz="2600" dirty="0" smtClean="0">
                <a:solidFill>
                  <a:srgbClr val="0000FF"/>
                </a:solidFill>
                <a:latin typeface="Calibri" pitchFamily="34" charset="0"/>
              </a:rPr>
              <a:t>You wake up and you think about it, or</a:t>
            </a:r>
          </a:p>
          <a:p>
            <a:pPr lvl="0"/>
            <a:r>
              <a:rPr lang="en-GB" sz="2600" dirty="0" smtClean="0">
                <a:solidFill>
                  <a:srgbClr val="0000FF"/>
                </a:solidFill>
                <a:latin typeface="Calibri" pitchFamily="34" charset="0"/>
              </a:rPr>
              <a:t>You go to a survival strategy.</a:t>
            </a:r>
          </a:p>
        </p:txBody>
      </p:sp>
      <p:sp>
        <p:nvSpPr>
          <p:cNvPr id="5" name="Rechthoek 4"/>
          <p:cNvSpPr/>
          <p:nvPr/>
        </p:nvSpPr>
        <p:spPr>
          <a:xfrm>
            <a:off x="4211706" y="908720"/>
            <a:ext cx="23198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SEE</a:t>
            </a:r>
            <a:endParaRPr lang="nl-NL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9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492896"/>
            <a:ext cx="1512168" cy="1368152"/>
          </a:xfrm>
          <a:solidFill>
            <a:srgbClr val="C7E3FD"/>
          </a:solidFill>
        </p:spPr>
        <p:txBody>
          <a:bodyPr/>
          <a:lstStyle/>
          <a:p>
            <a:pPr>
              <a:buNone/>
            </a:pPr>
            <a:r>
              <a:rPr lang="nl-NL" sz="2000" dirty="0" err="1" smtClean="0">
                <a:solidFill>
                  <a:srgbClr val="0000FF"/>
                </a:solidFill>
                <a:latin typeface="Calibri" pitchFamily="34" charset="0"/>
              </a:rPr>
              <a:t>Before</a:t>
            </a:r>
            <a:r>
              <a:rPr lang="nl-NL" sz="2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  <a:latin typeface="Calibri" pitchFamily="34" charset="0"/>
              </a:rPr>
              <a:t>the</a:t>
            </a:r>
            <a:r>
              <a:rPr lang="nl-NL" sz="2000" dirty="0" smtClean="0">
                <a:solidFill>
                  <a:srgbClr val="0000FF"/>
                </a:solidFill>
                <a:latin typeface="Calibri" pitchFamily="34" charset="0"/>
              </a:rPr>
              <a:t> SEE</a:t>
            </a:r>
          </a:p>
          <a:p>
            <a:pPr marL="0" indent="0">
              <a:buNone/>
            </a:pPr>
            <a:r>
              <a:rPr lang="nl-NL" sz="2000" dirty="0" err="1" smtClean="0">
                <a:solidFill>
                  <a:srgbClr val="0000FF"/>
                </a:solidFill>
                <a:latin typeface="Calibri" pitchFamily="34" charset="0"/>
              </a:rPr>
              <a:t>Everything</a:t>
            </a:r>
            <a:r>
              <a:rPr lang="nl-NL" sz="2000" dirty="0" smtClean="0">
                <a:solidFill>
                  <a:srgbClr val="0000FF"/>
                </a:solidFill>
                <a:latin typeface="Calibri" pitchFamily="34" charset="0"/>
              </a:rPr>
              <a:t> was OK</a:t>
            </a:r>
            <a:endParaRPr lang="nl-NL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68610" name="Picture 2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40350" t="50071" r="39475"/>
          <a:stretch>
            <a:fillRect/>
          </a:stretch>
        </p:blipFill>
        <p:spPr bwMode="auto">
          <a:xfrm>
            <a:off x="179511" y="4126241"/>
            <a:ext cx="1481017" cy="2067581"/>
          </a:xfrm>
          <a:prstGeom prst="rect">
            <a:avLst/>
          </a:prstGeom>
          <a:noFill/>
        </p:spPr>
      </p:pic>
      <p:pic>
        <p:nvPicPr>
          <p:cNvPr id="68612" name="Picture 4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40384" r="40232" b="51319"/>
          <a:stretch>
            <a:fillRect/>
          </a:stretch>
        </p:blipFill>
        <p:spPr bwMode="auto">
          <a:xfrm>
            <a:off x="1824982" y="4126240"/>
            <a:ext cx="1459469" cy="2067581"/>
          </a:xfrm>
          <a:prstGeom prst="rect">
            <a:avLst/>
          </a:prstGeom>
          <a:noFill/>
        </p:spPr>
      </p:pic>
      <p:pic>
        <p:nvPicPr>
          <p:cNvPr id="68614" name="Picture 6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60768" r="19232" b="51319"/>
          <a:stretch>
            <a:fillRect/>
          </a:stretch>
        </p:blipFill>
        <p:spPr bwMode="auto">
          <a:xfrm>
            <a:off x="3449439" y="4126241"/>
            <a:ext cx="1512168" cy="2076323"/>
          </a:xfrm>
          <a:prstGeom prst="rect">
            <a:avLst/>
          </a:prstGeom>
          <a:noFill/>
        </p:spPr>
      </p:pic>
      <p:pic>
        <p:nvPicPr>
          <p:cNvPr id="68618" name="Picture 10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80768" t="50475"/>
          <a:stretch>
            <a:fillRect/>
          </a:stretch>
        </p:blipFill>
        <p:spPr bwMode="auto">
          <a:xfrm>
            <a:off x="5162847" y="4126241"/>
            <a:ext cx="1440160" cy="2092025"/>
          </a:xfrm>
          <a:prstGeom prst="rect">
            <a:avLst/>
          </a:prstGeom>
          <a:noFill/>
        </p:spPr>
      </p:pic>
      <p:pic>
        <p:nvPicPr>
          <p:cNvPr id="10" name="Picture 2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40350" t="50071" r="39475"/>
          <a:stretch>
            <a:fillRect/>
          </a:stretch>
        </p:blipFill>
        <p:spPr bwMode="auto">
          <a:xfrm>
            <a:off x="6876256" y="4126241"/>
            <a:ext cx="1512168" cy="2111071"/>
          </a:xfrm>
          <a:prstGeom prst="rect">
            <a:avLst/>
          </a:prstGeom>
          <a:noFill/>
        </p:spPr>
      </p:pic>
      <p:sp>
        <p:nvSpPr>
          <p:cNvPr id="11" name="Tijdelijke aanduiding voor inhoud 2"/>
          <p:cNvSpPr txBox="1">
            <a:spLocks noGrp="1"/>
          </p:cNvSpPr>
          <p:nvPr>
            <p:ph type="title"/>
          </p:nvPr>
        </p:nvSpPr>
        <p:spPr bwMode="auto">
          <a:xfrm>
            <a:off x="683568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Make a video of </a:t>
            </a:r>
            <a:r>
              <a:rPr kumimoji="0" lang="nl-N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your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nl-N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internal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nl-N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representation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nl-N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with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5</a:t>
            </a:r>
            <a:r>
              <a:rPr kumimoji="0" lang="nl-NL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images</a:t>
            </a:r>
            <a:endParaRPr kumimoji="0" lang="nl-NL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6876256" y="2470491"/>
            <a:ext cx="1656184" cy="1368152"/>
          </a:xfrm>
          <a:prstGeom prst="rect">
            <a:avLst/>
          </a:prstGeom>
          <a:solidFill>
            <a:srgbClr val="C7E3F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After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SEE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when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is OK </a:t>
            </a:r>
            <a:r>
              <a:rPr kumimoji="0" lang="nl-N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again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 bwMode="auto">
          <a:xfrm>
            <a:off x="1853698" y="2492896"/>
            <a:ext cx="1512168" cy="1368152"/>
          </a:xfrm>
          <a:prstGeom prst="rect">
            <a:avLst/>
          </a:prstGeom>
          <a:solidFill>
            <a:srgbClr val="FECC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start of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nl-NL" sz="2000" kern="0" dirty="0" smtClean="0">
                <a:solidFill>
                  <a:srgbClr val="0000FF"/>
                </a:solidFill>
                <a:latin typeface="Calibri" pitchFamily="34" charset="0"/>
              </a:rPr>
              <a:t>SEE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 bwMode="auto">
          <a:xfrm>
            <a:off x="3527884" y="2492896"/>
            <a:ext cx="1512168" cy="1368152"/>
          </a:xfrm>
          <a:prstGeom prst="rect">
            <a:avLst/>
          </a:prstGeom>
          <a:solidFill>
            <a:srgbClr val="F4707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worst part of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SEE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5202070" y="2492896"/>
            <a:ext cx="1512168" cy="1368152"/>
          </a:xfrm>
          <a:prstGeom prst="rect">
            <a:avLst/>
          </a:prstGeom>
          <a:solidFill>
            <a:srgbClr val="FECC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end of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95536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0000FF"/>
                </a:solidFill>
                <a:latin typeface="Calibri" pitchFamily="34" charset="0"/>
              </a:rPr>
              <a:t>1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339752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0000FF"/>
                </a:solidFill>
                <a:latin typeface="Calibri" pitchFamily="34" charset="0"/>
              </a:rPr>
              <a:t>2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995936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0000FF"/>
                </a:solidFill>
                <a:latin typeface="Calibri" pitchFamily="34" charset="0"/>
              </a:rPr>
              <a:t>3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652120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0000FF"/>
                </a:solidFill>
                <a:latin typeface="Calibri" pitchFamily="34" charset="0"/>
              </a:rPr>
              <a:t>4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380312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0000FF"/>
                </a:solidFill>
                <a:latin typeface="Calibri" pitchFamily="34" charset="0"/>
              </a:rPr>
              <a:t>5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8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 l="21455" t="15834" r="26962" b="29567"/>
          <a:stretch>
            <a:fillRect/>
          </a:stretch>
        </p:blipFill>
        <p:spPr bwMode="auto">
          <a:xfrm>
            <a:off x="-288925" y="0"/>
            <a:ext cx="943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00FF"/>
                </a:solidFill>
                <a:latin typeface="Calibri" pitchFamily="34" charset="0"/>
              </a:rPr>
              <a:t>Video </a:t>
            </a:r>
            <a:r>
              <a:rPr lang="nl-NL" b="1" dirty="0" err="1" smtClean="0">
                <a:solidFill>
                  <a:srgbClr val="0000FF"/>
                </a:solidFill>
                <a:latin typeface="Calibri" pitchFamily="34" charset="0"/>
              </a:rPr>
              <a:t>techniqu</a:t>
            </a:r>
            <a:r>
              <a:rPr lang="nl-NL" b="1" dirty="0" smtClean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nl-NL" b="1" dirty="0" err="1" smtClean="0">
                <a:solidFill>
                  <a:srgbClr val="0000FF"/>
                </a:solidFill>
                <a:latin typeface="Calibri" pitchFamily="34" charset="0"/>
              </a:rPr>
              <a:t>dissociated</a:t>
            </a:r>
            <a:r>
              <a:rPr lang="nl-NL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Calibri" pitchFamily="34" charset="0"/>
              </a:rPr>
              <a:t>projection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07504" y="1268760"/>
            <a:ext cx="1800200" cy="2160240"/>
          </a:xfrm>
          <a:prstGeom prst="rect">
            <a:avLst/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Before the SEE, everything is OK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123728" y="1268760"/>
            <a:ext cx="1656184" cy="2160240"/>
          </a:xfrm>
          <a:prstGeom prst="rect">
            <a:avLst/>
          </a:prstGeom>
          <a:solidFill>
            <a:srgbClr val="F98F8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The start of </a:t>
            </a:r>
            <a:r>
              <a:rPr lang="nl-NL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the</a:t>
            </a:r>
            <a:r>
              <a:rPr lang="nl-NL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SEE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995936" y="1268760"/>
            <a:ext cx="1584176" cy="216024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The moment of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the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SEE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796136" y="1268760"/>
            <a:ext cx="1512168" cy="2210573"/>
          </a:xfrm>
          <a:prstGeom prst="rect">
            <a:avLst/>
          </a:prstGeom>
          <a:solidFill>
            <a:srgbClr val="F98F8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The end of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the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SEE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7452320" y="1268760"/>
            <a:ext cx="1512168" cy="2210573"/>
          </a:xfrm>
          <a:prstGeom prst="rect">
            <a:avLst/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After the SEE, when everything is OK.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Afbeelding 8" descr="hoof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79" y="5733256"/>
            <a:ext cx="1831016" cy="1097607"/>
          </a:xfrm>
          <a:prstGeom prst="rect">
            <a:avLst/>
          </a:prstGeom>
        </p:spPr>
      </p:pic>
      <p:cxnSp>
        <p:nvCxnSpPr>
          <p:cNvPr id="136199" name="AutoShape 7"/>
          <p:cNvCxnSpPr>
            <a:cxnSpLocks noChangeShapeType="1"/>
          </p:cNvCxnSpPr>
          <p:nvPr/>
        </p:nvCxnSpPr>
        <p:spPr bwMode="auto">
          <a:xfrm flipH="1" flipV="1">
            <a:off x="971600" y="3573016"/>
            <a:ext cx="2376266" cy="2418560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36200" name="AutoShape 8"/>
          <p:cNvCxnSpPr>
            <a:cxnSpLocks noChangeShapeType="1"/>
          </p:cNvCxnSpPr>
          <p:nvPr/>
        </p:nvCxnSpPr>
        <p:spPr bwMode="auto">
          <a:xfrm flipH="1" flipV="1">
            <a:off x="3203848" y="3645024"/>
            <a:ext cx="717104" cy="2178692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36201" name="AutoShape 9"/>
          <p:cNvCxnSpPr>
            <a:cxnSpLocks noChangeShapeType="1"/>
          </p:cNvCxnSpPr>
          <p:nvPr/>
        </p:nvCxnSpPr>
        <p:spPr bwMode="auto">
          <a:xfrm flipV="1">
            <a:off x="4427984" y="3573016"/>
            <a:ext cx="432048" cy="2304256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36202" name="AutoShape 10"/>
          <p:cNvCxnSpPr>
            <a:cxnSpLocks noChangeShapeType="1"/>
          </p:cNvCxnSpPr>
          <p:nvPr/>
        </p:nvCxnSpPr>
        <p:spPr bwMode="auto">
          <a:xfrm flipV="1">
            <a:off x="5209876" y="3717032"/>
            <a:ext cx="2818508" cy="2274543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36203" name="AutoShape 11"/>
          <p:cNvCxnSpPr>
            <a:cxnSpLocks noChangeShapeType="1"/>
          </p:cNvCxnSpPr>
          <p:nvPr/>
        </p:nvCxnSpPr>
        <p:spPr bwMode="auto">
          <a:xfrm flipV="1">
            <a:off x="4788024" y="3645026"/>
            <a:ext cx="1440160" cy="2304254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5" name="Rechthoek 14"/>
          <p:cNvSpPr/>
          <p:nvPr/>
        </p:nvSpPr>
        <p:spPr>
          <a:xfrm>
            <a:off x="603991" y="4221088"/>
            <a:ext cx="80042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s/he in </a:t>
            </a:r>
            <a:r>
              <a:rPr lang="nl-NL" sz="4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nl-NL" sz="4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video on </a:t>
            </a:r>
            <a:r>
              <a:rPr lang="nl-NL" sz="4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nl-NL" sz="4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screen</a:t>
            </a:r>
            <a:endParaRPr lang="nl-NL" sz="48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02669" y="5013176"/>
            <a:ext cx="8806898" cy="646331"/>
          </a:xfrm>
          <a:prstGeom prst="rect">
            <a:avLst/>
          </a:prstGeom>
          <a:solidFill>
            <a:srgbClr val="FECCB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something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lovingly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s/he on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screen</a:t>
            </a:r>
            <a:endParaRPr lang="nl-NL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Groep 39"/>
          <p:cNvGrpSpPr/>
          <p:nvPr/>
        </p:nvGrpSpPr>
        <p:grpSpPr>
          <a:xfrm>
            <a:off x="251520" y="3429000"/>
            <a:ext cx="8764487" cy="843608"/>
            <a:chOff x="251520" y="3429000"/>
            <a:chExt cx="8764487" cy="843608"/>
          </a:xfrm>
        </p:grpSpPr>
        <p:pic>
          <p:nvPicPr>
            <p:cNvPr id="4098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3429000"/>
              <a:ext cx="771599" cy="771600"/>
            </a:xfrm>
            <a:prstGeom prst="rect">
              <a:avLst/>
            </a:prstGeom>
            <a:noFill/>
          </p:spPr>
        </p:pic>
        <p:pic>
          <p:nvPicPr>
            <p:cNvPr id="36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3429000"/>
              <a:ext cx="771599" cy="771600"/>
            </a:xfrm>
            <a:prstGeom prst="rect">
              <a:avLst/>
            </a:prstGeom>
            <a:noFill/>
          </p:spPr>
        </p:pic>
        <p:pic>
          <p:nvPicPr>
            <p:cNvPr id="37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3429000"/>
              <a:ext cx="771599" cy="771600"/>
            </a:xfrm>
            <a:prstGeom prst="rect">
              <a:avLst/>
            </a:prstGeom>
            <a:noFill/>
          </p:spPr>
        </p:pic>
        <p:pic>
          <p:nvPicPr>
            <p:cNvPr id="38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72200" y="3501008"/>
              <a:ext cx="771599" cy="771600"/>
            </a:xfrm>
            <a:prstGeom prst="rect">
              <a:avLst/>
            </a:prstGeom>
            <a:noFill/>
          </p:spPr>
        </p:pic>
        <p:pic>
          <p:nvPicPr>
            <p:cNvPr id="39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44408" y="3501008"/>
              <a:ext cx="771599" cy="771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42907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5" grpId="0" animBg="1"/>
      <p:bldP spid="136196" grpId="0" animBg="1"/>
      <p:bldP spid="136197" grpId="0" animBg="1"/>
      <p:bldP spid="136198" grpId="0" animBg="1"/>
      <p:bldP spid="15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2" cstate="print"/>
          <a:srcRect l="10182" t="9027"/>
          <a:stretch>
            <a:fillRect/>
          </a:stretch>
        </p:blipFill>
        <p:spPr bwMode="auto">
          <a:xfrm>
            <a:off x="1187624" y="1628800"/>
            <a:ext cx="2540893" cy="29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Video technique</a:t>
            </a:r>
            <a:b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use your fingers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0032" y="404665"/>
            <a:ext cx="3960440" cy="1152127"/>
          </a:xfrm>
          <a:solidFill>
            <a:srgbClr val="E2E2FE"/>
          </a:solidFill>
          <a:ln>
            <a:solidFill>
              <a:srgbClr val="0000FF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i="1" dirty="0" smtClean="0">
                <a:solidFill>
                  <a:srgbClr val="0000FF"/>
                </a:solidFill>
                <a:latin typeface="Calibri" pitchFamily="34" charset="0"/>
              </a:rPr>
              <a:t> 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1. Before the SEE, when everything was still OK</a:t>
            </a:r>
            <a:endParaRPr lang="en-GB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None/>
            </a:pP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860032" y="1916832"/>
            <a:ext cx="3960440" cy="648072"/>
          </a:xfrm>
          <a:prstGeom prst="rect">
            <a:avLst/>
          </a:prstGeom>
          <a:solidFill>
            <a:srgbClr val="FFDCD9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 2. The start of </a:t>
            </a:r>
            <a:r>
              <a:rPr kumimoji="0" lang="nl-NL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the</a:t>
            </a: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 SEE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860032" y="2924944"/>
            <a:ext cx="3960440" cy="1152128"/>
          </a:xfrm>
          <a:prstGeom prst="rect">
            <a:avLst/>
          </a:prstGeom>
          <a:solidFill>
            <a:srgbClr val="FD958D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 3</a:t>
            </a:r>
            <a:r>
              <a:rPr kumimoji="0" lang="en-GB" sz="3200" b="0" i="1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. The most emotional moment</a:t>
            </a:r>
            <a:r>
              <a:rPr kumimoji="0" lang="en-GB" sz="3200" b="0" i="1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 of the </a:t>
            </a:r>
            <a:r>
              <a:rPr kumimoji="0" lang="en-GB" sz="3200" b="0" i="1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SEE</a:t>
            </a:r>
            <a:endParaRPr kumimoji="0" lang="en-GB" sz="3200" b="0" i="0" u="none" strike="noStrike" kern="1200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860032" y="4437112"/>
            <a:ext cx="3960440" cy="648072"/>
          </a:xfrm>
          <a:prstGeom prst="rect">
            <a:avLst/>
          </a:prstGeom>
          <a:solidFill>
            <a:srgbClr val="FFDCD9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 4. The end of </a:t>
            </a:r>
            <a:r>
              <a:rPr kumimoji="0" lang="nl-NL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the</a:t>
            </a: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 SEE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860032" y="5445224"/>
            <a:ext cx="3960440" cy="1224136"/>
          </a:xfrm>
          <a:prstGeom prst="rect">
            <a:avLst/>
          </a:prstGeom>
          <a:solidFill>
            <a:srgbClr val="E2E2FE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 5</a:t>
            </a:r>
            <a:r>
              <a:rPr kumimoji="0" lang="en-GB" sz="3200" b="0" i="1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.</a:t>
            </a:r>
            <a:r>
              <a:rPr kumimoji="0" lang="en-GB" sz="3200" b="0" i="1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 After the SEE when everything was OK again</a:t>
            </a:r>
            <a:endParaRPr kumimoji="0" lang="en-GB" sz="32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195736" y="1268760"/>
            <a:ext cx="311150" cy="3540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3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563888" y="2708920"/>
            <a:ext cx="3111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5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843808" y="1412776"/>
            <a:ext cx="3111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4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672" y="1484784"/>
            <a:ext cx="3111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43608" y="1839813"/>
            <a:ext cx="3111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-36512" y="4647906"/>
            <a:ext cx="511256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Mention the five images</a:t>
            </a:r>
            <a:r>
              <a:rPr lang="en-GB" sz="18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on each finger of your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hand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8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Start with 1 to 5, then 5 tot 1.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Take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the colour way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8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Diminish the contrast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Take away the movement.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Repeat the pictures 1 to 5 quicker and quicker.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8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The other way round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35496" y="1268760"/>
            <a:ext cx="1584176" cy="720080"/>
          </a:xfrm>
          <a:prstGeom prst="rect">
            <a:avLst/>
          </a:prstGeom>
          <a:solidFill>
            <a:srgbClr val="FECC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Titles</a:t>
            </a:r>
            <a:endParaRPr kumimoji="0" lang="en-GB" sz="4400" b="1" i="0" u="none" strike="noStrike" kern="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4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  <p:bldP spid="54277" grpId="0" animBg="1"/>
      <p:bldP spid="54275" grpId="0" animBg="1"/>
      <p:bldP spid="54273" grpId="0" animBg="1"/>
      <p:bldP spid="54274" grpId="0" animBg="1"/>
      <p:bldP spid="54276" grpId="0" animBg="1"/>
      <p:bldP spid="54284" grpId="0" build="p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0658" name="Picture 2" descr="Afbeeldingsresultaat voor gelukk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55156" cy="68580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4427984" y="5949280"/>
            <a:ext cx="5192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happiness of feeling free after</a:t>
            </a:r>
          </a:p>
          <a:p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processing a trauma</a:t>
            </a:r>
            <a:endParaRPr lang="en-GB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7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0000FF"/>
                </a:solidFill>
              </a:rPr>
              <a:t>Butterfly-Qigong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chinees1.gif"/>
          <p:cNvPicPr/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5004048" y="2420889"/>
            <a:ext cx="4032448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0" y="269875"/>
            <a:ext cx="6300788" cy="1430338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b="1" dirty="0" smtClean="0">
                <a:solidFill>
                  <a:srgbClr val="0000FF"/>
                </a:solidFill>
                <a:latin typeface="Calibri" pitchFamily="34" charset="0"/>
              </a:rPr>
              <a:t>Nonviolent Communication</a:t>
            </a:r>
            <a:endParaRPr lang="nl-NL" sz="54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755650" y="1773238"/>
            <a:ext cx="48958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32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Marshall </a:t>
            </a:r>
            <a:r>
              <a:rPr lang="nl-NL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Rosenberg</a:t>
            </a:r>
          </a:p>
        </p:txBody>
      </p:sp>
      <p:pic>
        <p:nvPicPr>
          <p:cNvPr id="9" name="Afbeelding 8" descr="portait M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456" y="44624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0" y="299695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altLang="en-US" sz="3200" dirty="0" smtClean="0">
                <a:solidFill>
                  <a:srgbClr val="0000FF"/>
                </a:solidFill>
              </a:rPr>
              <a:t>Psychologist, (1934 – 2015)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altLang="en-US" sz="3200" dirty="0" smtClean="0">
                <a:solidFill>
                  <a:srgbClr val="0000FF"/>
                </a:solidFill>
              </a:rPr>
              <a:t>Initiator of Non Violent Communication (NVC),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altLang="en-US" sz="3200" dirty="0" smtClean="0">
                <a:solidFill>
                  <a:srgbClr val="0000FF"/>
                </a:solidFill>
              </a:rPr>
              <a:t>Since 1960 in 60 countries.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altLang="en-US" sz="3200" dirty="0" smtClean="0">
                <a:solidFill>
                  <a:srgbClr val="0000FF"/>
                </a:solidFill>
              </a:rPr>
              <a:t>The objective is living and communicating peacefully and compassionately</a:t>
            </a:r>
            <a:r>
              <a:rPr lang="nl-NL" altLang="en-US" sz="3200" dirty="0" smtClean="0">
                <a:solidFill>
                  <a:srgbClr val="0000FF"/>
                </a:solidFill>
              </a:rPr>
              <a:t>. </a:t>
            </a:r>
            <a:endParaRPr lang="nl-NL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http://api.ning.com/files/p5F5nk2BHedAScBGzgYx49EJpsddu7wvv6wyVbRPnDgj*PTZ9NOh*oXd4txADQrL4lAZmA2rQ3CN-oHsgR81AA__/non_violent_comm_marshall_rosenberg.jpg"/>
          <p:cNvPicPr/>
          <p:nvPr/>
        </p:nvPicPr>
        <p:blipFill>
          <a:blip r:embed="rId2" cstate="print"/>
          <a:srcRect l="18177" t="1984" r="18126" b="3456"/>
          <a:stretch>
            <a:fillRect/>
          </a:stretch>
        </p:blipFill>
        <p:spPr bwMode="auto">
          <a:xfrm>
            <a:off x="3067655" y="0"/>
            <a:ext cx="474470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4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>
            <a:off x="6372225" y="2852738"/>
            <a:ext cx="24479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 descr="marshall1 (1).jpg"/>
          <p:cNvPicPr>
            <a:picLocks noChangeAspect="1"/>
          </p:cNvPicPr>
          <p:nvPr/>
        </p:nvPicPr>
        <p:blipFill>
          <a:blip r:embed="rId3" cstate="print"/>
          <a:srcRect l="3777" r="3714" b="14030"/>
          <a:stretch>
            <a:fillRect/>
          </a:stretch>
        </p:blipFill>
        <p:spPr bwMode="auto">
          <a:xfrm>
            <a:off x="2987675" y="4697413"/>
            <a:ext cx="3529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50825" y="3789363"/>
            <a:ext cx="911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en-US" dirty="0" err="1" smtClean="0">
                <a:solidFill>
                  <a:srgbClr val="0000FF"/>
                </a:solidFill>
                <a:latin typeface="Calibri" pitchFamily="34" charset="0"/>
              </a:rPr>
              <a:t>Jackal</a:t>
            </a:r>
            <a:endParaRPr lang="nl-NL" alt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6227763" y="2349500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en-US" b="1" dirty="0">
                <a:solidFill>
                  <a:srgbClr val="0000FF"/>
                </a:solidFill>
                <a:latin typeface="Calibri" pitchFamily="34" charset="0"/>
              </a:rPr>
              <a:t>´</a:t>
            </a:r>
            <a:r>
              <a:rPr lang="nl-NL" altLang="en-US" b="1" dirty="0" smtClean="0">
                <a:solidFill>
                  <a:srgbClr val="0000FF"/>
                </a:solidFill>
                <a:latin typeface="Calibri" pitchFamily="34" charset="0"/>
              </a:rPr>
              <a:t>I´ </a:t>
            </a:r>
            <a:r>
              <a:rPr lang="nl-NL" altLang="en-US" b="1" dirty="0" err="1" smtClean="0">
                <a:solidFill>
                  <a:srgbClr val="0000FF"/>
                </a:solidFill>
                <a:latin typeface="Calibri" pitchFamily="34" charset="0"/>
              </a:rPr>
              <a:t>messages</a:t>
            </a:r>
            <a:endParaRPr lang="nl-NL" altLang="en-US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Afbeelding 7" descr="jack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3397" t="3638" r="8554" b="5418"/>
          <a:stretch>
            <a:fillRect/>
          </a:stretch>
        </p:blipFill>
        <p:spPr bwMode="auto">
          <a:xfrm>
            <a:off x="0" y="4941888"/>
            <a:ext cx="24844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7812360" y="3429000"/>
            <a:ext cx="11522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en-US" dirty="0" smtClean="0">
                <a:solidFill>
                  <a:srgbClr val="0000FF"/>
                </a:solidFill>
                <a:latin typeface="Calibri" pitchFamily="34" charset="0"/>
              </a:rPr>
              <a:t>Giraffe</a:t>
            </a:r>
            <a:endParaRPr lang="nl-NL" alt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107950" y="2349500"/>
            <a:ext cx="288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en-US" b="1" dirty="0" smtClean="0">
                <a:solidFill>
                  <a:srgbClr val="0000FF"/>
                </a:solidFill>
                <a:latin typeface="Calibri" pitchFamily="34" charset="0"/>
              </a:rPr>
              <a:t>´</a:t>
            </a:r>
            <a:r>
              <a:rPr lang="nl-NL" altLang="en-US" b="1" dirty="0" err="1" smtClean="0">
                <a:solidFill>
                  <a:srgbClr val="0000FF"/>
                </a:solidFill>
                <a:latin typeface="Calibri" pitchFamily="34" charset="0"/>
              </a:rPr>
              <a:t>You</a:t>
            </a:r>
            <a:r>
              <a:rPr lang="nl-NL" altLang="en-US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altLang="en-US" b="1" dirty="0" err="1" smtClean="0">
                <a:solidFill>
                  <a:srgbClr val="0000FF"/>
                </a:solidFill>
                <a:latin typeface="Calibri" pitchFamily="34" charset="0"/>
              </a:rPr>
              <a:t>messages</a:t>
            </a:r>
            <a:r>
              <a:rPr lang="nl-NL" altLang="en-US" b="1" dirty="0" smtClean="0">
                <a:solidFill>
                  <a:srgbClr val="0000FF"/>
                </a:solidFill>
                <a:latin typeface="Calibri" pitchFamily="34" charset="0"/>
              </a:rPr>
              <a:t>´</a:t>
            </a:r>
            <a:endParaRPr lang="nl-NL" altLang="en-US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007393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b="1" dirty="0" smtClean="0">
                <a:solidFill>
                  <a:srgbClr val="0000FF"/>
                </a:solidFill>
                <a:latin typeface="Calibri" pitchFamily="34" charset="0"/>
              </a:rPr>
              <a:t>Non Violent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core of Non-Violent Communication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58417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While I was waiting……….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124930" name="Picture 2" descr="Love feeding ducks? That'll be £2,500 pleas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84984"/>
            <a:ext cx="4752528" cy="3314700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4221088"/>
            <a:ext cx="413995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only those things which can do with the joy of a child who is feeding ducks.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8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112" y="647402"/>
            <a:ext cx="3563888" cy="1341438"/>
          </a:xfrm>
        </p:spPr>
        <p:txBody>
          <a:bodyPr/>
          <a:lstStyle/>
          <a:p>
            <a:pPr>
              <a:defRPr/>
            </a:pPr>
            <a:r>
              <a:rPr lang="nl-NL" sz="4000" b="1" dirty="0" smtClean="0">
                <a:solidFill>
                  <a:schemeClr val="accent6"/>
                </a:solidFill>
                <a:latin typeface="Calibri" pitchFamily="34" charset="0"/>
              </a:rPr>
              <a:t>The steps of </a:t>
            </a:r>
            <a:r>
              <a:rPr lang="nl-NL" sz="4000" b="1" dirty="0" err="1" smtClean="0">
                <a:solidFill>
                  <a:schemeClr val="accent6"/>
                </a:solidFill>
                <a:latin typeface="Calibri" pitchFamily="34" charset="0"/>
              </a:rPr>
              <a:t>the</a:t>
            </a:r>
            <a:r>
              <a:rPr lang="nl-NL" sz="4000" b="1" dirty="0" smtClean="0">
                <a:solidFill>
                  <a:schemeClr val="accent6"/>
                </a:solidFill>
                <a:latin typeface="Calibri" pitchFamily="34" charset="0"/>
              </a:rPr>
              <a:t>  </a:t>
            </a:r>
            <a:br>
              <a:rPr lang="nl-NL" sz="4000" b="1" dirty="0" smtClean="0">
                <a:solidFill>
                  <a:schemeClr val="accent6"/>
                </a:solidFill>
                <a:latin typeface="Calibri" pitchFamily="34" charset="0"/>
              </a:rPr>
            </a:br>
            <a:r>
              <a:rPr lang="nl-NL" sz="4000" b="1" dirty="0" smtClean="0">
                <a:solidFill>
                  <a:schemeClr val="accent6"/>
                </a:solidFill>
                <a:latin typeface="Calibri" pitchFamily="34" charset="0"/>
              </a:rPr>
              <a:t>Giraffe</a:t>
            </a:r>
            <a:endParaRPr lang="nl-NL" sz="40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pic>
        <p:nvPicPr>
          <p:cNvPr id="17" name="Afbeelding 1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1772816"/>
            <a:ext cx="2376693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1944365" y="716503"/>
            <a:ext cx="3059683" cy="1200329"/>
          </a:xfrm>
          <a:prstGeom prst="rect">
            <a:avLst/>
          </a:prstGeom>
          <a:solidFill>
            <a:srgbClr val="EFE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Observing</a:t>
            </a:r>
          </a:p>
          <a:p>
            <a:pPr marL="457200" indent="-457200"/>
            <a:r>
              <a:rPr lang="en-GB" sz="1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Without judging or interpreting</a:t>
            </a:r>
          </a:p>
          <a:p>
            <a:pPr marL="457200" indent="-457200"/>
            <a:r>
              <a:rPr lang="en-GB" sz="1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“I see …… “</a:t>
            </a:r>
          </a:p>
          <a:p>
            <a:pPr marL="457200" indent="-457200"/>
            <a:r>
              <a:rPr lang="en-GB" sz="1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“I hear ……”</a:t>
            </a:r>
            <a:endParaRPr lang="en-GB" sz="16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844081" y="1940818"/>
            <a:ext cx="3240087" cy="1200329"/>
          </a:xfrm>
          <a:prstGeom prst="rect">
            <a:avLst/>
          </a:prstGeom>
          <a:solidFill>
            <a:srgbClr val="EFE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2.  Feeling</a:t>
            </a:r>
          </a:p>
          <a:p>
            <a:pPr marL="457200" indent="-457200"/>
            <a:r>
              <a:rPr lang="en-GB" sz="1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Recognise your feelings</a:t>
            </a:r>
          </a:p>
          <a:p>
            <a:pPr marL="457200" indent="-457200"/>
            <a:r>
              <a:rPr lang="en-GB" sz="1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Acknowledge your feelings</a:t>
            </a:r>
          </a:p>
          <a:p>
            <a:pPr marL="457200" indent="-457200"/>
            <a:r>
              <a:rPr lang="en-GB" sz="1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“I am feeling …………. “</a:t>
            </a:r>
            <a:endParaRPr lang="en-GB" sz="16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275856" y="3139758"/>
            <a:ext cx="3600797" cy="1200329"/>
          </a:xfrm>
          <a:prstGeom prst="rect">
            <a:avLst/>
          </a:prstGeom>
          <a:solidFill>
            <a:srgbClr val="EFEFFF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3"/>
              <a:defRPr/>
            </a:pPr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Acknowledge needs</a:t>
            </a:r>
          </a:p>
          <a:p>
            <a:pPr marL="457200" indent="-457200">
              <a:defRPr/>
            </a:pPr>
            <a:r>
              <a:rPr lang="en-GB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Connect your feelings with your needs</a:t>
            </a:r>
          </a:p>
          <a:p>
            <a:pPr>
              <a:defRPr/>
            </a:pPr>
            <a:r>
              <a:rPr lang="en-GB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 feel ……  because I need ………“</a:t>
            </a:r>
            <a:endParaRPr lang="en-GB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500563" y="4317082"/>
            <a:ext cx="3240087" cy="954107"/>
          </a:xfrm>
          <a:prstGeom prst="rect">
            <a:avLst/>
          </a:prstGeom>
          <a:solidFill>
            <a:srgbClr val="EFEFFF"/>
          </a:solidFill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 Options</a:t>
            </a:r>
          </a:p>
          <a:p>
            <a:pPr>
              <a:defRPr/>
            </a:pPr>
            <a:r>
              <a:rPr lang="en-GB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Which options do I have to fulfil my needs?</a:t>
            </a:r>
            <a:endParaRPr lang="en-GB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724525" y="5489575"/>
            <a:ext cx="3240088" cy="1323439"/>
          </a:xfrm>
          <a:prstGeom prst="rect">
            <a:avLst/>
          </a:prstGeom>
          <a:solidFill>
            <a:srgbClr val="EFE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Make a request or do something myself</a:t>
            </a:r>
            <a:endParaRPr lang="en-GB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en-GB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“Are you willing to do ….?“</a:t>
            </a:r>
          </a:p>
          <a:p>
            <a:pPr marL="457200" indent="-457200">
              <a:defRPr/>
            </a:pPr>
            <a:r>
              <a:rPr lang="en-GB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 am going to do ……!”</a:t>
            </a:r>
            <a:endParaRPr lang="en-GB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ep 23"/>
          <p:cNvGrpSpPr>
            <a:grpSpLocks/>
          </p:cNvGrpSpPr>
          <p:nvPr/>
        </p:nvGrpSpPr>
        <p:grpSpPr bwMode="auto">
          <a:xfrm>
            <a:off x="2195736" y="4509120"/>
            <a:ext cx="1728465" cy="2348880"/>
            <a:chOff x="7020272" y="3068960"/>
            <a:chExt cx="1368152" cy="1944216"/>
          </a:xfrm>
        </p:grpSpPr>
        <p:pic>
          <p:nvPicPr>
            <p:cNvPr id="25610" name="Picture 14" descr="http://pngimg.com/upload/hands_PNG9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284984"/>
              <a:ext cx="129614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kstvak 18"/>
            <p:cNvSpPr txBox="1">
              <a:spLocks noChangeArrowheads="1"/>
            </p:cNvSpPr>
            <p:nvPr/>
          </p:nvSpPr>
          <p:spPr bwMode="auto">
            <a:xfrm>
              <a:off x="7020272" y="3429000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5612" name="Tekstvak 19"/>
            <p:cNvSpPr txBox="1">
              <a:spLocks noChangeArrowheads="1"/>
            </p:cNvSpPr>
            <p:nvPr/>
          </p:nvSpPr>
          <p:spPr bwMode="auto">
            <a:xfrm>
              <a:off x="7236296" y="3140968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5613" name="Tekstvak 20"/>
            <p:cNvSpPr txBox="1">
              <a:spLocks noChangeArrowheads="1"/>
            </p:cNvSpPr>
            <p:nvPr/>
          </p:nvSpPr>
          <p:spPr bwMode="auto">
            <a:xfrm>
              <a:off x="7452320" y="3068960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5614" name="Tekstvak 21"/>
            <p:cNvSpPr txBox="1">
              <a:spLocks noChangeArrowheads="1"/>
            </p:cNvSpPr>
            <p:nvPr/>
          </p:nvSpPr>
          <p:spPr bwMode="auto">
            <a:xfrm>
              <a:off x="7812360" y="3121223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5615" name="Tekstvak 22"/>
            <p:cNvSpPr txBox="1">
              <a:spLocks noChangeArrowheads="1"/>
            </p:cNvSpPr>
            <p:nvPr/>
          </p:nvSpPr>
          <p:spPr bwMode="auto">
            <a:xfrm>
              <a:off x="8172400" y="3625279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5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" y="-27384"/>
            <a:ext cx="9144000" cy="646112"/>
          </a:xfrm>
          <a:prstGeom prst="rect">
            <a:avLst/>
          </a:prstGeom>
          <a:solidFill>
            <a:srgbClr val="B7B7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600" b="1" dirty="0" smtClean="0">
                <a:solidFill>
                  <a:schemeClr val="accent6"/>
                </a:solidFill>
                <a:latin typeface="Arial" pitchFamily="34" charset="0"/>
              </a:rPr>
              <a:t>Non-Violent Communication</a:t>
            </a:r>
            <a:endParaRPr lang="nl-NL" sz="3600" b="1" dirty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21" name="Gekromde PIJL-LINKS 20"/>
          <p:cNvSpPr/>
          <p:nvPr/>
        </p:nvSpPr>
        <p:spPr>
          <a:xfrm>
            <a:off x="5220072" y="1268760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LINKS 21"/>
          <p:cNvSpPr/>
          <p:nvPr/>
        </p:nvSpPr>
        <p:spPr>
          <a:xfrm>
            <a:off x="6588224" y="2564904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LINKS 22"/>
          <p:cNvSpPr/>
          <p:nvPr/>
        </p:nvSpPr>
        <p:spPr>
          <a:xfrm>
            <a:off x="7524328" y="3717032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Gekromde PIJL-LINKS 23"/>
          <p:cNvSpPr/>
          <p:nvPr/>
        </p:nvSpPr>
        <p:spPr>
          <a:xfrm>
            <a:off x="8423920" y="5085184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9834</TotalTime>
  <Words>1551</Words>
  <Application>Microsoft Office PowerPoint</Application>
  <PresentationFormat>Diavoorstelling (4:3)</PresentationFormat>
  <Paragraphs>375</Paragraphs>
  <Slides>43</Slides>
  <Notes>0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4" baseType="lpstr">
      <vt:lpstr>Standaardontwerp</vt:lpstr>
      <vt:lpstr>“Develop your unlimited powers even better”</vt:lpstr>
      <vt:lpstr>Good and New</vt:lpstr>
      <vt:lpstr>Open Frame</vt:lpstr>
      <vt:lpstr>Dia 4</vt:lpstr>
      <vt:lpstr>Nonviolent Communication</vt:lpstr>
      <vt:lpstr>Dia 6</vt:lpstr>
      <vt:lpstr>Non Violent Communication</vt:lpstr>
      <vt:lpstr>The core of Non-Violent Communication</vt:lpstr>
      <vt:lpstr>The steps of the   Giraffe</vt:lpstr>
      <vt:lpstr>Dia 10</vt:lpstr>
      <vt:lpstr>Giving from your heart</vt:lpstr>
      <vt:lpstr>Dia 12</vt:lpstr>
      <vt:lpstr>NLP-communication model and NVC</vt:lpstr>
      <vt:lpstr>26. Exercise: Observe your thoughts </vt:lpstr>
      <vt:lpstr>Observe your own thoughts</vt:lpstr>
      <vt:lpstr>Dia 16</vt:lpstr>
      <vt:lpstr>Dia 17</vt:lpstr>
      <vt:lpstr>Dia 18</vt:lpstr>
      <vt:lpstr>Basic Needs (Avi Butavia)</vt:lpstr>
      <vt:lpstr>Dia 20</vt:lpstr>
      <vt:lpstr>Basic Needs (Avi Butavia)</vt:lpstr>
      <vt:lpstr>……Yes, but…. </vt:lpstr>
      <vt:lpstr>Dia 23</vt:lpstr>
      <vt:lpstr>The giraffe as a metaphor</vt:lpstr>
      <vt:lpstr>White Eagle and Rumi</vt:lpstr>
      <vt:lpstr>NVC   NLP</vt:lpstr>
      <vt:lpstr>Exercise 30</vt:lpstr>
      <vt:lpstr>Dia 28</vt:lpstr>
      <vt:lpstr>Dia 29</vt:lpstr>
      <vt:lpstr>Dia 30</vt:lpstr>
      <vt:lpstr>Exercises 28, 29, 30, 31</vt:lpstr>
      <vt:lpstr>Video technique</vt:lpstr>
      <vt:lpstr>How can you process a traumatic experience?</vt:lpstr>
      <vt:lpstr>A traumatic experience with anger</vt:lpstr>
      <vt:lpstr>Video technique</vt:lpstr>
      <vt:lpstr>Exercise 33:   Associating  and Dissociating</vt:lpstr>
      <vt:lpstr>Dia 37</vt:lpstr>
      <vt:lpstr>What is a Significant  Emotional Event?</vt:lpstr>
      <vt:lpstr>Make a video of your internal representation with 5 images</vt:lpstr>
      <vt:lpstr>Video techniqu: dissociated projection</vt:lpstr>
      <vt:lpstr>Video technique use your fingers</vt:lpstr>
      <vt:lpstr>Dia 42</vt:lpstr>
      <vt:lpstr>Butterfly-Qigong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Geweldloze Communicatie</dc:title>
  <dc:creator>Sytse T.Tjallingii</dc:creator>
  <cp:lastModifiedBy>Sytse</cp:lastModifiedBy>
  <cp:revision>100</cp:revision>
  <dcterms:created xsi:type="dcterms:W3CDTF">2008-03-26T13:25:13Z</dcterms:created>
  <dcterms:modified xsi:type="dcterms:W3CDTF">2017-03-30T10:20:03Z</dcterms:modified>
</cp:coreProperties>
</file>