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32"/>
  </p:notesMasterIdLst>
  <p:sldIdLst>
    <p:sldId id="347" r:id="rId2"/>
    <p:sldId id="359" r:id="rId3"/>
    <p:sldId id="337" r:id="rId4"/>
    <p:sldId id="338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57" r:id="rId14"/>
    <p:sldId id="358" r:id="rId15"/>
    <p:sldId id="324" r:id="rId16"/>
    <p:sldId id="326" r:id="rId17"/>
    <p:sldId id="327" r:id="rId18"/>
    <p:sldId id="330" r:id="rId19"/>
    <p:sldId id="348" r:id="rId20"/>
    <p:sldId id="356" r:id="rId21"/>
    <p:sldId id="350" r:id="rId22"/>
    <p:sldId id="351" r:id="rId23"/>
    <p:sldId id="352" r:id="rId24"/>
    <p:sldId id="353" r:id="rId25"/>
    <p:sldId id="355" r:id="rId26"/>
    <p:sldId id="322" r:id="rId27"/>
    <p:sldId id="325" r:id="rId28"/>
    <p:sldId id="332" r:id="rId29"/>
    <p:sldId id="334" r:id="rId30"/>
    <p:sldId id="333" r:id="rId3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4A7"/>
    <a:srgbClr val="0000FF"/>
    <a:srgbClr val="00DFDA"/>
    <a:srgbClr val="FF00FF"/>
    <a:srgbClr val="FF575B"/>
    <a:srgbClr val="EEC100"/>
    <a:srgbClr val="00FF00"/>
    <a:srgbClr val="6600FF"/>
    <a:srgbClr val="DE5A00"/>
    <a:srgbClr val="FFFFA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34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42C5A-1D5D-4210-A8B0-DB197FCD47F0}" type="datetimeFigureOut">
              <a:rPr lang="nl-NL" smtClean="0"/>
              <a:pPr/>
              <a:t>30-3-2017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F0591-D1DD-4F46-BBB0-2F916C19044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056787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1F733-FF5E-4945-91B8-D4E05BA47B7A}" type="slidenum">
              <a:rPr lang="nl-NL" smtClean="0"/>
              <a:pPr/>
              <a:t>27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30-3-2017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30-3-2017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30-3-2017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30-3-2017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30-3-2017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30-3-2017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30-3-2017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30-3-2017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30-3-2017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30-3-2017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30-3-2017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7BD7C-02F4-494A-A9E1-DADFD8B94013}" type="datetimeFigureOut">
              <a:rPr lang="nl-NL" smtClean="0"/>
              <a:pPr/>
              <a:t>30-3-2017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Afbeelding 0" descr="wereldbol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547664" y="0"/>
            <a:ext cx="5976664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2162899" y="294593"/>
            <a:ext cx="4830418" cy="4388221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365567"/>
              </a:avLst>
            </a:prstTxWarp>
          </a:bodyPr>
          <a:lstStyle/>
          <a:p>
            <a:pPr algn="ctr" rtl="0"/>
            <a:r>
              <a:rPr lang="nl-NL" sz="6000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Brush Script MT"/>
              </a:rPr>
              <a:t>Respect </a:t>
            </a:r>
            <a:r>
              <a:rPr lang="nl-NL" sz="6000" kern="10" spc="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Brush Script MT"/>
              </a:rPr>
              <a:t>for</a:t>
            </a:r>
            <a:r>
              <a:rPr lang="nl-NL" sz="6000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Brush Script MT"/>
              </a:rPr>
              <a:t> the model of the </a:t>
            </a:r>
            <a:r>
              <a:rPr lang="nl-NL" sz="6000" kern="10" spc="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Brush Script MT"/>
              </a:rPr>
              <a:t>world</a:t>
            </a:r>
            <a:r>
              <a:rPr lang="nl-NL" sz="6000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Brush Script MT"/>
              </a:rPr>
              <a:t> of the </a:t>
            </a:r>
            <a:r>
              <a:rPr lang="nl-NL" sz="6000" kern="10" spc="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Brush Script MT"/>
              </a:rPr>
              <a:t>other</a:t>
            </a:r>
            <a:r>
              <a:rPr lang="nl-NL" sz="6000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Brush Script MT"/>
              </a:rPr>
              <a:t> and of </a:t>
            </a:r>
            <a:r>
              <a:rPr lang="nl-NL" sz="6000" kern="10" spc="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Brush Script MT"/>
              </a:rPr>
              <a:t>myself</a:t>
            </a:r>
            <a:endParaRPr lang="nl-NL" sz="6000" kern="10" spc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Brush Script MT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6453336"/>
            <a:ext cx="3456384" cy="404664"/>
          </a:xfrm>
        </p:spPr>
        <p:txBody>
          <a:bodyPr>
            <a:noAutofit/>
          </a:bodyPr>
          <a:lstStyle/>
          <a:p>
            <a:r>
              <a:rPr lang="nl-NL" sz="2000" dirty="0" smtClean="0">
                <a:solidFill>
                  <a:schemeClr val="accent2">
                    <a:lumMod val="75000"/>
                  </a:schemeClr>
                </a:solidFill>
              </a:rPr>
              <a:t>Ramallah, Dar Al Amal</a:t>
            </a:r>
            <a:endParaRPr lang="nl-NL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0" y="5733256"/>
            <a:ext cx="9144000" cy="648072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NLP-follow-up course</a:t>
            </a:r>
            <a:br>
              <a:rPr lang="en-US" sz="3200" b="1" dirty="0">
                <a:solidFill>
                  <a:srgbClr val="FF0000"/>
                </a:solidFill>
              </a:rPr>
            </a:br>
            <a:r>
              <a:rPr lang="en-US" sz="3200" b="1" dirty="0">
                <a:solidFill>
                  <a:srgbClr val="FF0000"/>
                </a:solidFill>
              </a:rPr>
              <a:t>“Develop your unlimited powers even better”</a:t>
            </a:r>
            <a:endParaRPr lang="nl-NL" sz="3200" b="1" dirty="0">
              <a:solidFill>
                <a:srgbClr val="FF0000"/>
              </a:solidFill>
            </a:endParaRPr>
          </a:p>
        </p:txBody>
      </p:sp>
      <p:sp>
        <p:nvSpPr>
          <p:cNvPr id="6" name="Ondertitel 2"/>
          <p:cNvSpPr txBox="1">
            <a:spLocks/>
          </p:cNvSpPr>
          <p:nvPr/>
        </p:nvSpPr>
        <p:spPr>
          <a:xfrm>
            <a:off x="4860032" y="6525344"/>
            <a:ext cx="2440360" cy="3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4300" b="1" dirty="0" smtClean="0">
                <a:solidFill>
                  <a:srgbClr val="0000FF"/>
                </a:solidFill>
              </a:rPr>
              <a:t>Day 1, April 2017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987824" y="1844824"/>
            <a:ext cx="3491880" cy="12877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00" b="1" i="1" u="none" strike="noStrike" kern="1200" cap="none" spc="0" normalizeH="0" baseline="0" noProof="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Welcome</a:t>
            </a:r>
            <a:r>
              <a:rPr kumimoji="0" lang="en-US" sz="7300" b="1" i="1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! </a:t>
            </a:r>
            <a:endParaRPr kumimoji="0" lang="nl-NL" sz="4400" b="1" i="1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169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3" grpId="0" build="p"/>
      <p:bldP spid="5" grpId="0"/>
      <p:bldP spid="6" grpId="0" build="p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>
            <a:normAutofit fontScale="90000"/>
          </a:bodyPr>
          <a:lstStyle/>
          <a:p>
            <a:pPr lvl="0"/>
            <a:r>
              <a:rPr lang="en-US" sz="4800" b="1" dirty="0" smtClean="0">
                <a:solidFill>
                  <a:srgbClr val="0000FF"/>
                </a:solidFill>
                <a:latin typeface="Calibri" pitchFamily="34" charset="0"/>
                <a:ea typeface="MS Mincho" pitchFamily="49" charset="-128"/>
                <a:cs typeface="Arial" pitchFamily="34" charset="0"/>
              </a:rPr>
              <a:t>NLP Presupposition 17</a:t>
            </a:r>
            <a:r>
              <a:rPr lang="en-US" sz="4800" b="1" dirty="0" smtClean="0" bmk="">
                <a:solidFill>
                  <a:srgbClr val="0000FF"/>
                </a:solidFill>
                <a:latin typeface="Calibri" pitchFamily="34" charset="0"/>
                <a:ea typeface="MS Mincho" pitchFamily="49" charset="-128"/>
                <a:cs typeface="Arial" pitchFamily="34" charset="0"/>
              </a:rPr>
              <a:t>:</a:t>
            </a:r>
            <a:r>
              <a:rPr lang="en-US" sz="4800" b="1" dirty="0" smtClean="0">
                <a:solidFill>
                  <a:srgbClr val="0000FF"/>
                </a:solidFill>
                <a:latin typeface="Calibri" pitchFamily="34" charset="0"/>
                <a:ea typeface="MS Mincho" pitchFamily="49" charset="-128"/>
                <a:cs typeface="Arial" pitchFamily="34" charset="0"/>
              </a:rPr>
              <a:t> </a:t>
            </a:r>
            <a:endParaRPr lang="en-US" sz="4800" dirty="0">
              <a:solidFill>
                <a:srgbClr val="0000FF"/>
              </a:solidFill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683568" y="809842"/>
            <a:ext cx="7464486" cy="190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918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ucida Handwriting" pitchFamily="66" charset="0"/>
                <a:ea typeface="MS Mincho" pitchFamily="49" charset="-128"/>
                <a:cs typeface="Arial" pitchFamily="34" charset="0"/>
              </a:rPr>
              <a:t>It is as it is,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ucida Handwriting" pitchFamily="66" charset="0"/>
                <a:ea typeface="MS Mincho" pitchFamily="49" charset="-128"/>
                <a:cs typeface="Arial" pitchFamily="34" charset="0"/>
              </a:rPr>
              <a:t>Accept the situation as it is.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en-US" sz="140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(Text adapted</a:t>
            </a:r>
            <a:r>
              <a:rPr kumimoji="0" lang="en-US" sz="1400" i="1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  from </a:t>
            </a:r>
            <a:r>
              <a:rPr kumimoji="0" lang="en-US" sz="140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Luise</a:t>
            </a:r>
            <a:r>
              <a:rPr kumimoji="0" lang="en-US" sz="140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 Hay) </a:t>
            </a:r>
            <a:endParaRPr kumimoji="0" lang="en-US" sz="4400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The Value of Acceptance - JetMag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55702"/>
            <a:ext cx="9144000" cy="41022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6093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Exercise: 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Using pre-suppositions for a case</a:t>
            </a:r>
            <a:endParaRPr lang="nl-NL" b="1" dirty="0">
              <a:solidFill>
                <a:srgbClr val="0070C0"/>
              </a:solidFill>
            </a:endParaRPr>
          </a:p>
        </p:txBody>
      </p:sp>
      <p:sp>
        <p:nvSpPr>
          <p:cNvPr id="64515" name="Oval 3"/>
          <p:cNvSpPr>
            <a:spLocks noChangeArrowheads="1"/>
          </p:cNvSpPr>
          <p:nvPr/>
        </p:nvSpPr>
        <p:spPr bwMode="auto">
          <a:xfrm>
            <a:off x="5718550" y="3293180"/>
            <a:ext cx="1752314" cy="17473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Circle for the case</a:t>
            </a:r>
            <a:endParaRPr kumimoji="0" lang="nl-NL" sz="4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516" name="Oval 4"/>
          <p:cNvSpPr>
            <a:spLocks noChangeArrowheads="1"/>
          </p:cNvSpPr>
          <p:nvPr/>
        </p:nvSpPr>
        <p:spPr bwMode="auto">
          <a:xfrm>
            <a:off x="4067944" y="2492896"/>
            <a:ext cx="1732843" cy="1633554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1 Respect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for the model of the world</a:t>
            </a:r>
            <a:endParaRPr kumimoji="0" lang="nl-NL" sz="4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517" name="Oval 5"/>
          <p:cNvSpPr>
            <a:spLocks noChangeArrowheads="1"/>
          </p:cNvSpPr>
          <p:nvPr/>
        </p:nvSpPr>
        <p:spPr bwMode="auto">
          <a:xfrm>
            <a:off x="5935712" y="1556792"/>
            <a:ext cx="1804640" cy="162229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4 The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map is not the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territory</a:t>
            </a:r>
            <a:endParaRPr kumimoji="0" lang="nl-NL" sz="4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518" name="Oval 6"/>
          <p:cNvSpPr>
            <a:spLocks noChangeArrowheads="1"/>
          </p:cNvSpPr>
          <p:nvPr/>
        </p:nvSpPr>
        <p:spPr bwMode="auto">
          <a:xfrm>
            <a:off x="7501779" y="2991251"/>
            <a:ext cx="1704855" cy="1702348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6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Best choice in that moment and in that situation</a:t>
            </a:r>
            <a:endParaRPr kumimoji="0" lang="nl-NL" sz="4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519" name="Oval 7"/>
          <p:cNvSpPr>
            <a:spLocks noChangeArrowheads="1"/>
          </p:cNvSpPr>
          <p:nvPr/>
        </p:nvSpPr>
        <p:spPr bwMode="auto">
          <a:xfrm>
            <a:off x="6948264" y="4794987"/>
            <a:ext cx="1725543" cy="163855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7 Positive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intention</a:t>
            </a:r>
            <a:endParaRPr kumimoji="0" lang="nl-NL" sz="5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520" name="Oval 8"/>
          <p:cNvSpPr>
            <a:spLocks noChangeArrowheads="1"/>
          </p:cNvSpPr>
          <p:nvPr/>
        </p:nvSpPr>
        <p:spPr bwMode="auto">
          <a:xfrm>
            <a:off x="4355976" y="4722979"/>
            <a:ext cx="1867918" cy="163855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8  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Differentiate between behavior and person</a:t>
            </a:r>
            <a:endParaRPr kumimoji="0" lang="nl-NL" sz="4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529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538" name="Rectangle 26"/>
          <p:cNvSpPr>
            <a:spLocks noChangeArrowheads="1"/>
          </p:cNvSpPr>
          <p:nvPr/>
        </p:nvSpPr>
        <p:spPr bwMode="auto">
          <a:xfrm>
            <a:off x="0" y="1342513"/>
            <a:ext cx="421196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  <a:tab pos="457200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15900" algn="l"/>
                <a:tab pos="4572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Step into the inner circle of the case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15900" algn="l"/>
                <a:tab pos="4572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Associate with the case and the context in which it occurs to create an anchor.</a:t>
            </a:r>
            <a:endParaRPr kumimoji="0" lang="nl-NL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15900" algn="l"/>
                <a:tab pos="4572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Step into pre-supposition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circle 1.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15900" algn="l"/>
                <a:tab pos="4572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Look at yourself in the problem context (dissociated), through the filters of the pre-supposition.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15900" algn="l"/>
                <a:tab pos="457200" algn="l"/>
              </a:tabLst>
            </a:pPr>
            <a:r>
              <a:rPr lang="en-US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Step into presupposition 4, apply the presupposition.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15900" algn="l"/>
                <a:tab pos="457200" algn="l"/>
              </a:tabLst>
            </a:pPr>
            <a:r>
              <a:rPr lang="en-US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Do the same with 6, 7 and 8.</a:t>
            </a:r>
            <a:endParaRPr lang="nl-NL" dirty="0" smtClean="0">
              <a:solidFill>
                <a:srgbClr val="0000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15900" algn="l"/>
                <a:tab pos="4572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Access all the pre-suppositions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fully, and then step into the inner circle, integrating the pre-supposition.</a:t>
            </a:r>
            <a:endParaRPr kumimoji="0" lang="nl-NL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15900" algn="l"/>
                <a:tab pos="4572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Continue so that you have accessed and integrated all circles with the pre-suppositions useful in this case.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11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animBg="1"/>
      <p:bldP spid="64516" grpId="0" animBg="1"/>
      <p:bldP spid="64517" grpId="0" animBg="1"/>
      <p:bldP spid="64518" grpId="0" animBg="1"/>
      <p:bldP spid="64519" grpId="0" animBg="1"/>
      <p:bldP spid="645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hthoek 37"/>
          <p:cNvSpPr/>
          <p:nvPr/>
        </p:nvSpPr>
        <p:spPr>
          <a:xfrm>
            <a:off x="6516216" y="0"/>
            <a:ext cx="2627784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NL" sz="2800" b="1" dirty="0" err="1" smtClean="0"/>
              <a:t>Territory</a:t>
            </a:r>
            <a:endParaRPr lang="nl-NL" sz="2800" b="1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endParaRPr lang="nl-NL" dirty="0"/>
          </a:p>
        </p:txBody>
      </p:sp>
      <p:sp>
        <p:nvSpPr>
          <p:cNvPr id="37" name="Rechthoek 36"/>
          <p:cNvSpPr/>
          <p:nvPr/>
        </p:nvSpPr>
        <p:spPr>
          <a:xfrm>
            <a:off x="0" y="0"/>
            <a:ext cx="313184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b="1" dirty="0" smtClean="0"/>
              <a:t>Map</a:t>
            </a:r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endParaRPr lang="nl-NL" dirty="0"/>
          </a:p>
        </p:txBody>
      </p:sp>
      <p:sp>
        <p:nvSpPr>
          <p:cNvPr id="3083" name="Text Box 10"/>
          <p:cNvSpPr txBox="1">
            <a:spLocks noChangeArrowheads="1"/>
          </p:cNvSpPr>
          <p:nvPr/>
        </p:nvSpPr>
        <p:spPr bwMode="auto">
          <a:xfrm>
            <a:off x="3359150" y="931863"/>
            <a:ext cx="3014663" cy="4905375"/>
          </a:xfrm>
          <a:prstGeom prst="rect">
            <a:avLst/>
          </a:prstGeom>
          <a:solidFill>
            <a:srgbClr val="FFCC99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nl-NL" sz="1200">
              <a:latin typeface="Calibri" pitchFamily="34" charset="0"/>
            </a:endParaRPr>
          </a:p>
          <a:p>
            <a:pPr eaLnBrk="0" hangingPunct="0"/>
            <a:endParaRPr lang="nl-NL" sz="1200">
              <a:latin typeface="Calibri" pitchFamily="34" charset="0"/>
            </a:endParaRPr>
          </a:p>
          <a:p>
            <a:pPr eaLnBrk="0" hangingPunct="0"/>
            <a:endParaRPr lang="nl-NL" sz="1200">
              <a:latin typeface="Calibri" pitchFamily="34" charset="0"/>
            </a:endParaRPr>
          </a:p>
          <a:p>
            <a:pPr eaLnBrk="0" hangingPunct="0"/>
            <a:endParaRPr lang="nl-NL" sz="1200">
              <a:latin typeface="Calibri" pitchFamily="34" charset="0"/>
            </a:endParaRPr>
          </a:p>
          <a:p>
            <a:pPr eaLnBrk="0" hangingPunct="0"/>
            <a:endParaRPr lang="nl-NL" sz="1200">
              <a:latin typeface="Calibri" pitchFamily="34" charset="0"/>
            </a:endParaRPr>
          </a:p>
          <a:p>
            <a:pPr eaLnBrk="0" hangingPunct="0"/>
            <a:endParaRPr lang="nl-NL" sz="1200">
              <a:latin typeface="Calibri" pitchFamily="34" charset="0"/>
            </a:endParaRPr>
          </a:p>
          <a:p>
            <a:pPr eaLnBrk="0" hangingPunct="0"/>
            <a:endParaRPr lang="nl-NL" sz="1200">
              <a:latin typeface="Calibri" pitchFamily="34" charset="0"/>
            </a:endParaRPr>
          </a:p>
          <a:p>
            <a:pPr eaLnBrk="0" hangingPunct="0"/>
            <a:endParaRPr lang="nl-NL" sz="1200">
              <a:latin typeface="Calibri" pitchFamily="34" charset="0"/>
            </a:endParaRPr>
          </a:p>
          <a:p>
            <a:pPr eaLnBrk="0" hangingPunct="0"/>
            <a:endParaRPr lang="nl-NL" sz="1200">
              <a:latin typeface="Calibri" pitchFamily="34" charset="0"/>
            </a:endParaRPr>
          </a:p>
          <a:p>
            <a:pPr eaLnBrk="0" hangingPunct="0"/>
            <a:endParaRPr lang="nl-NL" sz="1200">
              <a:latin typeface="Calibri" pitchFamily="34" charset="0"/>
            </a:endParaRPr>
          </a:p>
          <a:p>
            <a:pPr eaLnBrk="0" hangingPunct="0"/>
            <a:endParaRPr lang="nl-NL" sz="1200">
              <a:latin typeface="Calibri" pitchFamily="34" charset="0"/>
            </a:endParaRPr>
          </a:p>
          <a:p>
            <a:pPr eaLnBrk="0" hangingPunct="0"/>
            <a:endParaRPr lang="nl-NL" sz="1200">
              <a:latin typeface="Calibri" pitchFamily="34" charset="0"/>
            </a:endParaRPr>
          </a:p>
          <a:p>
            <a:pPr eaLnBrk="0" hangingPunct="0"/>
            <a:endParaRPr lang="nl-NL" sz="1200">
              <a:latin typeface="Calibri" pitchFamily="34" charset="0"/>
            </a:endParaRPr>
          </a:p>
        </p:txBody>
      </p:sp>
      <p:grpSp>
        <p:nvGrpSpPr>
          <p:cNvPr id="4" name="Groep 35"/>
          <p:cNvGrpSpPr>
            <a:grpSpLocks/>
          </p:cNvGrpSpPr>
          <p:nvPr/>
        </p:nvGrpSpPr>
        <p:grpSpPr bwMode="auto">
          <a:xfrm>
            <a:off x="3382963" y="3081338"/>
            <a:ext cx="2951162" cy="2752725"/>
            <a:chOff x="3382963" y="3081338"/>
            <a:chExt cx="2951162" cy="2752725"/>
          </a:xfrm>
        </p:grpSpPr>
        <p:pic>
          <p:nvPicPr>
            <p:cNvPr id="3095" name="Picture 24" descr="commodel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t="40254"/>
            <a:stretch>
              <a:fillRect/>
            </a:stretch>
          </p:blipFill>
          <p:spPr bwMode="auto">
            <a:xfrm>
              <a:off x="3382963" y="3081338"/>
              <a:ext cx="2951162" cy="275272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ep 34"/>
            <p:cNvGrpSpPr>
              <a:grpSpLocks/>
            </p:cNvGrpSpPr>
            <p:nvPr/>
          </p:nvGrpSpPr>
          <p:grpSpPr bwMode="auto">
            <a:xfrm>
              <a:off x="3716501" y="3342881"/>
              <a:ext cx="2452524" cy="1957782"/>
              <a:chOff x="3716501" y="3342881"/>
              <a:chExt cx="2452524" cy="1957782"/>
            </a:xfrm>
          </p:grpSpPr>
          <p:sp>
            <p:nvSpPr>
              <p:cNvPr id="28" name="Tekstvak 27"/>
              <p:cNvSpPr txBox="1"/>
              <p:nvPr/>
            </p:nvSpPr>
            <p:spPr>
              <a:xfrm rot="20950698">
                <a:off x="4545013" y="3686588"/>
                <a:ext cx="898525" cy="216662"/>
              </a:xfrm>
              <a:prstGeom prst="rect">
                <a:avLst/>
              </a:prstGeom>
              <a:solidFill>
                <a:srgbClr val="FFC4A7"/>
              </a:solidFill>
            </p:spPr>
            <p:txBody>
              <a:bodyPr>
                <a:spAutoFit/>
              </a:bodyPr>
              <a:lstStyle/>
              <a:p>
                <a:pPr fontAlgn="auto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100" b="1" i="1" dirty="0">
                    <a:solidFill>
                      <a:srgbClr val="0000FF"/>
                    </a:solidFill>
                    <a:latin typeface="+mn-lt"/>
                  </a:rPr>
                  <a:t>l</a:t>
                </a:r>
                <a:r>
                  <a:rPr lang="en-GB" sz="1400" b="1" i="1" dirty="0">
                    <a:solidFill>
                      <a:srgbClr val="0000FF"/>
                    </a:solidFill>
                    <a:latin typeface="+mn-lt"/>
                  </a:rPr>
                  <a:t>anguage</a:t>
                </a:r>
                <a:endParaRPr lang="nl-NL" sz="1050" b="1" i="1" dirty="0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098" name="Tekstvak 26"/>
              <p:cNvSpPr txBox="1">
                <a:spLocks noChangeArrowheads="1"/>
              </p:cNvSpPr>
              <p:nvPr/>
            </p:nvSpPr>
            <p:spPr bwMode="auto">
              <a:xfrm rot="-649302">
                <a:off x="3716501" y="3342881"/>
                <a:ext cx="1821845" cy="341697"/>
              </a:xfrm>
              <a:prstGeom prst="rect">
                <a:avLst/>
              </a:prstGeom>
              <a:solidFill>
                <a:srgbClr val="FFC4A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ts val="900"/>
                  </a:lnSpc>
                </a:pPr>
                <a:r>
                  <a:rPr lang="en-GB" sz="1400" b="1" i="1" dirty="0">
                    <a:solidFill>
                      <a:srgbClr val="0000FF"/>
                    </a:solidFill>
                    <a:latin typeface="Calibri" pitchFamily="34" charset="0"/>
                  </a:rPr>
                  <a:t>time/space</a:t>
                </a:r>
                <a:r>
                  <a:rPr lang="en-GB" sz="1200" b="1" i="1" dirty="0">
                    <a:solidFill>
                      <a:srgbClr val="0000FF"/>
                    </a:solidFill>
                    <a:latin typeface="Calibri" pitchFamily="34" charset="0"/>
                  </a:rPr>
                  <a:t> </a:t>
                </a:r>
                <a:r>
                  <a:rPr lang="en-GB" sz="1400" b="1" i="1" dirty="0">
                    <a:solidFill>
                      <a:srgbClr val="0000FF"/>
                    </a:solidFill>
                    <a:latin typeface="Calibri" pitchFamily="34" charset="0"/>
                  </a:rPr>
                  <a:t>matter/energy</a:t>
                </a:r>
                <a:endParaRPr lang="nl-NL" sz="1200" b="1" i="1" dirty="0">
                  <a:solidFill>
                    <a:srgbClr val="0000FF"/>
                  </a:solidFill>
                  <a:latin typeface="Calibri" pitchFamily="34" charset="0"/>
                </a:endParaRPr>
              </a:p>
            </p:txBody>
          </p:sp>
          <p:sp>
            <p:nvSpPr>
              <p:cNvPr id="30" name="Tekstvak 29"/>
              <p:cNvSpPr txBox="1"/>
              <p:nvPr/>
            </p:nvSpPr>
            <p:spPr>
              <a:xfrm rot="21164068">
                <a:off x="3916363" y="3974813"/>
                <a:ext cx="1593850" cy="197426"/>
              </a:xfrm>
              <a:prstGeom prst="rect">
                <a:avLst/>
              </a:prstGeom>
              <a:solidFill>
                <a:srgbClr val="FFC4A7"/>
              </a:solidFill>
            </p:spPr>
            <p:txBody>
              <a:bodyPr>
                <a:spAutoFit/>
              </a:bodyPr>
              <a:lstStyle/>
              <a:p>
                <a:pPr algn="ctr" fontAlgn="auto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400" b="1" i="1" dirty="0">
                    <a:solidFill>
                      <a:srgbClr val="0000FF"/>
                    </a:solidFill>
                    <a:latin typeface="+mn-lt"/>
                  </a:rPr>
                  <a:t>memories</a:t>
                </a:r>
                <a:endParaRPr lang="nl-NL" sz="1050" b="1" i="1" dirty="0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100" name="Tekstvak 30"/>
              <p:cNvSpPr txBox="1">
                <a:spLocks noChangeArrowheads="1"/>
              </p:cNvSpPr>
              <p:nvPr/>
            </p:nvSpPr>
            <p:spPr bwMode="auto">
              <a:xfrm rot="-435932">
                <a:off x="4413132" y="4171250"/>
                <a:ext cx="1594302" cy="187808"/>
              </a:xfrm>
              <a:prstGeom prst="rect">
                <a:avLst/>
              </a:prstGeom>
              <a:solidFill>
                <a:srgbClr val="FFC4A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ts val="500"/>
                  </a:lnSpc>
                </a:pPr>
                <a:r>
                  <a:rPr lang="en-GB" sz="1400" b="1" i="1">
                    <a:solidFill>
                      <a:srgbClr val="0000FF"/>
                    </a:solidFill>
                    <a:latin typeface="Calibri" pitchFamily="34" charset="0"/>
                  </a:rPr>
                  <a:t>decisions</a:t>
                </a:r>
                <a:endParaRPr lang="nl-NL" sz="1400" b="1" i="1">
                  <a:solidFill>
                    <a:srgbClr val="0000FF"/>
                  </a:solidFill>
                  <a:latin typeface="Calibri" pitchFamily="34" charset="0"/>
                </a:endParaRPr>
              </a:p>
            </p:txBody>
          </p:sp>
          <p:sp>
            <p:nvSpPr>
              <p:cNvPr id="32" name="Tekstvak 31"/>
              <p:cNvSpPr txBox="1"/>
              <p:nvPr/>
            </p:nvSpPr>
            <p:spPr>
              <a:xfrm rot="21164068">
                <a:off x="4122738" y="4435475"/>
                <a:ext cx="2046287" cy="180975"/>
              </a:xfrm>
              <a:prstGeom prst="rect">
                <a:avLst/>
              </a:prstGeom>
              <a:solidFill>
                <a:srgbClr val="FFC4A7"/>
              </a:solidFill>
            </p:spPr>
            <p:txBody>
              <a:bodyPr>
                <a:spAutoFit/>
              </a:bodyPr>
              <a:lstStyle/>
              <a:p>
                <a:pPr algn="ctr" fontAlgn="auto">
                  <a:lnSpc>
                    <a:spcPts val="5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200" b="1" i="1" dirty="0" err="1">
                    <a:solidFill>
                      <a:srgbClr val="0000FF"/>
                    </a:solidFill>
                    <a:latin typeface="+mn-lt"/>
                  </a:rPr>
                  <a:t>metaprograms</a:t>
                </a:r>
                <a:endParaRPr lang="nl-NL" sz="1050" b="1" i="1" dirty="0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" name="Tekstvak 32"/>
              <p:cNvSpPr txBox="1"/>
              <p:nvPr/>
            </p:nvSpPr>
            <p:spPr>
              <a:xfrm rot="21164068">
                <a:off x="3784600" y="4794250"/>
                <a:ext cx="1595438" cy="336550"/>
              </a:xfrm>
              <a:prstGeom prst="rect">
                <a:avLst/>
              </a:prstGeom>
              <a:solidFill>
                <a:srgbClr val="FFC4A7"/>
              </a:solidFill>
            </p:spPr>
            <p:txBody>
              <a:bodyPr>
                <a:spAutoFit/>
              </a:bodyPr>
              <a:lstStyle/>
              <a:p>
                <a:pPr algn="ctr" fontAlgn="auto">
                  <a:lnSpc>
                    <a:spcPts val="5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400" b="1" i="1" dirty="0">
                    <a:solidFill>
                      <a:srgbClr val="0000FF"/>
                    </a:solidFill>
                    <a:latin typeface="+mn-lt"/>
                  </a:rPr>
                  <a:t>values</a:t>
                </a:r>
              </a:p>
              <a:p>
                <a:pPr algn="ctr" fontAlgn="auto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050" b="1" i="1" dirty="0">
                    <a:solidFill>
                      <a:srgbClr val="0000FF"/>
                    </a:solidFill>
                    <a:latin typeface="+mn-lt"/>
                  </a:rPr>
                  <a:t> and </a:t>
                </a:r>
                <a:r>
                  <a:rPr lang="en-GB" sz="1400" b="1" i="1" dirty="0">
                    <a:solidFill>
                      <a:srgbClr val="0000FF"/>
                    </a:solidFill>
                    <a:latin typeface="+mn-lt"/>
                  </a:rPr>
                  <a:t>beliefs</a:t>
                </a:r>
                <a:endParaRPr lang="nl-NL" sz="1050" b="1" i="1" dirty="0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4" name="Tekstvak 33"/>
              <p:cNvSpPr txBox="1"/>
              <p:nvPr/>
            </p:nvSpPr>
            <p:spPr>
              <a:xfrm rot="21164068">
                <a:off x="4867275" y="5113338"/>
                <a:ext cx="1169988" cy="187325"/>
              </a:xfrm>
              <a:prstGeom prst="rect">
                <a:avLst/>
              </a:prstGeom>
              <a:solidFill>
                <a:srgbClr val="FFC4A7"/>
              </a:solidFill>
            </p:spPr>
            <p:txBody>
              <a:bodyPr>
                <a:spAutoFit/>
              </a:bodyPr>
              <a:lstStyle/>
              <a:p>
                <a:pPr algn="ctr" fontAlgn="auto">
                  <a:lnSpc>
                    <a:spcPts val="5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400" b="1" i="1" dirty="0">
                    <a:solidFill>
                      <a:srgbClr val="0000FF"/>
                    </a:solidFill>
                    <a:latin typeface="+mn-lt"/>
                  </a:rPr>
                  <a:t>attitudes</a:t>
                </a:r>
                <a:endParaRPr lang="nl-NL" sz="1050" b="1" i="1" dirty="0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</p:grpSp>
      <p:sp>
        <p:nvSpPr>
          <p:cNvPr id="2662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9FF50-A66D-4F87-99FC-861E24A10694}" type="slidenum">
              <a:rPr lang="nl-NL"/>
              <a:pPr>
                <a:defRPr/>
              </a:pPr>
              <a:t>12</a:t>
            </a:fld>
            <a:endParaRPr lang="nl-NL"/>
          </a:p>
        </p:txBody>
      </p:sp>
      <p:sp>
        <p:nvSpPr>
          <p:cNvPr id="23584" name="AutoShape 32"/>
          <p:cNvSpPr>
            <a:spLocks noChangeArrowheads="1"/>
          </p:cNvSpPr>
          <p:nvPr/>
        </p:nvSpPr>
        <p:spPr bwMode="auto">
          <a:xfrm>
            <a:off x="4430713" y="6069013"/>
            <a:ext cx="2519362" cy="71755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3600" b="1">
                <a:solidFill>
                  <a:srgbClr val="FF0000"/>
                </a:solidFill>
                <a:latin typeface="Calibri" pitchFamily="34" charset="0"/>
              </a:rPr>
              <a:t>Behaviour</a:t>
            </a:r>
          </a:p>
        </p:txBody>
      </p:sp>
      <p:pic>
        <p:nvPicPr>
          <p:cNvPr id="3076" name="Picture 22" descr="gezich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908720"/>
            <a:ext cx="1381125" cy="50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7269163" y="1943100"/>
            <a:ext cx="1855787" cy="1438275"/>
            <a:chOff x="4579" y="1224"/>
            <a:chExt cx="1169" cy="906"/>
          </a:xfrm>
        </p:grpSpPr>
        <p:sp>
          <p:nvSpPr>
            <p:cNvPr id="3107" name="AutoShape 11"/>
            <p:cNvSpPr>
              <a:spLocks noChangeArrowheads="1"/>
            </p:cNvSpPr>
            <p:nvPr/>
          </p:nvSpPr>
          <p:spPr bwMode="auto">
            <a:xfrm rot="-1742448">
              <a:off x="4579" y="1224"/>
              <a:ext cx="1169" cy="906"/>
            </a:xfrm>
            <a:prstGeom prst="leftArrow">
              <a:avLst>
                <a:gd name="adj1" fmla="val 50000"/>
                <a:gd name="adj2" fmla="val 32257"/>
              </a:avLst>
            </a:prstGeom>
            <a:solidFill>
              <a:srgbClr val="FFFF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108" name="WordArt 12"/>
            <p:cNvSpPr>
              <a:spLocks noChangeArrowheads="1" noChangeShapeType="1"/>
            </p:cNvSpPr>
            <p:nvPr/>
          </p:nvSpPr>
          <p:spPr bwMode="auto">
            <a:xfrm rot="-1759665">
              <a:off x="4700" y="1483"/>
              <a:ext cx="900" cy="371"/>
            </a:xfrm>
            <a:prstGeom prst="rect">
              <a:avLst/>
            </a:prstGeom>
            <a:ln>
              <a:noFill/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nl-NL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External</a:t>
              </a:r>
            </a:p>
            <a:p>
              <a:pPr algn="ctr"/>
              <a:r>
                <a:rPr lang="nl-NL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signal</a:t>
              </a:r>
            </a:p>
          </p:txBody>
        </p:sp>
      </p:grpSp>
      <p:sp>
        <p:nvSpPr>
          <p:cNvPr id="23579" name="AutoShape 27"/>
          <p:cNvSpPr>
            <a:spLocks noChangeArrowheads="1"/>
          </p:cNvSpPr>
          <p:nvPr/>
        </p:nvSpPr>
        <p:spPr bwMode="auto">
          <a:xfrm>
            <a:off x="344488" y="1174750"/>
            <a:ext cx="2519362" cy="1049338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3600" b="1" dirty="0" err="1">
                <a:solidFill>
                  <a:srgbClr val="3333CC"/>
                </a:solidFill>
                <a:latin typeface="Calibri" pitchFamily="34" charset="0"/>
              </a:rPr>
              <a:t>Internal</a:t>
            </a:r>
            <a:endParaRPr lang="nl-NL" sz="3600" b="1" dirty="0">
              <a:solidFill>
                <a:srgbClr val="3333CC"/>
              </a:solidFill>
              <a:latin typeface="Calibri" pitchFamily="34" charset="0"/>
            </a:endParaRPr>
          </a:p>
          <a:p>
            <a:pPr algn="ctr"/>
            <a:r>
              <a:rPr lang="nl-NL" sz="2800" b="1" dirty="0" err="1">
                <a:solidFill>
                  <a:srgbClr val="3333CC"/>
                </a:solidFill>
                <a:latin typeface="Calibri" pitchFamily="34" charset="0"/>
              </a:rPr>
              <a:t>Representaion</a:t>
            </a:r>
            <a:endParaRPr lang="nl-NL" sz="3600" b="1" dirty="0">
              <a:solidFill>
                <a:srgbClr val="3333CC"/>
              </a:solidFill>
              <a:latin typeface="Calibri" pitchFamily="34" charset="0"/>
            </a:endParaRPr>
          </a:p>
        </p:txBody>
      </p:sp>
      <p:sp>
        <p:nvSpPr>
          <p:cNvPr id="23580" name="AutoShape 28"/>
          <p:cNvSpPr>
            <a:spLocks noChangeArrowheads="1"/>
          </p:cNvSpPr>
          <p:nvPr/>
        </p:nvSpPr>
        <p:spPr bwMode="auto">
          <a:xfrm>
            <a:off x="1214438" y="2320925"/>
            <a:ext cx="839787" cy="763588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581" name="AutoShape 29"/>
          <p:cNvSpPr>
            <a:spLocks noChangeArrowheads="1"/>
          </p:cNvSpPr>
          <p:nvPr/>
        </p:nvSpPr>
        <p:spPr bwMode="auto">
          <a:xfrm>
            <a:off x="368300" y="3221038"/>
            <a:ext cx="2519363" cy="93027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2800" b="1">
                <a:solidFill>
                  <a:srgbClr val="3333CC"/>
                </a:solidFill>
                <a:latin typeface="Calibri" pitchFamily="34" charset="0"/>
              </a:rPr>
              <a:t>State, emotions</a:t>
            </a:r>
            <a:endParaRPr lang="nl-NL" sz="3600" b="1">
              <a:solidFill>
                <a:srgbClr val="3333CC"/>
              </a:solidFill>
              <a:latin typeface="Calibri" pitchFamily="34" charset="0"/>
            </a:endParaRPr>
          </a:p>
        </p:txBody>
      </p:sp>
      <p:sp>
        <p:nvSpPr>
          <p:cNvPr id="23582" name="AutoShape 30"/>
          <p:cNvSpPr>
            <a:spLocks noChangeArrowheads="1"/>
          </p:cNvSpPr>
          <p:nvPr/>
        </p:nvSpPr>
        <p:spPr bwMode="auto">
          <a:xfrm>
            <a:off x="1228725" y="4357688"/>
            <a:ext cx="839788" cy="896937"/>
          </a:xfrm>
          <a:prstGeom prst="upDownArrow">
            <a:avLst>
              <a:gd name="adj1" fmla="val 50000"/>
              <a:gd name="adj2" fmla="val 21361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583" name="AutoShape 31"/>
          <p:cNvSpPr>
            <a:spLocks noChangeArrowheads="1"/>
          </p:cNvSpPr>
          <p:nvPr/>
        </p:nvSpPr>
        <p:spPr bwMode="auto">
          <a:xfrm>
            <a:off x="377825" y="5421313"/>
            <a:ext cx="2519363" cy="85407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3600" b="1">
                <a:solidFill>
                  <a:srgbClr val="3333CC"/>
                </a:solidFill>
                <a:latin typeface="Calibri" pitchFamily="34" charset="0"/>
              </a:rPr>
              <a:t>Physiology</a:t>
            </a:r>
          </a:p>
        </p:txBody>
      </p:sp>
      <p:sp>
        <p:nvSpPr>
          <p:cNvPr id="23565" name="WordArt 13"/>
          <p:cNvSpPr>
            <a:spLocks noChangeArrowheads="1" noChangeShapeType="1"/>
          </p:cNvSpPr>
          <p:nvPr/>
        </p:nvSpPr>
        <p:spPr bwMode="auto">
          <a:xfrm>
            <a:off x="3556000" y="1003300"/>
            <a:ext cx="254317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FILTERS</a:t>
            </a:r>
          </a:p>
        </p:txBody>
      </p:sp>
      <p:sp>
        <p:nvSpPr>
          <p:cNvPr id="23566" name="WordArt 14"/>
          <p:cNvSpPr>
            <a:spLocks noChangeArrowheads="1" noChangeShapeType="1"/>
          </p:cNvSpPr>
          <p:nvPr/>
        </p:nvSpPr>
        <p:spPr bwMode="auto">
          <a:xfrm>
            <a:off x="3513138" y="1731963"/>
            <a:ext cx="2636837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76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Delete</a:t>
            </a:r>
          </a:p>
        </p:txBody>
      </p:sp>
      <p:sp>
        <p:nvSpPr>
          <p:cNvPr id="23567" name="WordArt 15"/>
          <p:cNvSpPr>
            <a:spLocks noChangeArrowheads="1" noChangeShapeType="1"/>
          </p:cNvSpPr>
          <p:nvPr/>
        </p:nvSpPr>
        <p:spPr bwMode="auto">
          <a:xfrm>
            <a:off x="3556000" y="2074863"/>
            <a:ext cx="2641600" cy="4191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20644"/>
                <a:gd name="adj2" fmla="val 3181"/>
              </a:avLst>
            </a:prstTxWarp>
          </a:bodyPr>
          <a:lstStyle/>
          <a:p>
            <a:pPr algn="ctr"/>
            <a:r>
              <a:rPr lang="nl-NL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Deform</a:t>
            </a:r>
          </a:p>
        </p:txBody>
      </p:sp>
      <p:sp>
        <p:nvSpPr>
          <p:cNvPr id="23568" name="WordArt 16"/>
          <p:cNvSpPr>
            <a:spLocks noChangeArrowheads="1" noChangeShapeType="1"/>
          </p:cNvSpPr>
          <p:nvPr/>
        </p:nvSpPr>
        <p:spPr bwMode="auto">
          <a:xfrm>
            <a:off x="3706813" y="2474913"/>
            <a:ext cx="244157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Generalise</a:t>
            </a:r>
          </a:p>
        </p:txBody>
      </p:sp>
      <p:sp>
        <p:nvSpPr>
          <p:cNvPr id="23578" name="AutoShape 26"/>
          <p:cNvSpPr>
            <a:spLocks noChangeArrowheads="1"/>
          </p:cNvSpPr>
          <p:nvPr/>
        </p:nvSpPr>
        <p:spPr bwMode="auto">
          <a:xfrm rot="2898783">
            <a:off x="2467769" y="2413794"/>
            <a:ext cx="1436687" cy="1063625"/>
          </a:xfrm>
          <a:prstGeom prst="leftArrow">
            <a:avLst>
              <a:gd name="adj1" fmla="val 50000"/>
              <a:gd name="adj2" fmla="val 33769"/>
            </a:avLst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6089650" y="2879725"/>
            <a:ext cx="1100138" cy="1733550"/>
            <a:chOff x="3836" y="1814"/>
            <a:chExt cx="693" cy="1092"/>
          </a:xfrm>
        </p:grpSpPr>
        <p:sp>
          <p:nvSpPr>
            <p:cNvPr id="3104" name="AutoShape 17"/>
            <p:cNvSpPr>
              <a:spLocks noChangeArrowheads="1"/>
            </p:cNvSpPr>
            <p:nvPr/>
          </p:nvSpPr>
          <p:spPr bwMode="auto">
            <a:xfrm rot="-1395084">
              <a:off x="3836" y="1814"/>
              <a:ext cx="432" cy="288"/>
            </a:xfrm>
            <a:prstGeom prst="leftArrow">
              <a:avLst>
                <a:gd name="adj1" fmla="val 50000"/>
                <a:gd name="adj2" fmla="val 37500"/>
              </a:avLst>
            </a:prstGeom>
            <a:solidFill>
              <a:srgbClr val="FFFF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105" name="AutoShape 18"/>
            <p:cNvSpPr>
              <a:spLocks noChangeArrowheads="1"/>
            </p:cNvSpPr>
            <p:nvPr/>
          </p:nvSpPr>
          <p:spPr bwMode="auto">
            <a:xfrm rot="-1568690">
              <a:off x="3979" y="2166"/>
              <a:ext cx="504" cy="288"/>
            </a:xfrm>
            <a:prstGeom prst="leftArrow">
              <a:avLst>
                <a:gd name="adj1" fmla="val 50000"/>
                <a:gd name="adj2" fmla="val 43750"/>
              </a:avLst>
            </a:prstGeom>
            <a:solidFill>
              <a:srgbClr val="FFFF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106" name="AutoShape 19"/>
            <p:cNvSpPr>
              <a:spLocks noChangeArrowheads="1"/>
            </p:cNvSpPr>
            <p:nvPr/>
          </p:nvSpPr>
          <p:spPr bwMode="auto">
            <a:xfrm rot="-2625491">
              <a:off x="3953" y="2618"/>
              <a:ext cx="576" cy="288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090" name="Rectangle 6"/>
          <p:cNvSpPr>
            <a:spLocks noChangeArrowheads="1"/>
          </p:cNvSpPr>
          <p:nvPr/>
        </p:nvSpPr>
        <p:spPr bwMode="auto">
          <a:xfrm>
            <a:off x="2051719" y="76200"/>
            <a:ext cx="5472609" cy="762000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nl-NL" sz="3600" b="1" dirty="0" err="1">
                <a:solidFill>
                  <a:schemeClr val="tx2"/>
                </a:solidFill>
                <a:cs typeface="Arial" charset="0"/>
              </a:rPr>
              <a:t>How</a:t>
            </a:r>
            <a:r>
              <a:rPr lang="nl-NL" sz="3600" b="1" dirty="0">
                <a:solidFill>
                  <a:schemeClr val="tx2"/>
                </a:solidFill>
                <a:cs typeface="Arial" charset="0"/>
              </a:rPr>
              <a:t> do we </a:t>
            </a:r>
            <a:r>
              <a:rPr lang="nl-NL" sz="3600" b="1" dirty="0" err="1">
                <a:solidFill>
                  <a:schemeClr val="tx2"/>
                </a:solidFill>
                <a:cs typeface="Arial" charset="0"/>
              </a:rPr>
              <a:t>Communicate</a:t>
            </a:r>
            <a:r>
              <a:rPr lang="nl-NL" sz="3600" b="1" dirty="0">
                <a:solidFill>
                  <a:schemeClr val="tx2"/>
                </a:solidFill>
                <a:cs typeface="Arial" charset="0"/>
              </a:rPr>
              <a:t>?</a:t>
            </a:r>
          </a:p>
        </p:txBody>
      </p:sp>
      <p:sp>
        <p:nvSpPr>
          <p:cNvPr id="23585" name="AutoShape 33"/>
          <p:cNvSpPr>
            <a:spLocks noChangeArrowheads="1"/>
          </p:cNvSpPr>
          <p:nvPr/>
        </p:nvSpPr>
        <p:spPr bwMode="auto">
          <a:xfrm rot="-8209209">
            <a:off x="2044700" y="5062538"/>
            <a:ext cx="3111500" cy="692150"/>
          </a:xfrm>
          <a:prstGeom prst="leftArrow">
            <a:avLst>
              <a:gd name="adj1" fmla="val 50000"/>
              <a:gd name="adj2" fmla="val 112385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693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 animBg="1"/>
      <p:bldP spid="23584" grpId="0" animBg="1" autoUpdateAnimBg="0"/>
      <p:bldP spid="23579" grpId="0" animBg="1" autoUpdateAnimBg="0"/>
      <p:bldP spid="23580" grpId="0" animBg="1"/>
      <p:bldP spid="23581" grpId="0" animBg="1" autoUpdateAnimBg="0"/>
      <p:bldP spid="23582" grpId="0" animBg="1"/>
      <p:bldP spid="23583" grpId="0" animBg="1" autoUpdateAnimBg="0"/>
      <p:bldP spid="23565" grpId="0" animBg="1"/>
      <p:bldP spid="23566" grpId="0" animBg="1"/>
      <p:bldP spid="23567" grpId="0" animBg="1"/>
      <p:bldP spid="23568" grpId="0" animBg="1"/>
      <p:bldP spid="23578" grpId="0" animBg="1"/>
      <p:bldP spid="2358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6516216" y="0"/>
            <a:ext cx="2627784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NL" sz="2800" b="1" dirty="0" err="1" smtClean="0"/>
              <a:t>Territory</a:t>
            </a:r>
            <a:endParaRPr lang="nl-NL" sz="2800" b="1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0" y="0"/>
            <a:ext cx="313184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b="1" dirty="0" smtClean="0"/>
              <a:t>Map</a:t>
            </a:r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064896" cy="79208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The map is </a:t>
            </a:r>
            <a:r>
              <a:rPr lang="en-US" b="1" dirty="0" smtClean="0">
                <a:solidFill>
                  <a:srgbClr val="0000FF"/>
                </a:solidFill>
              </a:rPr>
              <a:t>not </a:t>
            </a:r>
            <a:r>
              <a:rPr lang="en-US" b="1" dirty="0" smtClean="0">
                <a:solidFill>
                  <a:srgbClr val="0000FF"/>
                </a:solidFill>
              </a:rPr>
              <a:t>the territory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648669"/>
            <a:ext cx="8229600" cy="420933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Alfred Korzybski</a:t>
            </a:r>
            <a:r>
              <a:rPr lang="en-US" dirty="0" smtClean="0">
                <a:solidFill>
                  <a:srgbClr val="0000FF"/>
                </a:solidFill>
              </a:rPr>
              <a:t>:</a:t>
            </a:r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We can built bridges and beautiful buildings….</a:t>
            </a:r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And we make war and we don’t have possibilities to make peace.</a:t>
            </a:r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The map is not the territory (reality).</a:t>
            </a:r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We make the map.</a:t>
            </a:r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We make images and ideas about our enemies, and our enemies do the same!</a:t>
            </a:r>
            <a:endParaRPr lang="nl-NL" dirty="0">
              <a:solidFill>
                <a:srgbClr val="0000FF"/>
              </a:solidFill>
            </a:endParaRPr>
          </a:p>
        </p:txBody>
      </p:sp>
      <p:pic>
        <p:nvPicPr>
          <p:cNvPr id="66562" name="Picture 2" descr="http://www.homodiscens.com/home/ways/loquens/map_territory/korzybs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836712"/>
            <a:ext cx="2543175" cy="2381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4406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7008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Alfred Korzybski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1331640" y="2852936"/>
            <a:ext cx="6840760" cy="3028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FF0000"/>
                </a:solidFill>
              </a:rPr>
              <a:t>What ever you say it is,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FF0000"/>
                </a:solidFill>
              </a:rPr>
              <a:t>…………….. it is not.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6000" dirty="0" smtClean="0"/>
              <a:t> </a:t>
            </a:r>
            <a:endParaRPr lang="nl-NL" sz="6000" dirty="0"/>
          </a:p>
        </p:txBody>
      </p:sp>
      <p:pic>
        <p:nvPicPr>
          <p:cNvPr id="1026" name="Picture 2" descr="http://i0.wp.com/etpourtantelletourne.com/wp-content/uploads/2013/04/Alfred-Korzybski.jpg?resize=250%2C223"/>
          <p:cNvPicPr>
            <a:picLocks noChangeAspect="1" noChangeArrowheads="1"/>
          </p:cNvPicPr>
          <p:nvPr/>
        </p:nvPicPr>
        <p:blipFill>
          <a:blip r:embed="rId2" cstate="print"/>
          <a:srcRect t="27121"/>
          <a:stretch>
            <a:fillRect/>
          </a:stretch>
        </p:blipFill>
        <p:spPr bwMode="auto">
          <a:xfrm>
            <a:off x="6239050" y="260648"/>
            <a:ext cx="2658416" cy="1728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0898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323528" y="692696"/>
            <a:ext cx="8640960" cy="3600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 smtClean="0">
                <a:solidFill>
                  <a:srgbClr val="FF0000"/>
                </a:solidFill>
              </a:rPr>
              <a:t>6 Mission</a:t>
            </a:r>
            <a:endParaRPr lang="nl-NL" sz="2800" b="1" dirty="0">
              <a:solidFill>
                <a:srgbClr val="FF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nl-NL" b="1" dirty="0" err="1" smtClean="0">
                <a:solidFill>
                  <a:srgbClr val="0000FF"/>
                </a:solidFill>
              </a:rPr>
              <a:t>Neurological</a:t>
            </a:r>
            <a:r>
              <a:rPr lang="nl-NL" b="1" dirty="0" smtClean="0">
                <a:solidFill>
                  <a:srgbClr val="0000FF"/>
                </a:solidFill>
              </a:rPr>
              <a:t> levels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2996952"/>
            <a:ext cx="8075240" cy="8640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nl-NL" sz="2000" b="1" dirty="0" smtClean="0">
                <a:solidFill>
                  <a:srgbClr val="FF0000"/>
                </a:solidFill>
              </a:rPr>
              <a:t>4a </a:t>
            </a:r>
            <a:r>
              <a:rPr lang="nl-NL" sz="2000" b="1" dirty="0" err="1" smtClean="0">
                <a:solidFill>
                  <a:srgbClr val="FF0000"/>
                </a:solidFill>
              </a:rPr>
              <a:t>Norms</a:t>
            </a:r>
            <a:r>
              <a:rPr lang="nl-NL" sz="2000" b="1" dirty="0" smtClean="0">
                <a:solidFill>
                  <a:srgbClr val="FF0000"/>
                </a:solidFill>
              </a:rPr>
              <a:t> </a:t>
            </a:r>
            <a:r>
              <a:rPr lang="nl-NL" sz="2000" b="1" dirty="0" err="1" smtClean="0">
                <a:solidFill>
                  <a:srgbClr val="FF0000"/>
                </a:solidFill>
              </a:rPr>
              <a:t>and</a:t>
            </a:r>
            <a:r>
              <a:rPr lang="nl-NL" sz="2000" b="1" dirty="0" smtClean="0">
                <a:solidFill>
                  <a:srgbClr val="FF0000"/>
                </a:solidFill>
              </a:rPr>
              <a:t> </a:t>
            </a:r>
            <a:r>
              <a:rPr lang="nl-NL" sz="2000" b="1" dirty="0" err="1" smtClean="0">
                <a:solidFill>
                  <a:srgbClr val="FF0000"/>
                </a:solidFill>
              </a:rPr>
              <a:t>Values</a:t>
            </a:r>
            <a:r>
              <a:rPr lang="nl-NL" sz="2000" b="1" dirty="0" smtClean="0">
                <a:solidFill>
                  <a:srgbClr val="FF0000"/>
                </a:solidFill>
              </a:rPr>
              <a:t>.</a:t>
            </a:r>
            <a:r>
              <a:rPr lang="nl-NL" sz="2000" dirty="0" smtClean="0">
                <a:solidFill>
                  <a:srgbClr val="0000FF"/>
                </a:solidFill>
              </a:rPr>
              <a:t> </a:t>
            </a:r>
            <a:r>
              <a:rPr lang="nl-NL" sz="2000" dirty="0" err="1" smtClean="0">
                <a:solidFill>
                  <a:srgbClr val="0000FF"/>
                </a:solidFill>
              </a:rPr>
              <a:t>Everything</a:t>
            </a:r>
            <a:r>
              <a:rPr lang="nl-NL" sz="2000" dirty="0" smtClean="0">
                <a:solidFill>
                  <a:srgbClr val="0000FF"/>
                </a:solidFill>
              </a:rPr>
              <a:t> </a:t>
            </a:r>
            <a:r>
              <a:rPr lang="nl-NL" sz="2000" dirty="0" err="1" smtClean="0">
                <a:solidFill>
                  <a:srgbClr val="0000FF"/>
                </a:solidFill>
              </a:rPr>
              <a:t>which</a:t>
            </a:r>
            <a:r>
              <a:rPr lang="nl-NL" sz="2000" dirty="0" smtClean="0">
                <a:solidFill>
                  <a:srgbClr val="0000FF"/>
                </a:solidFill>
              </a:rPr>
              <a:t> is </a:t>
            </a:r>
            <a:r>
              <a:rPr lang="nl-NL" sz="2000" dirty="0" err="1" smtClean="0">
                <a:solidFill>
                  <a:srgbClr val="0000FF"/>
                </a:solidFill>
              </a:rPr>
              <a:t>not</a:t>
            </a:r>
            <a:r>
              <a:rPr lang="nl-NL" sz="2000" dirty="0" smtClean="0">
                <a:solidFill>
                  <a:srgbClr val="0000FF"/>
                </a:solidFill>
              </a:rPr>
              <a:t> </a:t>
            </a:r>
            <a:r>
              <a:rPr lang="nl-NL" sz="2000" dirty="0" err="1" smtClean="0">
                <a:solidFill>
                  <a:srgbClr val="0000FF"/>
                </a:solidFill>
              </a:rPr>
              <a:t>factual</a:t>
            </a:r>
            <a:r>
              <a:rPr lang="nl-NL" sz="2000" dirty="0" smtClean="0">
                <a:solidFill>
                  <a:srgbClr val="0000FF"/>
                </a:solidFill>
              </a:rPr>
              <a:t>. </a:t>
            </a:r>
            <a:r>
              <a:rPr lang="nl-NL" sz="2000" dirty="0" err="1" smtClean="0">
                <a:solidFill>
                  <a:srgbClr val="0000FF"/>
                </a:solidFill>
              </a:rPr>
              <a:t>Nominalisations</a:t>
            </a:r>
            <a:r>
              <a:rPr lang="nl-NL" sz="2000" dirty="0" smtClean="0">
                <a:solidFill>
                  <a:srgbClr val="0000FF"/>
                </a:solidFill>
              </a:rPr>
              <a:t>.</a:t>
            </a:r>
          </a:p>
          <a:p>
            <a:pPr algn="ctr">
              <a:buNone/>
            </a:pPr>
            <a:r>
              <a:rPr lang="nl-NL" sz="2000" b="1" dirty="0" smtClean="0">
                <a:solidFill>
                  <a:srgbClr val="FF0000"/>
                </a:solidFill>
              </a:rPr>
              <a:t>4b </a:t>
            </a:r>
            <a:r>
              <a:rPr lang="nl-NL" sz="2000" b="1" dirty="0" err="1" smtClean="0">
                <a:solidFill>
                  <a:srgbClr val="FF0000"/>
                </a:solidFill>
              </a:rPr>
              <a:t>Beliefs</a:t>
            </a:r>
            <a:r>
              <a:rPr lang="nl-NL" sz="2000" b="1" dirty="0" smtClean="0">
                <a:solidFill>
                  <a:srgbClr val="FF0000"/>
                </a:solidFill>
              </a:rPr>
              <a:t>.</a:t>
            </a:r>
            <a:r>
              <a:rPr lang="nl-NL" sz="2000" dirty="0" smtClean="0">
                <a:solidFill>
                  <a:srgbClr val="0000FF"/>
                </a:solidFill>
              </a:rPr>
              <a:t> </a:t>
            </a:r>
            <a:r>
              <a:rPr lang="nl-NL" sz="2000" dirty="0" err="1" smtClean="0">
                <a:solidFill>
                  <a:srgbClr val="0000FF"/>
                </a:solidFill>
              </a:rPr>
              <a:t>What</a:t>
            </a:r>
            <a:r>
              <a:rPr lang="nl-NL" sz="2000" dirty="0" smtClean="0">
                <a:solidFill>
                  <a:srgbClr val="0000FF"/>
                </a:solidFill>
              </a:rPr>
              <a:t> is important </a:t>
            </a:r>
            <a:r>
              <a:rPr lang="nl-NL" sz="2000" dirty="0" err="1" smtClean="0">
                <a:solidFill>
                  <a:srgbClr val="0000FF"/>
                </a:solidFill>
              </a:rPr>
              <a:t>for</a:t>
            </a:r>
            <a:r>
              <a:rPr lang="nl-NL" sz="2000" dirty="0" smtClean="0">
                <a:solidFill>
                  <a:srgbClr val="0000FF"/>
                </a:solidFill>
              </a:rPr>
              <a:t> </a:t>
            </a:r>
            <a:r>
              <a:rPr lang="nl-NL" sz="2000" dirty="0" err="1" smtClean="0">
                <a:solidFill>
                  <a:srgbClr val="0000FF"/>
                </a:solidFill>
              </a:rPr>
              <a:t>you</a:t>
            </a:r>
            <a:r>
              <a:rPr lang="nl-NL" sz="2000" dirty="0" smtClean="0">
                <a:solidFill>
                  <a:srgbClr val="0000FF"/>
                </a:solidFill>
              </a:rPr>
              <a:t> </a:t>
            </a:r>
            <a:r>
              <a:rPr lang="nl-NL" sz="2000" dirty="0" err="1" smtClean="0">
                <a:solidFill>
                  <a:srgbClr val="0000FF"/>
                </a:solidFill>
              </a:rPr>
              <a:t>and</a:t>
            </a:r>
            <a:r>
              <a:rPr lang="nl-NL" sz="2000" dirty="0" smtClean="0">
                <a:solidFill>
                  <a:srgbClr val="0000FF"/>
                </a:solidFill>
              </a:rPr>
              <a:t> </a:t>
            </a:r>
            <a:r>
              <a:rPr lang="nl-NL" sz="2000" dirty="0" err="1" smtClean="0">
                <a:solidFill>
                  <a:srgbClr val="0000FF"/>
                </a:solidFill>
              </a:rPr>
              <a:t>what</a:t>
            </a:r>
            <a:r>
              <a:rPr lang="nl-NL" sz="2000" dirty="0" smtClean="0">
                <a:solidFill>
                  <a:srgbClr val="0000FF"/>
                </a:solidFill>
              </a:rPr>
              <a:t> </a:t>
            </a:r>
            <a:r>
              <a:rPr lang="nl-NL" sz="2000" dirty="0" err="1" smtClean="0">
                <a:solidFill>
                  <a:srgbClr val="0000FF"/>
                </a:solidFill>
              </a:rPr>
              <a:t>you</a:t>
            </a:r>
            <a:r>
              <a:rPr lang="nl-NL" sz="2000" dirty="0" smtClean="0">
                <a:solidFill>
                  <a:srgbClr val="0000FF"/>
                </a:solidFill>
              </a:rPr>
              <a:t> take as </a:t>
            </a:r>
            <a:r>
              <a:rPr lang="nl-NL" sz="2000" dirty="0" err="1" smtClean="0">
                <a:solidFill>
                  <a:srgbClr val="0000FF"/>
                </a:solidFill>
              </a:rPr>
              <a:t>true</a:t>
            </a:r>
            <a:r>
              <a:rPr lang="nl-NL" sz="2000" dirty="0" smtClean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5" name="Rechthoek 4"/>
          <p:cNvSpPr/>
          <p:nvPr/>
        </p:nvSpPr>
        <p:spPr>
          <a:xfrm>
            <a:off x="323528" y="1628800"/>
            <a:ext cx="8640960" cy="3600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 smtClean="0">
                <a:solidFill>
                  <a:srgbClr val="FF0000"/>
                </a:solidFill>
              </a:rPr>
              <a:t>5 Identity</a:t>
            </a:r>
            <a:endParaRPr lang="nl-NL" sz="2800" b="1" dirty="0">
              <a:solidFill>
                <a:srgbClr val="FF0000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323528" y="1043444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nl-NL" sz="2000" dirty="0" err="1" smtClean="0">
                <a:solidFill>
                  <a:srgbClr val="0000FF"/>
                </a:solidFill>
              </a:rPr>
              <a:t>That</a:t>
            </a:r>
            <a:r>
              <a:rPr lang="nl-NL" sz="2000" dirty="0" smtClean="0">
                <a:solidFill>
                  <a:srgbClr val="0000FF"/>
                </a:solidFill>
              </a:rPr>
              <a:t> </a:t>
            </a:r>
            <a:r>
              <a:rPr lang="nl-NL" sz="2000" dirty="0" err="1" smtClean="0">
                <a:solidFill>
                  <a:srgbClr val="0000FF"/>
                </a:solidFill>
              </a:rPr>
              <a:t>what</a:t>
            </a:r>
            <a:r>
              <a:rPr lang="nl-NL" sz="2000" dirty="0" smtClean="0">
                <a:solidFill>
                  <a:srgbClr val="0000FF"/>
                </a:solidFill>
              </a:rPr>
              <a:t> </a:t>
            </a:r>
            <a:r>
              <a:rPr lang="nl-NL" sz="2000" dirty="0" err="1" smtClean="0">
                <a:solidFill>
                  <a:srgbClr val="0000FF"/>
                </a:solidFill>
              </a:rPr>
              <a:t>gives</a:t>
            </a:r>
            <a:r>
              <a:rPr lang="nl-NL" sz="2000" dirty="0" smtClean="0">
                <a:solidFill>
                  <a:srgbClr val="0000FF"/>
                </a:solidFill>
              </a:rPr>
              <a:t> </a:t>
            </a:r>
            <a:r>
              <a:rPr lang="nl-NL" sz="2000" dirty="0" err="1" smtClean="0">
                <a:solidFill>
                  <a:srgbClr val="0000FF"/>
                </a:solidFill>
              </a:rPr>
              <a:t>direction</a:t>
            </a:r>
            <a:r>
              <a:rPr lang="nl-NL" sz="2000" dirty="0" smtClean="0">
                <a:solidFill>
                  <a:srgbClr val="0000FF"/>
                </a:solidFill>
              </a:rPr>
              <a:t> </a:t>
            </a:r>
            <a:r>
              <a:rPr lang="nl-NL" sz="2000" dirty="0" err="1" smtClean="0">
                <a:solidFill>
                  <a:srgbClr val="0000FF"/>
                </a:solidFill>
              </a:rPr>
              <a:t>to</a:t>
            </a:r>
            <a:r>
              <a:rPr lang="nl-NL" sz="2000" dirty="0" smtClean="0">
                <a:solidFill>
                  <a:srgbClr val="0000FF"/>
                </a:solidFill>
              </a:rPr>
              <a:t> </a:t>
            </a:r>
            <a:r>
              <a:rPr lang="nl-NL" sz="2000" dirty="0" err="1" smtClean="0">
                <a:solidFill>
                  <a:srgbClr val="0000FF"/>
                </a:solidFill>
              </a:rPr>
              <a:t>our</a:t>
            </a:r>
            <a:r>
              <a:rPr lang="nl-NL" sz="2000" dirty="0" smtClean="0">
                <a:solidFill>
                  <a:srgbClr val="0000FF"/>
                </a:solidFill>
              </a:rPr>
              <a:t> life: Mission, </a:t>
            </a:r>
            <a:r>
              <a:rPr lang="nl-NL" sz="2000" dirty="0" err="1" smtClean="0">
                <a:solidFill>
                  <a:srgbClr val="0000FF"/>
                </a:solidFill>
              </a:rPr>
              <a:t>objective</a:t>
            </a:r>
            <a:r>
              <a:rPr lang="nl-NL" sz="2000" dirty="0" smtClean="0">
                <a:solidFill>
                  <a:srgbClr val="0000FF"/>
                </a:solidFill>
              </a:rPr>
              <a:t>, goal</a:t>
            </a:r>
          </a:p>
        </p:txBody>
      </p:sp>
      <p:sp>
        <p:nvSpPr>
          <p:cNvPr id="7" name="Rechthoek 6"/>
          <p:cNvSpPr/>
          <p:nvPr/>
        </p:nvSpPr>
        <p:spPr>
          <a:xfrm>
            <a:off x="107504" y="1948770"/>
            <a:ext cx="9036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000" dirty="0" err="1" smtClean="0">
                <a:solidFill>
                  <a:srgbClr val="0000FF"/>
                </a:solidFill>
              </a:rPr>
              <a:t>Personality</a:t>
            </a:r>
            <a:r>
              <a:rPr lang="nl-NL" sz="2000" dirty="0" smtClean="0">
                <a:solidFill>
                  <a:srgbClr val="0000FF"/>
                </a:solidFill>
              </a:rPr>
              <a:t>: ‘I </a:t>
            </a:r>
            <a:r>
              <a:rPr lang="nl-NL" sz="2000" dirty="0" err="1" smtClean="0">
                <a:solidFill>
                  <a:srgbClr val="0000FF"/>
                </a:solidFill>
              </a:rPr>
              <a:t>am</a:t>
            </a:r>
            <a:r>
              <a:rPr lang="nl-NL" sz="2000" dirty="0" smtClean="0">
                <a:solidFill>
                  <a:srgbClr val="0000FF"/>
                </a:solidFill>
              </a:rPr>
              <a:t>’. At </a:t>
            </a:r>
            <a:r>
              <a:rPr lang="nl-NL" sz="2000" dirty="0" err="1" smtClean="0">
                <a:solidFill>
                  <a:srgbClr val="0000FF"/>
                </a:solidFill>
              </a:rPr>
              <a:t>this</a:t>
            </a:r>
            <a:r>
              <a:rPr lang="nl-NL" sz="2000" dirty="0" smtClean="0">
                <a:solidFill>
                  <a:srgbClr val="0000FF"/>
                </a:solidFill>
              </a:rPr>
              <a:t> level </a:t>
            </a:r>
            <a:r>
              <a:rPr lang="nl-NL" sz="2000" dirty="0" err="1" smtClean="0">
                <a:solidFill>
                  <a:srgbClr val="0000FF"/>
                </a:solidFill>
              </a:rPr>
              <a:t>emotions</a:t>
            </a:r>
            <a:r>
              <a:rPr lang="nl-NL" sz="2000" dirty="0" smtClean="0">
                <a:solidFill>
                  <a:srgbClr val="0000FF"/>
                </a:solidFill>
              </a:rPr>
              <a:t> </a:t>
            </a:r>
            <a:r>
              <a:rPr lang="nl-NL" sz="2000" dirty="0" err="1" smtClean="0">
                <a:solidFill>
                  <a:srgbClr val="0000FF"/>
                </a:solidFill>
              </a:rPr>
              <a:t>play</a:t>
            </a:r>
            <a:r>
              <a:rPr lang="nl-NL" sz="2000" dirty="0" smtClean="0">
                <a:solidFill>
                  <a:srgbClr val="0000FF"/>
                </a:solidFill>
              </a:rPr>
              <a:t> a </a:t>
            </a:r>
            <a:r>
              <a:rPr lang="nl-NL" sz="2000" dirty="0" err="1" smtClean="0">
                <a:solidFill>
                  <a:srgbClr val="0000FF"/>
                </a:solidFill>
              </a:rPr>
              <a:t>role</a:t>
            </a:r>
            <a:r>
              <a:rPr lang="nl-NL" sz="2000" dirty="0" smtClean="0">
                <a:solidFill>
                  <a:srgbClr val="0000FF"/>
                </a:solidFill>
              </a:rPr>
              <a:t>, </a:t>
            </a:r>
            <a:r>
              <a:rPr lang="nl-NL" sz="2000" dirty="0" err="1" smtClean="0">
                <a:solidFill>
                  <a:srgbClr val="0000FF"/>
                </a:solidFill>
              </a:rPr>
              <a:t>your</a:t>
            </a:r>
            <a:r>
              <a:rPr lang="nl-NL" sz="2000" dirty="0" smtClean="0">
                <a:solidFill>
                  <a:srgbClr val="0000FF"/>
                </a:solidFill>
              </a:rPr>
              <a:t> feeling </a:t>
            </a:r>
            <a:r>
              <a:rPr lang="nl-NL" sz="2000" dirty="0" err="1" smtClean="0">
                <a:solidFill>
                  <a:srgbClr val="0000FF"/>
                </a:solidFill>
              </a:rPr>
              <a:t>about</a:t>
            </a:r>
            <a:r>
              <a:rPr lang="nl-NL" sz="2000" dirty="0" smtClean="0">
                <a:solidFill>
                  <a:srgbClr val="0000FF"/>
                </a:solidFill>
              </a:rPr>
              <a:t> </a:t>
            </a:r>
            <a:r>
              <a:rPr lang="nl-NL" sz="2000" dirty="0" err="1" smtClean="0">
                <a:solidFill>
                  <a:srgbClr val="0000FF"/>
                </a:solidFill>
              </a:rPr>
              <a:t>yourself</a:t>
            </a:r>
            <a:r>
              <a:rPr lang="nl-NL" sz="2000" dirty="0" smtClean="0">
                <a:solidFill>
                  <a:srgbClr val="0000FF"/>
                </a:solidFill>
              </a:rPr>
              <a:t>..</a:t>
            </a:r>
          </a:p>
        </p:txBody>
      </p:sp>
      <p:sp>
        <p:nvSpPr>
          <p:cNvPr id="8" name="Rechthoek 7"/>
          <p:cNvSpPr/>
          <p:nvPr/>
        </p:nvSpPr>
        <p:spPr>
          <a:xfrm>
            <a:off x="342993" y="5805264"/>
            <a:ext cx="8640960" cy="3600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 smtClean="0">
                <a:solidFill>
                  <a:srgbClr val="FF0000"/>
                </a:solidFill>
              </a:rPr>
              <a:t>1 Environment</a:t>
            </a:r>
            <a:endParaRPr lang="nl-NL" sz="2800" b="1" dirty="0">
              <a:solidFill>
                <a:srgbClr val="FF0000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334081" y="5013176"/>
            <a:ext cx="8640960" cy="3600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 smtClean="0">
                <a:solidFill>
                  <a:srgbClr val="FF0000"/>
                </a:solidFill>
              </a:rPr>
              <a:t>2 </a:t>
            </a:r>
            <a:r>
              <a:rPr lang="nl-NL" sz="2800" b="1" dirty="0" err="1" smtClean="0">
                <a:solidFill>
                  <a:srgbClr val="FF0000"/>
                </a:solidFill>
              </a:rPr>
              <a:t>Behaviour</a:t>
            </a:r>
            <a:endParaRPr lang="nl-NL" sz="2800" b="1" dirty="0">
              <a:solidFill>
                <a:srgbClr val="FF0000"/>
              </a:solidFill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323528" y="3933056"/>
            <a:ext cx="8640960" cy="3600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 smtClean="0">
                <a:solidFill>
                  <a:srgbClr val="FF0000"/>
                </a:solidFill>
              </a:rPr>
              <a:t>3 Skills</a:t>
            </a:r>
            <a:endParaRPr lang="nl-NL" sz="2800" b="1" dirty="0">
              <a:solidFill>
                <a:srgbClr val="FF0000"/>
              </a:solidFill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323528" y="2636912"/>
            <a:ext cx="8640960" cy="3600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 smtClean="0">
                <a:solidFill>
                  <a:srgbClr val="FF0000"/>
                </a:solidFill>
              </a:rPr>
              <a:t>4 </a:t>
            </a:r>
            <a:r>
              <a:rPr lang="nl-NL" sz="2800" b="1" dirty="0" err="1" smtClean="0">
                <a:solidFill>
                  <a:srgbClr val="FF0000"/>
                </a:solidFill>
              </a:rPr>
              <a:t>Values</a:t>
            </a:r>
            <a:r>
              <a:rPr lang="nl-NL" sz="2800" b="1" dirty="0" smtClean="0">
                <a:solidFill>
                  <a:srgbClr val="FF0000"/>
                </a:solidFill>
              </a:rPr>
              <a:t> </a:t>
            </a:r>
            <a:r>
              <a:rPr lang="nl-NL" sz="2800" b="1" dirty="0" err="1" smtClean="0">
                <a:solidFill>
                  <a:srgbClr val="FF0000"/>
                </a:solidFill>
              </a:rPr>
              <a:t>and</a:t>
            </a:r>
            <a:r>
              <a:rPr lang="nl-NL" sz="2800" b="1" dirty="0" smtClean="0">
                <a:solidFill>
                  <a:srgbClr val="FF0000"/>
                </a:solidFill>
              </a:rPr>
              <a:t> </a:t>
            </a:r>
            <a:r>
              <a:rPr lang="nl-NL" sz="2800" b="1" dirty="0" err="1" smtClean="0">
                <a:solidFill>
                  <a:srgbClr val="FF0000"/>
                </a:solidFill>
              </a:rPr>
              <a:t>beliefs</a:t>
            </a:r>
            <a:endParaRPr lang="nl-NL" sz="2800" b="1" dirty="0">
              <a:solidFill>
                <a:srgbClr val="FF0000"/>
              </a:solidFill>
            </a:endParaRPr>
          </a:p>
        </p:txBody>
      </p:sp>
      <p:sp>
        <p:nvSpPr>
          <p:cNvPr id="12" name="Tijdelijke aanduiding voor inhoud 2"/>
          <p:cNvSpPr txBox="1">
            <a:spLocks/>
          </p:cNvSpPr>
          <p:nvPr/>
        </p:nvSpPr>
        <p:spPr>
          <a:xfrm>
            <a:off x="605109" y="4509120"/>
            <a:ext cx="8075240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skills, resources, 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qualities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able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do.</a:t>
            </a:r>
          </a:p>
        </p:txBody>
      </p:sp>
      <p:sp>
        <p:nvSpPr>
          <p:cNvPr id="13" name="Tijdelijke aanduiding voor inhoud 2"/>
          <p:cNvSpPr txBox="1">
            <a:spLocks/>
          </p:cNvSpPr>
          <p:nvPr/>
        </p:nvSpPr>
        <p:spPr>
          <a:xfrm>
            <a:off x="251520" y="5445224"/>
            <a:ext cx="8784976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</a:t>
            </a: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actions  of  </a:t>
            </a:r>
            <a:r>
              <a:rPr kumimoji="0" lang="nl-NL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people</a:t>
            </a: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which</a:t>
            </a: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</a:t>
            </a: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</a:t>
            </a: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see</a:t>
            </a: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</a:t>
            </a: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nl-NL" sz="3200" dirty="0" err="1" smtClean="0">
                <a:solidFill>
                  <a:srgbClr val="0000FF"/>
                </a:solidFill>
              </a:rPr>
              <a:t>hear</a:t>
            </a: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nl-NL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that</a:t>
            </a: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</a:t>
            </a: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</a:t>
            </a: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nl-NL" sz="3200" dirty="0" err="1" smtClean="0">
                <a:solidFill>
                  <a:srgbClr val="0000FF"/>
                </a:solidFill>
              </a:rPr>
              <a:t>can</a:t>
            </a:r>
            <a:r>
              <a:rPr lang="nl-NL" sz="3200" dirty="0" smtClean="0">
                <a:solidFill>
                  <a:srgbClr val="0000FF"/>
                </a:solidFill>
              </a:rPr>
              <a:t> show on </a:t>
            </a: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video.</a:t>
            </a:r>
          </a:p>
        </p:txBody>
      </p:sp>
      <p:sp>
        <p:nvSpPr>
          <p:cNvPr id="14" name="Tijdelijke aanduiding voor inhoud 2"/>
          <p:cNvSpPr txBox="1">
            <a:spLocks/>
          </p:cNvSpPr>
          <p:nvPr/>
        </p:nvSpPr>
        <p:spPr>
          <a:xfrm>
            <a:off x="361638" y="6309320"/>
            <a:ext cx="836327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Everything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around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place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20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time, </a:t>
            </a:r>
            <a:r>
              <a:rPr kumimoji="0" lang="nl-NL" sz="20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20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people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20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20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whom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20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/>
      <p:bldP spid="5" grpId="0" animBg="1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8964488" cy="548680"/>
          </a:xfrm>
        </p:spPr>
        <p:txBody>
          <a:bodyPr>
            <a:noAutofit/>
          </a:bodyPr>
          <a:lstStyle/>
          <a:p>
            <a:r>
              <a:rPr lang="nl-NL" sz="3200" b="1" dirty="0" smtClean="0">
                <a:solidFill>
                  <a:srgbClr val="0000FF"/>
                </a:solidFill>
              </a:rPr>
              <a:t>9. </a:t>
            </a:r>
            <a:r>
              <a:rPr lang="nl-NL" sz="3200" b="1" dirty="0" err="1" smtClean="0">
                <a:solidFill>
                  <a:srgbClr val="0000FF"/>
                </a:solidFill>
              </a:rPr>
              <a:t>Recognising</a:t>
            </a:r>
            <a:r>
              <a:rPr lang="nl-NL" sz="3200" b="1" dirty="0" smtClean="0">
                <a:solidFill>
                  <a:srgbClr val="0000FF"/>
                </a:solidFill>
              </a:rPr>
              <a:t> </a:t>
            </a:r>
            <a:r>
              <a:rPr lang="nl-NL" sz="3200" b="1" dirty="0" err="1" smtClean="0">
                <a:solidFill>
                  <a:srgbClr val="0000FF"/>
                </a:solidFill>
              </a:rPr>
              <a:t>the</a:t>
            </a:r>
            <a:r>
              <a:rPr lang="nl-NL" sz="3200" b="1" dirty="0" smtClean="0">
                <a:solidFill>
                  <a:srgbClr val="0000FF"/>
                </a:solidFill>
              </a:rPr>
              <a:t> </a:t>
            </a:r>
            <a:r>
              <a:rPr lang="nl-NL" sz="3200" b="1" dirty="0" err="1" smtClean="0">
                <a:solidFill>
                  <a:srgbClr val="0000FF"/>
                </a:solidFill>
              </a:rPr>
              <a:t>Neurological</a:t>
            </a:r>
            <a:r>
              <a:rPr lang="nl-NL" sz="3200" b="1" dirty="0" smtClean="0">
                <a:solidFill>
                  <a:srgbClr val="0000FF"/>
                </a:solidFill>
              </a:rPr>
              <a:t> Levels</a:t>
            </a:r>
            <a:endParaRPr lang="nl-NL" sz="3200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0770" y="476672"/>
            <a:ext cx="8686800" cy="61653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nl-NL" sz="1600" b="1" i="1" dirty="0" err="1" smtClean="0">
                <a:solidFill>
                  <a:srgbClr val="FF0000"/>
                </a:solidFill>
              </a:rPr>
              <a:t>Exercise</a:t>
            </a:r>
            <a:endParaRPr lang="nl-NL" sz="1600" b="1" i="1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buNone/>
            </a:pPr>
            <a:r>
              <a:rPr lang="nl-NL" sz="1200" dirty="0" err="1" smtClean="0"/>
              <a:t>Indicate</a:t>
            </a:r>
            <a:r>
              <a:rPr lang="nl-NL" sz="1200" dirty="0" smtClean="0"/>
              <a:t> </a:t>
            </a:r>
            <a:r>
              <a:rPr lang="nl-NL" sz="1200" dirty="0" err="1" smtClean="0"/>
              <a:t>the</a:t>
            </a:r>
            <a:r>
              <a:rPr lang="nl-NL" sz="1200" dirty="0" smtClean="0"/>
              <a:t> </a:t>
            </a:r>
            <a:r>
              <a:rPr lang="nl-NL" sz="1200" dirty="0" err="1" smtClean="0"/>
              <a:t>neurological</a:t>
            </a:r>
            <a:r>
              <a:rPr lang="nl-NL" sz="1200" dirty="0" smtClean="0"/>
              <a:t> levels of </a:t>
            </a:r>
            <a:r>
              <a:rPr lang="nl-NL" sz="1200" dirty="0" err="1" smtClean="0"/>
              <a:t>the</a:t>
            </a:r>
            <a:r>
              <a:rPr lang="nl-NL" sz="1200" dirty="0" smtClean="0"/>
              <a:t> </a:t>
            </a:r>
            <a:r>
              <a:rPr lang="nl-NL" sz="1200" dirty="0" err="1" smtClean="0"/>
              <a:t>following</a:t>
            </a:r>
            <a:r>
              <a:rPr lang="nl-NL" sz="1200" dirty="0" smtClean="0"/>
              <a:t> </a:t>
            </a:r>
            <a:r>
              <a:rPr lang="nl-NL" sz="1200" dirty="0" err="1" smtClean="0"/>
              <a:t>expressions</a:t>
            </a:r>
            <a:r>
              <a:rPr lang="nl-NL" sz="1200" dirty="0" smtClean="0"/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nl-NL" sz="1200" dirty="0" err="1" smtClean="0"/>
              <a:t>You</a:t>
            </a:r>
            <a:r>
              <a:rPr lang="nl-NL" sz="1200" dirty="0" smtClean="0"/>
              <a:t> </a:t>
            </a:r>
            <a:r>
              <a:rPr lang="nl-NL" sz="1200" dirty="0" err="1" smtClean="0"/>
              <a:t>could</a:t>
            </a:r>
            <a:r>
              <a:rPr lang="nl-NL" sz="1200" dirty="0" smtClean="0"/>
              <a:t> </a:t>
            </a:r>
            <a:r>
              <a:rPr lang="nl-NL" sz="1200" dirty="0" err="1" smtClean="0"/>
              <a:t>indicate</a:t>
            </a:r>
            <a:r>
              <a:rPr lang="nl-NL" sz="1200" dirty="0" smtClean="0"/>
              <a:t> </a:t>
            </a:r>
            <a:r>
              <a:rPr lang="nl-NL" sz="1200" dirty="0" err="1" smtClean="0"/>
              <a:t>for</a:t>
            </a:r>
            <a:r>
              <a:rPr lang="nl-NL" sz="1200" dirty="0" smtClean="0"/>
              <a:t> </a:t>
            </a:r>
            <a:r>
              <a:rPr lang="nl-NL" sz="1200" dirty="0" err="1" smtClean="0"/>
              <a:t>some</a:t>
            </a:r>
            <a:r>
              <a:rPr lang="nl-NL" sz="1200" dirty="0" smtClean="0"/>
              <a:t> of </a:t>
            </a:r>
            <a:r>
              <a:rPr lang="nl-NL" sz="1200" dirty="0" err="1" smtClean="0"/>
              <a:t>the</a:t>
            </a:r>
            <a:r>
              <a:rPr lang="nl-NL" sz="1200" dirty="0" smtClean="0"/>
              <a:t> </a:t>
            </a:r>
            <a:r>
              <a:rPr lang="nl-NL" sz="1200" dirty="0" err="1" smtClean="0"/>
              <a:t>expressions</a:t>
            </a:r>
            <a:r>
              <a:rPr lang="nl-NL" sz="1200" dirty="0" smtClean="0"/>
              <a:t> </a:t>
            </a:r>
            <a:r>
              <a:rPr lang="nl-NL" sz="1200" dirty="0" err="1" smtClean="0"/>
              <a:t>several</a:t>
            </a:r>
            <a:r>
              <a:rPr lang="nl-NL" sz="1200" dirty="0" smtClean="0"/>
              <a:t> levels.</a:t>
            </a:r>
          </a:p>
          <a:p>
            <a:pPr>
              <a:lnSpc>
                <a:spcPct val="120000"/>
              </a:lnSpc>
              <a:buNone/>
              <a:tabLst>
                <a:tab pos="6902450" algn="l"/>
              </a:tabLst>
            </a:pPr>
            <a:r>
              <a:rPr lang="en-GB" sz="1400" dirty="0" smtClean="0"/>
              <a:t>1. In another  company I would never manage to reach the top so quickly.	</a:t>
            </a:r>
          </a:p>
          <a:p>
            <a:pPr>
              <a:lnSpc>
                <a:spcPct val="120000"/>
              </a:lnSpc>
              <a:buNone/>
              <a:tabLst>
                <a:tab pos="6902450" algn="l"/>
              </a:tabLst>
            </a:pPr>
            <a:r>
              <a:rPr lang="en-GB" sz="1400" dirty="0" smtClean="0">
                <a:solidFill>
                  <a:srgbClr val="0000FF"/>
                </a:solidFill>
              </a:rPr>
              <a:t>Belief related to the environment</a:t>
            </a:r>
          </a:p>
          <a:p>
            <a:pPr>
              <a:lnSpc>
                <a:spcPct val="120000"/>
              </a:lnSpc>
              <a:buNone/>
              <a:tabLst>
                <a:tab pos="6902450" algn="l"/>
              </a:tabLst>
            </a:pPr>
            <a:r>
              <a:rPr lang="en-GB" sz="1400" dirty="0" smtClean="0"/>
              <a:t>2. For his work  he is some days in </a:t>
            </a:r>
            <a:r>
              <a:rPr lang="en-GB" sz="1400" dirty="0" err="1" smtClean="0"/>
              <a:t>Aman</a:t>
            </a:r>
            <a:r>
              <a:rPr lang="en-GB" sz="1400" dirty="0" smtClean="0"/>
              <a:t>, after that he flies to Cairo.	</a:t>
            </a:r>
          </a:p>
          <a:p>
            <a:pPr>
              <a:lnSpc>
                <a:spcPct val="120000"/>
              </a:lnSpc>
              <a:buNone/>
              <a:tabLst>
                <a:tab pos="6902450" algn="l"/>
              </a:tabLst>
            </a:pPr>
            <a:r>
              <a:rPr lang="en-GB" sz="1400" dirty="0" smtClean="0">
                <a:solidFill>
                  <a:srgbClr val="0000FF"/>
                </a:solidFill>
              </a:rPr>
              <a:t>Environment</a:t>
            </a:r>
          </a:p>
          <a:p>
            <a:pPr>
              <a:lnSpc>
                <a:spcPct val="120000"/>
              </a:lnSpc>
              <a:buNone/>
              <a:tabLst>
                <a:tab pos="6902450" algn="l"/>
              </a:tabLst>
            </a:pPr>
            <a:r>
              <a:rPr lang="en-GB" sz="1400" dirty="0" smtClean="0"/>
              <a:t>3. She is a person who wants to take care of others. 	</a:t>
            </a:r>
          </a:p>
          <a:p>
            <a:pPr>
              <a:lnSpc>
                <a:spcPct val="120000"/>
              </a:lnSpc>
              <a:buNone/>
              <a:tabLst>
                <a:tab pos="6902450" algn="l"/>
              </a:tabLst>
            </a:pPr>
            <a:r>
              <a:rPr lang="en-GB" sz="1400" dirty="0" smtClean="0">
                <a:solidFill>
                  <a:srgbClr val="0000FF"/>
                </a:solidFill>
              </a:rPr>
              <a:t>Identity </a:t>
            </a:r>
          </a:p>
          <a:p>
            <a:pPr>
              <a:lnSpc>
                <a:spcPct val="120000"/>
              </a:lnSpc>
              <a:buNone/>
              <a:tabLst>
                <a:tab pos="6902450" algn="l"/>
              </a:tabLst>
            </a:pPr>
            <a:r>
              <a:rPr lang="en-GB" sz="1400" dirty="0" smtClean="0"/>
              <a:t>4. Who is looking at this film, will quickly start to laugh.	</a:t>
            </a:r>
          </a:p>
          <a:p>
            <a:pPr>
              <a:lnSpc>
                <a:spcPct val="120000"/>
              </a:lnSpc>
              <a:buNone/>
              <a:tabLst>
                <a:tab pos="6902450" algn="l"/>
              </a:tabLst>
            </a:pPr>
            <a:r>
              <a:rPr lang="en-GB" sz="1400" dirty="0" smtClean="0">
                <a:solidFill>
                  <a:srgbClr val="0000FF"/>
                </a:solidFill>
              </a:rPr>
              <a:t>Behaviour</a:t>
            </a:r>
          </a:p>
          <a:p>
            <a:pPr>
              <a:lnSpc>
                <a:spcPct val="120000"/>
              </a:lnSpc>
              <a:buNone/>
              <a:tabLst>
                <a:tab pos="6902450" algn="l"/>
              </a:tabLst>
            </a:pPr>
            <a:r>
              <a:rPr lang="en-GB" sz="1400" dirty="0" smtClean="0"/>
              <a:t>5. Girls don’t have aptitude for mathematics.	</a:t>
            </a:r>
          </a:p>
          <a:p>
            <a:pPr>
              <a:lnSpc>
                <a:spcPct val="120000"/>
              </a:lnSpc>
              <a:buNone/>
              <a:tabLst>
                <a:tab pos="6902450" algn="l"/>
              </a:tabLst>
            </a:pPr>
            <a:r>
              <a:rPr lang="en-GB" sz="1400" dirty="0" smtClean="0">
                <a:solidFill>
                  <a:srgbClr val="0000FF"/>
                </a:solidFill>
              </a:rPr>
              <a:t>Belief about identity</a:t>
            </a:r>
          </a:p>
          <a:p>
            <a:pPr>
              <a:lnSpc>
                <a:spcPct val="120000"/>
              </a:lnSpc>
              <a:buNone/>
              <a:tabLst>
                <a:tab pos="6902450" algn="l"/>
              </a:tabLst>
            </a:pPr>
            <a:r>
              <a:rPr lang="en-GB" sz="1400" dirty="0" smtClean="0"/>
              <a:t>6. Where is the bathroom?	</a:t>
            </a:r>
          </a:p>
          <a:p>
            <a:pPr>
              <a:lnSpc>
                <a:spcPct val="120000"/>
              </a:lnSpc>
              <a:buNone/>
              <a:tabLst>
                <a:tab pos="6902450" algn="l"/>
              </a:tabLst>
            </a:pPr>
            <a:r>
              <a:rPr lang="en-GB" sz="1400" dirty="0" smtClean="0">
                <a:solidFill>
                  <a:srgbClr val="0000FF"/>
                </a:solidFill>
              </a:rPr>
              <a:t>Environment</a:t>
            </a:r>
          </a:p>
          <a:p>
            <a:pPr>
              <a:lnSpc>
                <a:spcPct val="120000"/>
              </a:lnSpc>
              <a:buNone/>
              <a:tabLst>
                <a:tab pos="6902450" algn="l"/>
              </a:tabLst>
            </a:pPr>
            <a:r>
              <a:rPr lang="en-GB" sz="1400" dirty="0" smtClean="0"/>
              <a:t>8. In top sport  mentality is important.	</a:t>
            </a:r>
          </a:p>
          <a:p>
            <a:pPr>
              <a:lnSpc>
                <a:spcPct val="120000"/>
              </a:lnSpc>
              <a:buNone/>
              <a:tabLst>
                <a:tab pos="6902450" algn="l"/>
              </a:tabLst>
            </a:pPr>
            <a:r>
              <a:rPr lang="en-GB" sz="1400" dirty="0" smtClean="0">
                <a:solidFill>
                  <a:srgbClr val="0000FF"/>
                </a:solidFill>
              </a:rPr>
              <a:t>Belief about values</a:t>
            </a:r>
          </a:p>
          <a:p>
            <a:pPr>
              <a:lnSpc>
                <a:spcPct val="120000"/>
              </a:lnSpc>
              <a:buNone/>
              <a:tabLst>
                <a:tab pos="3675063" algn="l"/>
                <a:tab pos="6902450" algn="l"/>
              </a:tabLst>
            </a:pPr>
            <a:r>
              <a:rPr lang="en-GB" sz="1400" dirty="0" smtClean="0"/>
              <a:t>9. I would like to do this, however I am sure that I will never succeed. 	</a:t>
            </a:r>
          </a:p>
          <a:p>
            <a:pPr>
              <a:lnSpc>
                <a:spcPct val="120000"/>
              </a:lnSpc>
              <a:buNone/>
              <a:tabLst>
                <a:tab pos="3675063" algn="l"/>
                <a:tab pos="6902450" algn="l"/>
              </a:tabLst>
            </a:pPr>
            <a:r>
              <a:rPr lang="en-GB" sz="1400" dirty="0" smtClean="0">
                <a:solidFill>
                  <a:srgbClr val="0000FF"/>
                </a:solidFill>
              </a:rPr>
              <a:t>Belief about skills</a:t>
            </a:r>
          </a:p>
          <a:p>
            <a:pPr>
              <a:lnSpc>
                <a:spcPct val="120000"/>
              </a:lnSpc>
              <a:buNone/>
              <a:tabLst>
                <a:tab pos="3675063" algn="l"/>
                <a:tab pos="6902450" algn="l"/>
              </a:tabLst>
            </a:pPr>
            <a:r>
              <a:rPr lang="en-GB" sz="1400" dirty="0" smtClean="0"/>
              <a:t>10. Is the door locked and did we switch of the electricity? 	</a:t>
            </a:r>
          </a:p>
          <a:p>
            <a:pPr>
              <a:lnSpc>
                <a:spcPct val="120000"/>
              </a:lnSpc>
              <a:buNone/>
              <a:tabLst>
                <a:tab pos="3675063" algn="l"/>
                <a:tab pos="6902450" algn="l"/>
              </a:tabLst>
            </a:pPr>
            <a:r>
              <a:rPr lang="en-GB" sz="1400" dirty="0" smtClean="0">
                <a:solidFill>
                  <a:srgbClr val="0000FF"/>
                </a:solidFill>
              </a:rPr>
              <a:t>Environment</a:t>
            </a:r>
          </a:p>
          <a:p>
            <a:pPr>
              <a:lnSpc>
                <a:spcPct val="120000"/>
              </a:lnSpc>
            </a:pPr>
            <a:endParaRPr lang="nl-NL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504" y="620688"/>
            <a:ext cx="8712968" cy="62373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1400" b="1" dirty="0" smtClean="0">
                <a:solidFill>
                  <a:srgbClr val="0000FF"/>
                </a:solidFill>
              </a:rPr>
              <a:t>Easily we mix skills and behaviour with Identity.</a:t>
            </a:r>
            <a:endParaRPr lang="en-GB" sz="1400" b="1" i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GB" sz="1400" dirty="0" smtClean="0"/>
              <a:t> we do say sometimes: “You are crazy“, while we mean to </a:t>
            </a:r>
            <a:r>
              <a:rPr lang="en-GB" sz="1400" dirty="0" err="1" smtClean="0"/>
              <a:t>sau</a:t>
            </a:r>
            <a:r>
              <a:rPr lang="en-GB" sz="1400" dirty="0" smtClean="0"/>
              <a:t>: “What you do is crazy”</a:t>
            </a:r>
          </a:p>
          <a:p>
            <a:pPr>
              <a:buNone/>
            </a:pPr>
            <a:r>
              <a:rPr lang="en-GB" sz="1400" dirty="0" smtClean="0"/>
              <a:t>Examples</a:t>
            </a:r>
          </a:p>
          <a:p>
            <a:pPr>
              <a:buNone/>
            </a:pPr>
            <a:endParaRPr lang="en-GB" sz="1400" dirty="0" smtClean="0"/>
          </a:p>
          <a:p>
            <a:pPr>
              <a:buNone/>
            </a:pPr>
            <a:r>
              <a:rPr lang="en-GB" sz="1400" i="1" dirty="0" smtClean="0"/>
              <a:t>1 “You are a fool “,  (identity level)</a:t>
            </a:r>
          </a:p>
          <a:p>
            <a:pPr>
              <a:buNone/>
            </a:pPr>
            <a:r>
              <a:rPr lang="en-GB" sz="1400" i="1" dirty="0" smtClean="0"/>
              <a:t>   “You behave like a fool “  </a:t>
            </a:r>
          </a:p>
          <a:p>
            <a:pPr>
              <a:buNone/>
            </a:pPr>
            <a:r>
              <a:rPr lang="en-GB" sz="1400" i="1" dirty="0" smtClean="0"/>
              <a:t>   “Yesterday wile drinking coffee, your behaviour was  not very clever”</a:t>
            </a:r>
          </a:p>
          <a:p>
            <a:pPr>
              <a:buNone/>
            </a:pPr>
            <a:r>
              <a:rPr lang="en-GB" sz="1400" i="1" dirty="0" smtClean="0"/>
              <a:t> </a:t>
            </a:r>
          </a:p>
          <a:p>
            <a:pPr>
              <a:buNone/>
            </a:pPr>
            <a:r>
              <a:rPr lang="en-GB" sz="1400" i="1" dirty="0" smtClean="0"/>
              <a:t>2 “ You are unmotivated “, </a:t>
            </a:r>
          </a:p>
          <a:p>
            <a:pPr>
              <a:buNone/>
            </a:pPr>
            <a:r>
              <a:rPr lang="en-GB" sz="1400" i="1" dirty="0" smtClean="0"/>
              <a:t>   “Your behaviour is unmotivated “  </a:t>
            </a:r>
          </a:p>
          <a:p>
            <a:pPr>
              <a:buNone/>
            </a:pPr>
            <a:r>
              <a:rPr lang="en-GB" sz="1400" i="1" dirty="0" smtClean="0"/>
              <a:t>   “This morning you could use some motivation”</a:t>
            </a:r>
          </a:p>
          <a:p>
            <a:pPr>
              <a:buNone/>
            </a:pPr>
            <a:r>
              <a:rPr lang="en-GB" sz="1400" i="1" dirty="0" smtClean="0"/>
              <a:t> </a:t>
            </a:r>
          </a:p>
          <a:p>
            <a:pPr>
              <a:buNone/>
            </a:pPr>
            <a:r>
              <a:rPr lang="en-GB" sz="1400" i="1" dirty="0" smtClean="0"/>
              <a:t>3 “ She is a weak  in orthography“, </a:t>
            </a:r>
          </a:p>
          <a:p>
            <a:pPr>
              <a:buNone/>
            </a:pPr>
            <a:r>
              <a:rPr lang="en-GB" sz="1400" i="1" dirty="0" smtClean="0"/>
              <a:t>      “You made five errors in this </a:t>
            </a:r>
            <a:r>
              <a:rPr lang="en-GB" sz="1400" i="1" dirty="0" err="1" smtClean="0"/>
              <a:t>tekst</a:t>
            </a:r>
            <a:r>
              <a:rPr lang="en-GB" sz="1400" i="1" dirty="0" smtClean="0"/>
              <a:t>. You could </a:t>
            </a:r>
            <a:r>
              <a:rPr lang="en-GB" sz="1400" i="1" dirty="0" err="1" smtClean="0"/>
              <a:t>inmprove</a:t>
            </a:r>
            <a:r>
              <a:rPr lang="en-GB" sz="1400" i="1" dirty="0" smtClean="0"/>
              <a:t> your spelling.”</a:t>
            </a:r>
          </a:p>
          <a:p>
            <a:pPr>
              <a:buNone/>
            </a:pPr>
            <a:r>
              <a:rPr lang="en-GB" sz="1400" i="1" dirty="0" smtClean="0"/>
              <a:t> </a:t>
            </a:r>
          </a:p>
          <a:p>
            <a:pPr>
              <a:buNone/>
            </a:pPr>
            <a:r>
              <a:rPr lang="en-GB" sz="1400" i="1" dirty="0" smtClean="0"/>
              <a:t> </a:t>
            </a:r>
          </a:p>
          <a:p>
            <a:pPr>
              <a:buNone/>
            </a:pPr>
            <a:r>
              <a:rPr lang="en-GB" sz="1400" b="1" dirty="0" smtClean="0">
                <a:solidFill>
                  <a:srgbClr val="0000FF"/>
                </a:solidFill>
              </a:rPr>
              <a:t>Confusing behaviour and Skills with identity can be harmful for the self image of the addressed person.</a:t>
            </a:r>
          </a:p>
          <a:p>
            <a:pPr>
              <a:buNone/>
            </a:pPr>
            <a:endParaRPr lang="en-GB" sz="1400" dirty="0" smtClean="0"/>
          </a:p>
          <a:p>
            <a:pPr>
              <a:buNone/>
            </a:pPr>
            <a:r>
              <a:rPr lang="en-GB" sz="1400" b="1" dirty="0" smtClean="0">
                <a:solidFill>
                  <a:srgbClr val="0000FF"/>
                </a:solidFill>
              </a:rPr>
              <a:t>Exercise in pairs: </a:t>
            </a:r>
          </a:p>
          <a:p>
            <a:pPr>
              <a:buNone/>
            </a:pPr>
            <a:r>
              <a:rPr lang="en-GB" sz="1400" dirty="0" smtClean="0"/>
              <a:t>A: Says one example of a negative judgement on identity level, which you have heard from others or which you say to others yourself.</a:t>
            </a:r>
          </a:p>
          <a:p>
            <a:pPr>
              <a:buNone/>
            </a:pPr>
            <a:r>
              <a:rPr lang="en-GB" sz="1400" dirty="0" smtClean="0"/>
              <a:t>	Say the same on behaviour level</a:t>
            </a:r>
          </a:p>
          <a:p>
            <a:pPr>
              <a:buNone/>
            </a:pPr>
            <a:r>
              <a:rPr lang="en-GB" sz="1400" dirty="0" smtClean="0"/>
              <a:t>B: Listens and writes them down. Then B reads the sentences out loud to A.</a:t>
            </a:r>
          </a:p>
          <a:p>
            <a:pPr>
              <a:buNone/>
            </a:pPr>
            <a:r>
              <a:rPr lang="en-GB" sz="1400" dirty="0" smtClean="0"/>
              <a:t>A: Tells how s/he feels while listening to the different sentences on identity level or on behaviour level.</a:t>
            </a:r>
          </a:p>
          <a:p>
            <a:pPr>
              <a:buNone/>
            </a:pPr>
            <a:endParaRPr lang="en-GB" sz="1400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179512" y="116632"/>
            <a:ext cx="8964488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10</a:t>
            </a: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Exercise ‘Distinguish Neurological Levels’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nl-NL" sz="4000" b="1" dirty="0" smtClean="0">
                <a:solidFill>
                  <a:srgbClr val="0000FF"/>
                </a:solidFill>
              </a:rPr>
              <a:t>Compliment on </a:t>
            </a:r>
            <a:r>
              <a:rPr lang="nl-NL" sz="4000" b="1" dirty="0" err="1" smtClean="0">
                <a:solidFill>
                  <a:srgbClr val="0000FF"/>
                </a:solidFill>
              </a:rPr>
              <a:t>behaviour</a:t>
            </a:r>
            <a:r>
              <a:rPr lang="nl-NL" sz="4000" b="1" dirty="0" smtClean="0">
                <a:solidFill>
                  <a:srgbClr val="0000FF"/>
                </a:solidFill>
              </a:rPr>
              <a:t> level</a:t>
            </a:r>
            <a:endParaRPr lang="nl-NL" sz="4000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GB" dirty="0" smtClean="0">
                <a:solidFill>
                  <a:srgbClr val="0000FF"/>
                </a:solidFill>
              </a:rPr>
              <a:t>And of course…….</a:t>
            </a:r>
          </a:p>
          <a:p>
            <a:pPr>
              <a:buNone/>
            </a:pPr>
            <a:r>
              <a:rPr lang="en-GB" dirty="0" smtClean="0">
                <a:solidFill>
                  <a:srgbClr val="0000FF"/>
                </a:solidFill>
              </a:rPr>
              <a:t>To strengthen the self image of someone else, it is positive to say: “You are OK!” or</a:t>
            </a:r>
          </a:p>
          <a:p>
            <a:pPr>
              <a:buNone/>
            </a:pPr>
            <a:r>
              <a:rPr lang="en-GB" dirty="0">
                <a:solidFill>
                  <a:srgbClr val="0000FF"/>
                </a:solidFill>
              </a:rPr>
              <a:t>	</a:t>
            </a:r>
            <a:r>
              <a:rPr lang="en-GB" dirty="0" smtClean="0">
                <a:solidFill>
                  <a:srgbClr val="0000FF"/>
                </a:solidFill>
              </a:rPr>
              <a:t> “You are wonderful!”</a:t>
            </a:r>
          </a:p>
          <a:p>
            <a:pPr>
              <a:buNone/>
            </a:pPr>
            <a:endParaRPr lang="en-GB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en-GB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GB" dirty="0" smtClean="0">
                <a:solidFill>
                  <a:srgbClr val="0000FF"/>
                </a:solidFill>
              </a:rPr>
              <a:t>You could try the effect of staying close to the facts, chunking down, being more specific. </a:t>
            </a:r>
          </a:p>
          <a:p>
            <a:pPr>
              <a:buNone/>
            </a:pPr>
            <a:r>
              <a:rPr lang="en-GB" dirty="0" smtClean="0">
                <a:solidFill>
                  <a:srgbClr val="0000FF"/>
                </a:solidFill>
              </a:rPr>
              <a:t>	The person might belief you more easily:</a:t>
            </a:r>
          </a:p>
          <a:p>
            <a:pPr>
              <a:buNone/>
            </a:pPr>
            <a:r>
              <a:rPr lang="en-GB" b="1" dirty="0" smtClean="0">
                <a:solidFill>
                  <a:srgbClr val="0000FF"/>
                </a:solidFill>
              </a:rPr>
              <a:t>“What you did yesterday was very adequate, because …………..“.</a:t>
            </a:r>
          </a:p>
          <a:p>
            <a:pPr>
              <a:buNone/>
            </a:pPr>
            <a:endParaRPr lang="en-GB" dirty="0" smtClean="0">
              <a:solidFill>
                <a:srgbClr val="0000FF"/>
              </a:solidFill>
            </a:endParaRPr>
          </a:p>
          <a:p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2286000" y="24133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 </a:t>
            </a:r>
          </a:p>
        </p:txBody>
      </p:sp>
      <p:pic>
        <p:nvPicPr>
          <p:cNvPr id="5" name="Picture 2" descr="Afbeeldingsresultaat voor compliment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20000" contrast="40000"/>
          </a:blip>
          <a:srcRect/>
          <a:stretch>
            <a:fillRect/>
          </a:stretch>
        </p:blipFill>
        <p:spPr bwMode="auto">
          <a:xfrm>
            <a:off x="7092280" y="2348880"/>
            <a:ext cx="1352803" cy="1649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Neurological Levels as a model for analysis</a:t>
            </a:r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tabLst>
                <a:tab pos="0" algn="l"/>
              </a:tabLst>
            </a:pPr>
            <a:r>
              <a:rPr lang="en-US" i="1" dirty="0" smtClean="0">
                <a:solidFill>
                  <a:srgbClr val="0000FF"/>
                </a:solidFill>
              </a:rPr>
              <a:t>At what level does your problem exist? </a:t>
            </a:r>
          </a:p>
          <a:p>
            <a:pPr marL="0" indent="0">
              <a:buNone/>
              <a:tabLst>
                <a:tab pos="0" algn="l"/>
              </a:tabLst>
            </a:pPr>
            <a:r>
              <a:rPr lang="en-US" i="1" dirty="0" smtClean="0">
                <a:solidFill>
                  <a:srgbClr val="0000FF"/>
                </a:solidFill>
              </a:rPr>
              <a:t>Which of the levels is neglected?</a:t>
            </a:r>
          </a:p>
          <a:p>
            <a:pPr marL="0" indent="0">
              <a:buNone/>
              <a:tabLst>
                <a:tab pos="0" algn="l"/>
              </a:tabLst>
            </a:pPr>
            <a:r>
              <a:rPr lang="en-US" i="1" dirty="0" smtClean="0">
                <a:solidFill>
                  <a:srgbClr val="0000FF"/>
                </a:solidFill>
              </a:rPr>
              <a:t>At which level(s) is change desirable?</a:t>
            </a:r>
            <a:endParaRPr lang="nl-NL" i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 </a:t>
            </a:r>
            <a:endParaRPr lang="nl-NL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</a:rPr>
              <a:t>Gregory Bateson:</a:t>
            </a:r>
            <a:endParaRPr lang="nl-NL" b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1. A higher neurological level organizes the information on underlying levels.</a:t>
            </a:r>
            <a:endParaRPr lang="nl-NL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2. Change at a lower level can bring change to a higher level </a:t>
            </a:r>
            <a:endParaRPr lang="nl-NL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3. Change at a higher level will certainly bring change at all lower levels.</a:t>
            </a:r>
            <a:endParaRPr lang="nl-NL" dirty="0" smtClean="0">
              <a:solidFill>
                <a:srgbClr val="0000FF"/>
              </a:solidFill>
            </a:endParaRPr>
          </a:p>
          <a:p>
            <a:endParaRPr lang="nl-NL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876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r>
              <a:rPr lang="en-GB" sz="5400" b="1" dirty="0" smtClean="0">
                <a:solidFill>
                  <a:srgbClr val="0000FF"/>
                </a:solidFill>
              </a:rPr>
              <a:t>Present yourself </a:t>
            </a:r>
            <a:r>
              <a:rPr lang="nl-NL" sz="5400" b="1" dirty="0" smtClean="0">
                <a:solidFill>
                  <a:srgbClr val="0000FF"/>
                </a:solidFill>
              </a:rPr>
              <a:t>…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504" y="1484784"/>
            <a:ext cx="7832019" cy="136815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>
                <a:solidFill>
                  <a:srgbClr val="0000FF"/>
                </a:solidFill>
              </a:rPr>
              <a:t>Present yourself to the group with your most important positive characteristic(s)</a:t>
            </a:r>
            <a:endParaRPr lang="en-GB" dirty="0">
              <a:solidFill>
                <a:srgbClr val="0000FF"/>
              </a:solidFill>
            </a:endParaRPr>
          </a:p>
        </p:txBody>
      </p:sp>
      <p:grpSp>
        <p:nvGrpSpPr>
          <p:cNvPr id="20" name="Groep 19"/>
          <p:cNvGrpSpPr/>
          <p:nvPr/>
        </p:nvGrpSpPr>
        <p:grpSpPr>
          <a:xfrm>
            <a:off x="0" y="0"/>
            <a:ext cx="1440160" cy="1656184"/>
            <a:chOff x="0" y="0"/>
            <a:chExt cx="1440160" cy="1656184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69408" t="38129" r="15744" b="31516"/>
            <a:stretch>
              <a:fillRect/>
            </a:stretch>
          </p:blipFill>
          <p:spPr bwMode="auto">
            <a:xfrm>
              <a:off x="0" y="0"/>
              <a:ext cx="1440160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kstvak 18"/>
            <p:cNvSpPr txBox="1"/>
            <p:nvPr/>
          </p:nvSpPr>
          <p:spPr>
            <a:xfrm>
              <a:off x="467544" y="1268760"/>
              <a:ext cx="93610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honest</a:t>
              </a:r>
              <a:endParaRPr lang="en-US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29" name="Groep 28"/>
          <p:cNvGrpSpPr/>
          <p:nvPr/>
        </p:nvGrpSpPr>
        <p:grpSpPr>
          <a:xfrm>
            <a:off x="7559824" y="1124744"/>
            <a:ext cx="1584176" cy="2200244"/>
            <a:chOff x="7559824" y="1124744"/>
            <a:chExt cx="1584176" cy="220024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7756" t="17234" r="58069" b="47767"/>
            <a:stretch>
              <a:fillRect/>
            </a:stretch>
          </p:blipFill>
          <p:spPr bwMode="auto">
            <a:xfrm>
              <a:off x="7559824" y="1124744"/>
              <a:ext cx="1584176" cy="220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kstvak 21"/>
            <p:cNvSpPr txBox="1"/>
            <p:nvPr/>
          </p:nvSpPr>
          <p:spPr>
            <a:xfrm>
              <a:off x="8244408" y="3038763"/>
              <a:ext cx="72008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b="1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smart</a:t>
              </a:r>
              <a:endParaRPr lang="en-US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24" name="Groep 23"/>
          <p:cNvGrpSpPr/>
          <p:nvPr/>
        </p:nvGrpSpPr>
        <p:grpSpPr>
          <a:xfrm>
            <a:off x="6804248" y="0"/>
            <a:ext cx="1331640" cy="1484784"/>
            <a:chOff x="6804248" y="0"/>
            <a:chExt cx="1331640" cy="1484784"/>
          </a:xfrm>
        </p:grpSpPr>
        <p:sp>
          <p:nvSpPr>
            <p:cNvPr id="21" name="Tekstvak 20"/>
            <p:cNvSpPr txBox="1"/>
            <p:nvPr/>
          </p:nvSpPr>
          <p:spPr>
            <a:xfrm>
              <a:off x="7236296" y="1196752"/>
              <a:ext cx="792088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b="1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serious</a:t>
              </a:r>
              <a:endParaRPr lang="en-US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56422" t="45702" r="29849" b="32364"/>
            <a:stretch>
              <a:fillRect/>
            </a:stretch>
          </p:blipFill>
          <p:spPr bwMode="auto">
            <a:xfrm>
              <a:off x="6804248" y="0"/>
              <a:ext cx="1331640" cy="1196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57907" t="67636" r="39123" b="27085"/>
            <a:stretch>
              <a:fillRect/>
            </a:stretch>
          </p:blipFill>
          <p:spPr bwMode="auto">
            <a:xfrm>
              <a:off x="6948264" y="1196752"/>
              <a:ext cx="288032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" name="Groep 27"/>
          <p:cNvGrpSpPr/>
          <p:nvPr/>
        </p:nvGrpSpPr>
        <p:grpSpPr>
          <a:xfrm>
            <a:off x="0" y="2969568"/>
            <a:ext cx="1944216" cy="1899592"/>
            <a:chOff x="0" y="2969568"/>
            <a:chExt cx="1944216" cy="189959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1612" t="23534" r="71457" b="47057"/>
            <a:stretch>
              <a:fillRect/>
            </a:stretch>
          </p:blipFill>
          <p:spPr bwMode="auto">
            <a:xfrm>
              <a:off x="0" y="2969568"/>
              <a:ext cx="1944216" cy="1899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7" name="Groep 26"/>
            <p:cNvGrpSpPr/>
            <p:nvPr/>
          </p:nvGrpSpPr>
          <p:grpSpPr>
            <a:xfrm>
              <a:off x="467544" y="4509120"/>
              <a:ext cx="1080120" cy="288032"/>
              <a:chOff x="3707904" y="2636912"/>
              <a:chExt cx="1080120" cy="288032"/>
            </a:xfrm>
          </p:grpSpPr>
          <p:sp>
            <p:nvSpPr>
              <p:cNvPr id="25" name="Tekstvak 24"/>
              <p:cNvSpPr txBox="1"/>
              <p:nvPr/>
            </p:nvSpPr>
            <p:spPr>
              <a:xfrm>
                <a:off x="3707904" y="2636912"/>
                <a:ext cx="1080120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600" b="1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positive</a:t>
                </a:r>
                <a:endParaRPr lang="en-US" sz="2000" b="1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pic>
            <p:nvPicPr>
              <p:cNvPr id="26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57907" t="67636" r="39123" b="27085"/>
              <a:stretch>
                <a:fillRect/>
              </a:stretch>
            </p:blipFill>
            <p:spPr bwMode="auto">
              <a:xfrm>
                <a:off x="3707904" y="2636912"/>
                <a:ext cx="288032" cy="2880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40" name="Groep 39"/>
          <p:cNvGrpSpPr/>
          <p:nvPr/>
        </p:nvGrpSpPr>
        <p:grpSpPr>
          <a:xfrm>
            <a:off x="2051720" y="2708920"/>
            <a:ext cx="1584176" cy="2096704"/>
            <a:chOff x="2051720" y="2708920"/>
            <a:chExt cx="1584176" cy="209670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41931" t="17234" r="44682" b="51266"/>
            <a:stretch>
              <a:fillRect/>
            </a:stretch>
          </p:blipFill>
          <p:spPr bwMode="auto">
            <a:xfrm>
              <a:off x="2051720" y="2708920"/>
              <a:ext cx="1584176" cy="2096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Tekstvak 29"/>
            <p:cNvSpPr txBox="1"/>
            <p:nvPr/>
          </p:nvSpPr>
          <p:spPr>
            <a:xfrm>
              <a:off x="2555776" y="4293096"/>
              <a:ext cx="792088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b="1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sportive</a:t>
              </a:r>
              <a:endParaRPr lang="en-US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44" name="Groep 43"/>
          <p:cNvGrpSpPr/>
          <p:nvPr/>
        </p:nvGrpSpPr>
        <p:grpSpPr>
          <a:xfrm>
            <a:off x="0" y="4869160"/>
            <a:ext cx="1944216" cy="1800200"/>
            <a:chOff x="0" y="4869160"/>
            <a:chExt cx="1944216" cy="1800200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1612" t="52943" r="71457" b="19187"/>
            <a:stretch>
              <a:fillRect/>
            </a:stretch>
          </p:blipFill>
          <p:spPr bwMode="auto">
            <a:xfrm>
              <a:off x="0" y="4869160"/>
              <a:ext cx="1944216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kstvak 30"/>
            <p:cNvSpPr txBox="1"/>
            <p:nvPr/>
          </p:nvSpPr>
          <p:spPr>
            <a:xfrm>
              <a:off x="755576" y="6309320"/>
              <a:ext cx="936104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b="1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sensitive</a:t>
              </a:r>
              <a:endParaRPr lang="en-US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52" name="Groep 51"/>
          <p:cNvGrpSpPr/>
          <p:nvPr/>
        </p:nvGrpSpPr>
        <p:grpSpPr>
          <a:xfrm>
            <a:off x="3563888" y="3284984"/>
            <a:ext cx="1872208" cy="1872208"/>
            <a:chOff x="3563888" y="3284984"/>
            <a:chExt cx="1872208" cy="187220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54925" t="24234" r="28932" b="47066"/>
            <a:stretch>
              <a:fillRect/>
            </a:stretch>
          </p:blipFill>
          <p:spPr bwMode="auto">
            <a:xfrm>
              <a:off x="3563888" y="3284984"/>
              <a:ext cx="1872208" cy="187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Tekstvak 32"/>
            <p:cNvSpPr txBox="1"/>
            <p:nvPr/>
          </p:nvSpPr>
          <p:spPr>
            <a:xfrm>
              <a:off x="4139952" y="4725144"/>
              <a:ext cx="1224136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b="1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spontaneous</a:t>
              </a:r>
              <a:endParaRPr lang="en-US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53" name="Groep 52"/>
          <p:cNvGrpSpPr/>
          <p:nvPr/>
        </p:nvGrpSpPr>
        <p:grpSpPr>
          <a:xfrm>
            <a:off x="5436096" y="2708920"/>
            <a:ext cx="1762653" cy="2160240"/>
            <a:chOff x="5436096" y="2708920"/>
            <a:chExt cx="1762653" cy="2160240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69100" t="10934" r="14363" b="53035"/>
            <a:stretch>
              <a:fillRect/>
            </a:stretch>
          </p:blipFill>
          <p:spPr bwMode="auto">
            <a:xfrm>
              <a:off x="5436096" y="2708920"/>
              <a:ext cx="1762653" cy="2160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kstvak 33"/>
            <p:cNvSpPr txBox="1"/>
            <p:nvPr/>
          </p:nvSpPr>
          <p:spPr>
            <a:xfrm>
              <a:off x="6156176" y="4509120"/>
              <a:ext cx="936104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b="1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cheerful</a:t>
              </a:r>
              <a:endParaRPr lang="en-US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45" name="Groep 44"/>
          <p:cNvGrpSpPr/>
          <p:nvPr/>
        </p:nvGrpSpPr>
        <p:grpSpPr>
          <a:xfrm>
            <a:off x="1691680" y="4797152"/>
            <a:ext cx="2150492" cy="1824846"/>
            <a:chOff x="1691680" y="4797152"/>
            <a:chExt cx="2150492" cy="1824846"/>
          </a:xfrm>
        </p:grpSpPr>
        <p:pic>
          <p:nvPicPr>
            <p:cNvPr id="10" name="Afbeelding 9" descr="geduldig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91680" y="4797152"/>
              <a:ext cx="2150492" cy="1824846"/>
            </a:xfrm>
            <a:prstGeom prst="rect">
              <a:avLst/>
            </a:prstGeom>
          </p:spPr>
        </p:pic>
        <p:sp>
          <p:nvSpPr>
            <p:cNvPr id="35" name="Tekstvak 34"/>
            <p:cNvSpPr txBox="1"/>
            <p:nvPr/>
          </p:nvSpPr>
          <p:spPr>
            <a:xfrm>
              <a:off x="2627784" y="6279123"/>
              <a:ext cx="936104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b="1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patient</a:t>
              </a:r>
              <a:endParaRPr lang="en-US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43" name="Groep 42"/>
          <p:cNvGrpSpPr/>
          <p:nvPr/>
        </p:nvGrpSpPr>
        <p:grpSpPr>
          <a:xfrm>
            <a:off x="7380312" y="3356992"/>
            <a:ext cx="1584176" cy="1584176"/>
            <a:chOff x="7380312" y="3356992"/>
            <a:chExt cx="1584176" cy="158417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52413" t="16667" r="30907" b="53680"/>
            <a:stretch>
              <a:fillRect/>
            </a:stretch>
          </p:blipFill>
          <p:spPr bwMode="auto">
            <a:xfrm>
              <a:off x="7380312" y="3356992"/>
              <a:ext cx="1584176" cy="158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Tekstvak 36"/>
            <p:cNvSpPr txBox="1"/>
            <p:nvPr/>
          </p:nvSpPr>
          <p:spPr>
            <a:xfrm>
              <a:off x="8028384" y="4622939"/>
              <a:ext cx="936104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b="1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modest</a:t>
              </a:r>
              <a:endParaRPr lang="en-US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46" name="Groep 45"/>
          <p:cNvGrpSpPr/>
          <p:nvPr/>
        </p:nvGrpSpPr>
        <p:grpSpPr>
          <a:xfrm>
            <a:off x="3635896" y="5129808"/>
            <a:ext cx="1683879" cy="1728192"/>
            <a:chOff x="3635896" y="5129808"/>
            <a:chExt cx="1683879" cy="1728192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12988" t="44400" r="72050" b="28300"/>
            <a:stretch>
              <a:fillRect/>
            </a:stretch>
          </p:blipFill>
          <p:spPr bwMode="auto">
            <a:xfrm>
              <a:off x="3635896" y="5129808"/>
              <a:ext cx="1683879" cy="1728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kstvak 35"/>
            <p:cNvSpPr txBox="1"/>
            <p:nvPr/>
          </p:nvSpPr>
          <p:spPr>
            <a:xfrm>
              <a:off x="4211960" y="6525344"/>
              <a:ext cx="72008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b="1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social</a:t>
              </a:r>
              <a:endParaRPr lang="en-US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49" name="Groep 48"/>
          <p:cNvGrpSpPr/>
          <p:nvPr/>
        </p:nvGrpSpPr>
        <p:grpSpPr>
          <a:xfrm>
            <a:off x="5436096" y="4869160"/>
            <a:ext cx="1762653" cy="1700808"/>
            <a:chOff x="5436096" y="4869160"/>
            <a:chExt cx="1762653" cy="1700808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69100" t="46965" r="14363" b="24667"/>
            <a:stretch>
              <a:fillRect/>
            </a:stretch>
          </p:blipFill>
          <p:spPr bwMode="auto">
            <a:xfrm>
              <a:off x="5436096" y="4869160"/>
              <a:ext cx="1762653" cy="1700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Tekstvak 37"/>
            <p:cNvSpPr txBox="1"/>
            <p:nvPr/>
          </p:nvSpPr>
          <p:spPr>
            <a:xfrm>
              <a:off x="5724128" y="6237312"/>
              <a:ext cx="1296144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b="1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helpful</a:t>
              </a:r>
              <a:endParaRPr lang="en-US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50" name="Groep 49"/>
          <p:cNvGrpSpPr/>
          <p:nvPr/>
        </p:nvGrpSpPr>
        <p:grpSpPr>
          <a:xfrm>
            <a:off x="7236296" y="4913784"/>
            <a:ext cx="1406454" cy="1944216"/>
            <a:chOff x="7236296" y="4913784"/>
            <a:chExt cx="1406454" cy="1944216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7163" t="35300" r="59450" b="31801"/>
            <a:stretch>
              <a:fillRect/>
            </a:stretch>
          </p:blipFill>
          <p:spPr bwMode="auto">
            <a:xfrm>
              <a:off x="7236296" y="4913784"/>
              <a:ext cx="1406454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Tekstvak 38"/>
            <p:cNvSpPr txBox="1"/>
            <p:nvPr/>
          </p:nvSpPr>
          <p:spPr>
            <a:xfrm>
              <a:off x="7668344" y="6567155"/>
              <a:ext cx="936104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b="1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funny</a:t>
              </a:r>
              <a:endParaRPr lang="en-US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4277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0106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Neurological levels</a:t>
            </a:r>
            <a:endParaRPr lang="nl-NL" sz="48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251520" y="980728"/>
          <a:ext cx="7920880" cy="792088"/>
        </p:xfrm>
        <a:graphic>
          <a:graphicData uri="http://schemas.openxmlformats.org/drawingml/2006/table">
            <a:tbl>
              <a:tblPr/>
              <a:tblGrid>
                <a:gridCol w="1944216"/>
                <a:gridCol w="5976664"/>
              </a:tblGrid>
              <a:tr h="792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Mission</a:t>
                      </a:r>
                      <a:endParaRPr lang="nl-NL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What is my goal in my life? </a:t>
                      </a:r>
                      <a:endParaRPr lang="nl-NL" sz="24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ijdelijke aanduiding voor inhoud 3"/>
          <p:cNvGraphicFramePr>
            <a:graphicFrameLocks/>
          </p:cNvGraphicFramePr>
          <p:nvPr/>
        </p:nvGraphicFramePr>
        <p:xfrm>
          <a:off x="251520" y="2022408"/>
          <a:ext cx="7920881" cy="661111"/>
        </p:xfrm>
        <a:graphic>
          <a:graphicData uri="http://schemas.openxmlformats.org/drawingml/2006/table">
            <a:tbl>
              <a:tblPr/>
              <a:tblGrid>
                <a:gridCol w="1944216"/>
                <a:gridCol w="5976665"/>
              </a:tblGrid>
              <a:tr h="6611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Identity</a:t>
                      </a:r>
                      <a:endParaRPr lang="nl-NL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My self-esteem, my sense of 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self.</a:t>
                      </a:r>
                      <a:endParaRPr lang="nl-NL" sz="24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ijdelijke aanduiding voor inhoud 3"/>
          <p:cNvGraphicFramePr>
            <a:graphicFrameLocks/>
          </p:cNvGraphicFramePr>
          <p:nvPr/>
        </p:nvGraphicFramePr>
        <p:xfrm>
          <a:off x="251521" y="2933111"/>
          <a:ext cx="7929048" cy="845820"/>
        </p:xfrm>
        <a:graphic>
          <a:graphicData uri="http://schemas.openxmlformats.org/drawingml/2006/table">
            <a:tbl>
              <a:tblPr/>
              <a:tblGrid>
                <a:gridCol w="1872207"/>
                <a:gridCol w="6056841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Beliefs &amp; Values</a:t>
                      </a:r>
                      <a:endParaRPr lang="nl-NL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6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Whether I believe something is </a:t>
                      </a:r>
                      <a:r>
                        <a:rPr lang="en-US" sz="20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possible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or 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impossible. 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Love, respect, honesty, freedom. Nominalizations. </a:t>
                      </a:r>
                      <a:endParaRPr lang="nl-NL" sz="20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6B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ijdelijke aanduiding voor inhoud 3"/>
          <p:cNvGraphicFramePr>
            <a:graphicFrameLocks/>
          </p:cNvGraphicFramePr>
          <p:nvPr/>
        </p:nvGraphicFramePr>
        <p:xfrm>
          <a:off x="251521" y="4028523"/>
          <a:ext cx="7929048" cy="845820"/>
        </p:xfrm>
        <a:graphic>
          <a:graphicData uri="http://schemas.openxmlformats.org/drawingml/2006/table">
            <a:tbl>
              <a:tblPr/>
              <a:tblGrid>
                <a:gridCol w="1872207"/>
                <a:gridCol w="6056841"/>
              </a:tblGrid>
              <a:tr h="5410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Capability &amp; Skills</a:t>
                      </a:r>
                      <a:endParaRPr lang="nl-NL" sz="18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857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Which capabilities and/or skills do I have for dealing appropriately with an issue?</a:t>
                      </a:r>
                      <a:endParaRPr lang="nl-NL" sz="24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857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ijdelijke aanduiding voor inhoud 3"/>
          <p:cNvGraphicFramePr>
            <a:graphicFrameLocks/>
          </p:cNvGraphicFramePr>
          <p:nvPr/>
        </p:nvGraphicFramePr>
        <p:xfrm>
          <a:off x="251521" y="5123935"/>
          <a:ext cx="7929048" cy="719769"/>
        </p:xfrm>
        <a:graphic>
          <a:graphicData uri="http://schemas.openxmlformats.org/drawingml/2006/table">
            <a:tbl>
              <a:tblPr>
                <a:solidFill>
                  <a:srgbClr val="FD5A4D"/>
                </a:solidFill>
              </a:tblPr>
              <a:tblGrid>
                <a:gridCol w="1944215"/>
                <a:gridCol w="5984833"/>
              </a:tblGrid>
              <a:tr h="7197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Behavior</a:t>
                      </a:r>
                      <a:endParaRPr lang="nl-NL" sz="18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US" sz="2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What I do.</a:t>
                      </a:r>
                      <a:endParaRPr lang="nl-NL" sz="2400" b="1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ijdelijke aanduiding voor inhoud 3"/>
          <p:cNvGraphicFramePr>
            <a:graphicFrameLocks/>
          </p:cNvGraphicFramePr>
          <p:nvPr/>
        </p:nvGraphicFramePr>
        <p:xfrm>
          <a:off x="251521" y="6093296"/>
          <a:ext cx="7929048" cy="648072"/>
        </p:xfrm>
        <a:graphic>
          <a:graphicData uri="http://schemas.openxmlformats.org/drawingml/2006/table">
            <a:tbl>
              <a:tblPr>
                <a:solidFill>
                  <a:srgbClr val="FE0202"/>
                </a:solidFill>
              </a:tblPr>
              <a:tblGrid>
                <a:gridCol w="1944215"/>
                <a:gridCol w="5984833"/>
              </a:tblGrid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Environment</a:t>
                      </a:r>
                      <a:endParaRPr lang="nl-NL" sz="18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US" sz="2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People</a:t>
                      </a:r>
                      <a:r>
                        <a:rPr lang="en-US" sz="24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places, and </a:t>
                      </a:r>
                      <a:r>
                        <a:rPr lang="en-US" sz="2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time.</a:t>
                      </a:r>
                      <a:endParaRPr lang="nl-NL" sz="2400" b="1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PIJL-OMHOOG 9"/>
          <p:cNvSpPr/>
          <p:nvPr/>
        </p:nvSpPr>
        <p:spPr>
          <a:xfrm>
            <a:off x="7812360" y="1700808"/>
            <a:ext cx="1331640" cy="4752528"/>
          </a:xfrm>
          <a:prstGeom prst="upArrow">
            <a:avLst/>
          </a:prstGeom>
          <a:solidFill>
            <a:srgbClr val="FD958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 b="1" dirty="0" smtClean="0">
                <a:solidFill>
                  <a:srgbClr val="A50021"/>
                </a:solidFill>
              </a:rPr>
              <a:t>More unconscious</a:t>
            </a:r>
            <a:endParaRPr lang="nl-NL" sz="3200" b="1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783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Exercise on p.17: Communication at one of the Neurological levels</a:t>
            </a:r>
            <a:endParaRPr lang="nl-NL" dirty="0">
              <a:solidFill>
                <a:srgbClr val="0000FF"/>
              </a:solidFill>
            </a:endParaRP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99632207"/>
              </p:ext>
            </p:extLst>
          </p:nvPr>
        </p:nvGraphicFramePr>
        <p:xfrm>
          <a:off x="323528" y="1669252"/>
          <a:ext cx="8820472" cy="5188747"/>
        </p:xfrm>
        <a:graphic>
          <a:graphicData uri="http://schemas.openxmlformats.org/drawingml/2006/table">
            <a:tbl>
              <a:tblPr/>
              <a:tblGrid>
                <a:gridCol w="2156115"/>
                <a:gridCol w="1481193"/>
                <a:gridCol w="5183164"/>
              </a:tblGrid>
              <a:tr h="10316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15900" algn="l"/>
                          <a:tab pos="449580" algn="l"/>
                        </a:tabLst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</a:rPr>
                        <a:t>MISSION: </a:t>
                      </a:r>
                      <a:endParaRPr lang="nl-NL" sz="24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8190" marR="481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15900" algn="l"/>
                          <a:tab pos="449580" algn="l"/>
                        </a:tabLst>
                      </a:pPr>
                      <a:r>
                        <a:rPr lang="en-US" sz="2400" b="1">
                          <a:solidFill>
                            <a:srgbClr val="0000FF"/>
                          </a:solidFill>
                          <a:latin typeface="Calibri"/>
                          <a:ea typeface="Calibri"/>
                        </a:rPr>
                        <a:t>To what purpose? </a:t>
                      </a:r>
                      <a:endParaRPr lang="nl-NL" sz="2400" b="1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8190" marR="481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15900" algn="l"/>
                          <a:tab pos="449580" algn="l"/>
                        </a:tabLst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</a:rPr>
                        <a:t>I </a:t>
                      </a:r>
                      <a:r>
                        <a:rPr lang="en-US" sz="2400" b="1" dirty="0" smtClean="0">
                          <a:solidFill>
                            <a:srgbClr val="0000FF"/>
                          </a:solidFill>
                          <a:latin typeface="Calibri"/>
                          <a:ea typeface="Calibri"/>
                        </a:rPr>
                        <a:t>don’t have a anything useful 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</a:rPr>
                        <a:t>to do with my </a:t>
                      </a:r>
                      <a:r>
                        <a:rPr lang="en-US" sz="2400" b="1" dirty="0" smtClean="0">
                          <a:solidFill>
                            <a:srgbClr val="0000FF"/>
                          </a:solidFill>
                          <a:latin typeface="Calibri"/>
                          <a:ea typeface="Calibri"/>
                        </a:rPr>
                        <a:t>life!</a:t>
                      </a:r>
                      <a:endParaRPr lang="nl-NL" sz="24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8190" marR="481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47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15900" algn="l"/>
                          <a:tab pos="449580" algn="l"/>
                        </a:tabLst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</a:rPr>
                        <a:t>IDENTITY </a:t>
                      </a:r>
                      <a:endParaRPr lang="nl-NL" sz="24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8190" marR="481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15900" algn="l"/>
                          <a:tab pos="449580" algn="l"/>
                        </a:tabLst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</a:rPr>
                        <a:t>Who? </a:t>
                      </a:r>
                      <a:endParaRPr lang="nl-NL" sz="24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8190" marR="481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15900" algn="l"/>
                          <a:tab pos="449580" algn="l"/>
                        </a:tabLst>
                      </a:pPr>
                      <a:r>
                        <a:rPr lang="en-US" sz="2400" b="1">
                          <a:solidFill>
                            <a:srgbClr val="0000FF"/>
                          </a:solidFill>
                          <a:latin typeface="Calibri"/>
                          <a:ea typeface="Calibri"/>
                        </a:rPr>
                        <a:t>I am worthless</a:t>
                      </a:r>
                      <a:endParaRPr lang="nl-NL" sz="2400" b="1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8190" marR="481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10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15900" algn="l"/>
                          <a:tab pos="449580" algn="l"/>
                        </a:tabLst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</a:rPr>
                        <a:t>BELIEFS </a:t>
                      </a:r>
                      <a:endParaRPr lang="nl-NL" sz="24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8190" marR="481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15900" algn="l"/>
                          <a:tab pos="449580" algn="l"/>
                        </a:tabLst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</a:rPr>
                        <a:t>Why? </a:t>
                      </a:r>
                      <a:endParaRPr lang="nl-NL" sz="24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8190" marR="481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15900" algn="l"/>
                          <a:tab pos="449580" algn="l"/>
                        </a:tabLst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</a:rPr>
                        <a:t>Because I </a:t>
                      </a:r>
                      <a:r>
                        <a:rPr lang="en-US" sz="2400" b="1" dirty="0" smtClean="0">
                          <a:solidFill>
                            <a:srgbClr val="0000FF"/>
                          </a:solidFill>
                          <a:latin typeface="Calibri"/>
                          <a:ea typeface="Calibri"/>
                        </a:rPr>
                        <a:t>retired 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</a:rPr>
                        <a:t>too early</a:t>
                      </a:r>
                      <a:endParaRPr lang="nl-NL" sz="24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8190" marR="481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316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15900" algn="l"/>
                          <a:tab pos="449580" algn="l"/>
                        </a:tabLst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</a:rPr>
                        <a:t>CAPABILITIES </a:t>
                      </a:r>
                      <a:endParaRPr lang="nl-NL" sz="24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8190" marR="481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15900" algn="l"/>
                          <a:tab pos="449580" algn="l"/>
                        </a:tabLst>
                      </a:pPr>
                      <a:r>
                        <a:rPr lang="en-US" sz="2400" b="1">
                          <a:solidFill>
                            <a:srgbClr val="0000FF"/>
                          </a:solidFill>
                          <a:latin typeface="Calibri"/>
                          <a:ea typeface="Calibri"/>
                        </a:rPr>
                        <a:t>How? </a:t>
                      </a:r>
                      <a:endParaRPr lang="nl-NL" sz="2400" b="1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8190" marR="481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15900" algn="l"/>
                          <a:tab pos="449580" algn="l"/>
                        </a:tabLst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</a:rPr>
                        <a:t>I have no possibilities to get out of this situation.</a:t>
                      </a:r>
                      <a:endParaRPr lang="nl-NL" sz="24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8190" marR="481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37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15900" algn="l"/>
                          <a:tab pos="449580" algn="l"/>
                        </a:tabLst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</a:rPr>
                        <a:t>BEHAVIOUR </a:t>
                      </a:r>
                      <a:endParaRPr lang="nl-NL" sz="24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8190" marR="481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15900" algn="l"/>
                          <a:tab pos="449580" algn="l"/>
                        </a:tabLst>
                      </a:pPr>
                      <a:r>
                        <a:rPr lang="en-US" sz="2400" b="1">
                          <a:solidFill>
                            <a:srgbClr val="0000FF"/>
                          </a:solidFill>
                          <a:latin typeface="Calibri"/>
                          <a:ea typeface="Calibri"/>
                        </a:rPr>
                        <a:t>What? </a:t>
                      </a:r>
                      <a:endParaRPr lang="nl-NL" sz="2400" b="1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8190" marR="481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15900" algn="l"/>
                          <a:tab pos="449580" algn="l"/>
                        </a:tabLst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</a:rPr>
                        <a:t>There is nothing I can do about it.</a:t>
                      </a:r>
                      <a:endParaRPr lang="nl-NL" sz="24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8190" marR="481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58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15900" algn="l"/>
                          <a:tab pos="449580" algn="l"/>
                        </a:tabLst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</a:rPr>
                        <a:t>ENVIRONMENT </a:t>
                      </a:r>
                      <a:endParaRPr lang="nl-NL" sz="24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8190" marR="481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15900" algn="l"/>
                          <a:tab pos="449580" algn="l"/>
                        </a:tabLst>
                      </a:pPr>
                      <a:r>
                        <a:rPr lang="en-US" sz="2400" b="1">
                          <a:solidFill>
                            <a:srgbClr val="0000FF"/>
                          </a:solidFill>
                          <a:latin typeface="Calibri"/>
                          <a:ea typeface="Calibri"/>
                        </a:rPr>
                        <a:t>Where, when? </a:t>
                      </a:r>
                      <a:endParaRPr lang="nl-NL" sz="2400" b="1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8190" marR="481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15900" algn="l"/>
                          <a:tab pos="449580" algn="l"/>
                        </a:tabLst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</a:rPr>
                        <a:t>My house is too small for me, I feel imprisoned.</a:t>
                      </a:r>
                      <a:endParaRPr lang="nl-NL" sz="24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8190" marR="481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5137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Neurological Levels in Education</a:t>
            </a:r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NL" dirty="0"/>
          </a:p>
        </p:txBody>
      </p:sp>
      <p:pic>
        <p:nvPicPr>
          <p:cNvPr id="4" name="Afbeelding 3" descr="An Arabic language teacher and his students in their West Bank classroo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3529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2238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68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 </a:t>
            </a:r>
            <a:r>
              <a:rPr lang="en-US" dirty="0" smtClean="0">
                <a:solidFill>
                  <a:srgbClr val="0000FF"/>
                </a:solidFill>
              </a:rPr>
              <a:t>1. </a:t>
            </a:r>
            <a:r>
              <a:rPr lang="en-US" sz="2600" dirty="0" smtClean="0">
                <a:solidFill>
                  <a:srgbClr val="0000FF"/>
                </a:solidFill>
              </a:rPr>
              <a:t>Teacher: "Was there too much noise in the classroom?“</a:t>
            </a:r>
            <a:endParaRPr lang="nl-NL" sz="2600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600" dirty="0" smtClean="0">
                <a:solidFill>
                  <a:srgbClr val="0000FF"/>
                </a:solidFill>
              </a:rPr>
              <a:t>2. Teacher: “How would it have been if you would work more slowly when making the test next time?“</a:t>
            </a:r>
            <a:endParaRPr lang="nl-NL" sz="2600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600" dirty="0" smtClean="0">
                <a:solidFill>
                  <a:srgbClr val="0000FF"/>
                </a:solidFill>
              </a:rPr>
              <a:t> 3. Teacher: "Do you want to have more insight into those exercises?“ </a:t>
            </a:r>
            <a:endParaRPr lang="nl-NL" sz="2600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600" dirty="0" smtClean="0">
                <a:solidFill>
                  <a:srgbClr val="0000FF"/>
                </a:solidFill>
              </a:rPr>
              <a:t>4. Teacher: "Don’t bother too much about it. Many girls drop out at math anyway.” </a:t>
            </a:r>
            <a:endParaRPr lang="nl-NL" sz="2600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600" dirty="0" smtClean="0">
                <a:solidFill>
                  <a:srgbClr val="0000FF"/>
                </a:solidFill>
              </a:rPr>
              <a:t>5. Teacher: "Are you weak in math?“</a:t>
            </a:r>
            <a:endParaRPr lang="nl-NL" sz="2600" dirty="0" smtClean="0">
              <a:solidFill>
                <a:srgbClr val="0000FF"/>
              </a:solidFill>
            </a:endParaRPr>
          </a:p>
          <a:p>
            <a:pPr lvl="0">
              <a:buNone/>
            </a:pPr>
            <a:r>
              <a:rPr lang="en-US" sz="2600" dirty="0" smtClean="0">
                <a:solidFill>
                  <a:srgbClr val="0000FF"/>
                </a:solidFill>
              </a:rPr>
              <a:t>6. Teacher: “I know you are a go-getter, next time you will do better.”</a:t>
            </a:r>
            <a:endParaRPr lang="nl-NL" dirty="0" smtClean="0">
              <a:solidFill>
                <a:srgbClr val="0000FF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467544" y="188640"/>
            <a:ext cx="74380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A student performed badly on a test………..</a:t>
            </a:r>
            <a:endParaRPr lang="nl-NL" sz="3200" b="1" dirty="0" smtClean="0">
              <a:solidFill>
                <a:srgbClr val="0000FF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539552" y="908720"/>
            <a:ext cx="7483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At which level does the teacher react?</a:t>
            </a:r>
            <a:endParaRPr lang="nl-NL" sz="3600" b="1" dirty="0">
              <a:solidFill>
                <a:srgbClr val="FF000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691952" y="6167045"/>
            <a:ext cx="68785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What is the effect on the student?</a:t>
            </a:r>
            <a:endParaRPr lang="nl-NL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965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Confusing Neurological Levels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We confuse easily Abilities and Behavior with Identity.</a:t>
            </a:r>
            <a:endParaRPr lang="nl-NL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"You're crazy“</a:t>
            </a:r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More specific description:</a:t>
            </a:r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"Your behavior is crazy.“</a:t>
            </a:r>
            <a:endParaRPr lang="nl-NL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nl-NL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b="1" i="1" dirty="0" smtClean="0">
                <a:solidFill>
                  <a:srgbClr val="0000FF"/>
                </a:solidFill>
              </a:rPr>
              <a:t>Experience the difference between:</a:t>
            </a:r>
            <a:endParaRPr lang="nl-NL" i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i="1" dirty="0" smtClean="0">
                <a:solidFill>
                  <a:srgbClr val="0000FF"/>
                </a:solidFill>
              </a:rPr>
              <a:t>"You're an idiot" (Identity) and "You're acting like a fool“ (Behavior)</a:t>
            </a:r>
            <a:endParaRPr lang="nl-NL" i="1" dirty="0" smtClean="0">
              <a:solidFill>
                <a:srgbClr val="0000FF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16702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50106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A wonderful resource: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1026" name="AutoShape 2" descr="data:image/jpeg;base64,/9j/4AAQSkZJRgABAQAAAQABAAD/2wCEAAkGBxQTEhUUExQWFhUXGBgaFxUXFxwYHBcfGh0cGBwYGBsdHCggGhwlHBwXITEhJSkrLi4uFx8zODMsNygtLisBCgoKDg0OGhAQGiwkHCQsLCwsLCwsLCwsLCwsLCwsLCwsLCwsLCwsLCwsLCwsLCwsLCwsLCwsLCwsLCwsLCwsLP/AABEIAMIBAwMBIgACEQEDEQH/xAAbAAABBQEBAAAAAAAAAAAAAAAAAQIDBAUGB//EAD4QAAEDAgQDBgQDBgYCAwAAAAEAAhEDIQQSMUEFUWEGEyJxgZEyocHwQrHRByNSYuHxFBUzQ3KSg9IWNFP/xAAZAQEBAQEBAQAAAAAAAAAAAAAAAQIDBAX/xAAhEQEBAAICAgMBAQEAAAAAAAAAAQIRITEDURITQWEicf/aAAwDAQACEQMRAD8A9NwThtGlyp3yRA9Dp6Kp3DmiwPpZaIqB1OIObcErnHWuZ4pjP3mSo3MctnRBZ/7DdXuG0C6QNoB8Xzg67qXE8KNV4JaQBz0PUgn5rYp4MBoDRBnz9p2UmN2WzTJxOFaXfu3zYTAFvKygAcHl2SsHDRoMtcBbNAJC3G4UhPdWDRJ26rXxT5Mz/M3CC+k+DyY4e9oCtlzH5S2mC7XK4lsesQnjibCcoN+Sla87GyrLMx1J1US2k9jhYSAQYtGvSxVKpishIfTeYt4mW5G/wEfqF1LAd/yWfXBabX6iylxWVynDsG4//XbUYAZmofB8zJ9F1GHx0QwmSRvoVzvFO0wpkAbG45LG4h2hafFTe6fxAxY9Dv7KyUrsOKYYtZ8OZp/DoWnkTus7Dcao1HtpjNTLbG8gHnKzOD9ryDFQ5m8tV0P+Koxn7uBqbJcdEq817hLHGS0/9mn6hSUaAEtLoOgvsdlVwmPpVCMuVxHIwVBxGmS5haHZS9od0EiSg1cppjxacxt5p9akCJjwx6jy5aKszOc2YAC/rEx84UuAHgn+K30SJTaoNpNtQdJVjG0waZME6EAGJSVx4YO2kKLD1jIF7T6oMkw7xFrwSHBuV2hgE5gbA/05hNGEc2Xtc8ASIcYF5EAFum4hanE+E06oJFj0sq+IwWemWPMWGUgwBFoAk/nyWbGpY5PF4Wrn+N7rSZiBaTfT7C0aA7yg2XPe6SDJAjYAHXSOnsnDg5aRNR2UCDGthAIkc4TcLXc2WgMqC2XMSNNdhMrGvbbQwFMNblidYGYuN43N9lk4t9U1r5miY8IJcQeVxfoh3EXMImlD7/CSfYWRiOImm0TSZn+KR4tfyPRNmlrA4JziDUY6mRMOL7m397kc7qx+9pOY6mGvJABJdIEcr9TJ8uSMJhw4h2Iyl0AzeAJtF4O23NalENJ8LYGmnLktSM2s7jmDqVSBZjJ8RzQDOsQpsLQZSZkZYTLrzJ5+at4l/QlYeN4iKUZg4AmNJlaRo1qhi1goXvtqfKVDUYS8AmGzFuSa3F5WPpVaYdFmZZmptZ17nW/kptdKzuIkW7p//VChqhjSQcPUkaw8H55kLO100T22w4Hxen0VHE9v6A+FpPyXDDslS/8A1reWcf8AqpafZPD7h583u+in34r9Vb+J/aTsGtb6qu39op3c2J5/1VRnAMMP9hnqJ/NT0+FUG6UqYP8AwH6LN889LPEjf+0ZwPhcI5XKoVe11d5JiqeWVrlusYBoAPIKQFZ+/wDjX1OYw/GMXmFQUalv5fotqn+0DEtEGm8edN36K8lKfffSfVFE/tCxR0pvP/jcqtftTjqlu6qf9Y/NbAKRPvvpfqjkKnC8XWMuin5n9JTKnZzEgSHsd0kj6LspQFn78l+vF56+vVpGKjC3rsuo7P1XVyAJIOonbl0WxVpBwhwBHI3TeCYVuHqEssx2o2b5dOi74effFc8vFrmNnAcJZQPeTpqDMDynU7LZp8YabN1UdKpQqxLp6bLQoYWm0eFoHkujmmpHM3xOF0+hTDTYqq5p20Tc0dPmU2mkvEarwPBBJ5puEa4DO7X6JDiZ0+agr4oiBOpUXS9Qe43NkYjCz4pvyOikpWABMkalFesGtk6aBa/Gd8sl2FcQRUaHTN80R6blMfhKdKXSWifhJk/1Vxrf9x0xqJ3UOLpirTDnAA5tLHyv7e6xpvbJxNR5numzO7jp5TsqbxQp5QQHVZuWy8AnSRK0xWYyQ4sLIveSPIc1UbwJ1Ruam/Iw3ADQDuZdGuqxlPTcpjqrBOZr3VQ7LABaPHeHEyGgLXw+MrPEZe7gkXGoFpnTYowtCnQblL8zrucTrMXsNbKKvx2mAPE7xTlMQCQYMeqs4S8o8RxG5AIcWiXHQDzKxOM1n1YENgxuJBWpS4k1xI8TjvLY+YQ+kHQ4syFpscsyrUhMA0Umsa52d7/hHLopcc0gkOdDjEAXy8j9VA7igFRrIJJIGk62vyVnF8PLw4OtNpm46hBSpYKkB/qVPTLqbn5yhZY7PZbZ568/mhZaQJQmp0LxvQVEpJQEDpSpsIQPS5lGgoJAlUYSygciU3MlBQLCStTzNIO6UJQgvdluGsbmBJde0ldKMDl3Me/5lYfZ4S4roK9QTrZezx3eO682c1ki/wAMJMOdfWT+XJLDWeGfqT5oqYa2ZzSY0AP0UOBx+dxb3T2R+J0LbK61reRKTC02ySG35xPsnB/m4dNP6qShUGw020ViVIXzv6aKLExIJkxoFJPPVVsbJFpnmrUim7EOc4Nye97dAp2YMGS+XATDdh1XPVG16dVz88Ng5XF1hYH3Nx6p/D+NVQ/KAahPxEEQOvIBY+U3y38bpoYPhOHz5hTBdOr5OvTRPxNR7swbmFoFoH9lJW78lrWhuUiS422mOp2UGJxPeEMa4NI1cRb0lBRx5o0Gu8UuM63yzqJ35X5Kvw3BCtBbYiDIALTFxPtoVLxPhdKYDnGR+HWep3BVTBYPI5hPeNZOrJDndXbch6LN7anToav7ukRPjnWPyC5zGYis6JLhqATa46Dmp8IaubxVSW3u4crq+a4LrkRvmMDzV3tnWkXCaeQNqPJe/LcdVBxHihqEw40+gCuYbAuLic0MjbpcRKo41lVrw4U2EEwHASR5k8k/FMDam7SeobMoWPVxONJJBgToULPyXSUBBRKAvG9BZQUiAgWUiEoRQgoQgRBSlEoAolIEIFlKCmlKiB/Fu4hx+GYJC6fh3aOg8AzfmuVqUw4Q4SCsPEcFcx2ag4j+Q6H9F6PF5JJquXkwt5j2GliGPuCUzFYNj4zAHoZj1G65fsvxUFoB10I3B6ro+/ndene3DSVjG0wGtEdGhMrYxo1mNyNk4OPMR0TKjmNHiBPT+iKjwuOpH4XEnqp803dEKu2kHkHI5ny+SH1xdoAMan6KbNFr5Kgy5czfksutw2HSLtJhzZgR+E+hutAVhBlmUcyIBVuxbDY9FLNrLpXwzmtaJywNmyb+arMxLnVCG5YAktc2N+alZhyJ/eHyAAH5IYwkkuZHrr5oH1KgdIBk66QPRUOI0nRDTrEX0WkKLTcgADbmm1sI14AdPugxGYZ9QEZx4dTYiRyT24YGmf8AElpLfhyDXkf6KduGyPhsZIIyff3ZQtEmHBwG+hHopIoPGGVHZW06vnBhXn1C4XaW5b3t6AJMHjWQWNDobuGmyZVrBwF5vq4QqiMsY65aLoVOpxVgJHeARtCFNw1WIAlTZQvC9ZyRJKFAoKWUJJQOlCRAQAQhCAKRKEBAhQlCAgCEoQUBBb7N4UNxRfNnNuOs6rp6zQXW+S5zgz4rN6zf5rqhhySYNua9nhu8Xn8k1kGTpH09yqfEsQWQASDzAzH9VpU6UW25o7hoERf9V00xuMVmOBIB7wnWdvW/yVkYsghopujUutf0nRPHDGgk6nre6uPpyAANNYtKk2t0zWsNWS5pLZ/Hb5DZX6DmtsMo8lJlsBGya709FUPNTYKvUffSUxwcfhEdVI2g/f7+7qoRtWdkxrHTJf6RopHsdeygqtgTN+iCljqwmGtzHczCrcJ4e0Fzg14Lv4jp5K5VygfDJ56JtEDmY5KVT6+CJdZ72j+WL+aMTVpsAaXOceUSfkpHZ3fCYA1UtACZB03hBV/xDB+D3CFYc2eSVVHFkIRKF857DiklEpEDkSkCWUAEeqRKSoFSBEohUCWUkykAQOBQCkKECyhIlCCPENcWkNMO2PIplHtjiqENfScQN2iR8rqdNC6YeS49M5YTJtcF7c06s954TyiD7Lo8NxWm+7CDK86xuCbUbexGjhYjyVLDYGtR8VKsTH4Xb9JC74+eXtxvi9PW+88kpqFeZUu2tSlaqx46kWnzGycf2hMi7hK7TLfTncdPSXVfVR1MWxvJeYVv2hg6OCw8f25c+YJPkqmnquN7SsbvdZVTtbyXkWI7QPN8rlUPHaio9qw3aq99FrYXiFOsNgV4RguPOzAOPqvS+y+Ac9jageRvESmuC9uyGH1m/IKKqyeQA25q1hhaCb7qU0GeSzpds4A3k+E7KOrUGW5IA2G6vVcCDuom4AZphTSqLaoj8fshbHdHkhNG3BIP30TUpXz3rKEJspR5qBUqQIKBZQChIillCQFKUBCISJZRAhBQgVCEiBZSISEqhQgJCUdECOE63CgOCpn8Df8AqpwUSqKj+G0nXNNh9FIzBUxoxvspwUhcm6aMNBv8IjyVTE8Jov8AiptPkFdQUls6NObxPY6i74S5vkZ/NbXBONOwmWg8yAPA42zDl5jdWZVbiOCZWZlePI6Fp5g7FdcPLlLz055eOXp12H4wyqLOAPVBxrW/E8Tz1XlGO4diqIIY7vWcx8Y9N/RZ44vXa2Cx5jeD+i9Uyl6cLjZ29kZ2gZMZgrtLtCw7rwo9oHDVpClpdp45rbL3ccbZzQvEB2s6lCaHdTdCSUSvlvacllM5nQRc8uqw+BcQrV61YwBhm2pPiC8jcHca/JWQb8oJSAJVFKEiSUsoFahNJROk/fIIHhIVhY3tRSZU7pgdVqXBDBLWn+Z2wncTCiw3+LrsLawFGbtNEkEfylxm/kOV9lfjU228VjadOO8e1hOmZwE7aH+ynAXMN7H0nHNWc+o6AJc921uekKWr2ZaG5aTixtzF7k2B8LhHhzC3O6up7OW+2q0kgESNROm2n1TyVynD+F1sIXPphtQOABZcEQSYa6erviHmVq8G4sa2cOyte0/6YPjaIB8Q311FohSwaOIxAYCXGBudh58h1Uk8lXrHM1wG1uYJ38+SyuAVxnqUmuzU2nwC/gI+JlxtI6KK3CUEoKCUQSkQsfj3FjTHd0SHVpbaQcoJglw1HtYSSrBqVsQ1sBzgMxhoOrvIb2/JPzLnOz3DXBxqVczquneP8RcNRkm7WjqASeQsuhS8EV6+PawkOziBNmOIPQECCegusXH9qw3/AE6NV1xqyJE3sDmbbQkdFY4pxFlQjDsuXucx+2UN+L1PPkVPwzDUSwFjWkAZA4iTDTlhxIk3G61NfqXahU7VkDw4Wuf+UNA6O1yba6rPr9p67qlMtpVGUwRnb3ZfO5hzZmR0XQ4vheHe5rn02k6NtYzBuBY6DXkrjKDW2a0DyEK7x9JqosLi2VR4SQeTmuYfZwBjyUFSg8Vw5gaWvEVHOcZ8OYjK3TU+wV/KPbfklWVVq2CY7VjTOtgs+v2dw51YBJ2stVtQO0M7Tt76HXZPVmVnVSyVgHsrQ/hQt2JQtfPL2fGekqCklQ4muGMc5xAAEk6wuLbne0vHYeKDXED/AHTIYIi/iLTA6jqNYW1wUgUmgCIERYRFosAJneBOq4zgmGxGIrOzOqCjfKSYkzAOnjLY1PILvcPRDQALgWvr7reck1GcbtPmSpqUFYaKiUgKWUAPmuU7UYh1eozD0XAuYQ9zZcDuA4FpHw3MA39iuh4m+oKT+6ANTKcoOkx+a4mhxgYVjP3LnVZyPe4hsE+MNky4gBx8oK3hL3Ga7Hh/DW0xcDMYLnRcmIzHqr6iw1UOaHSDI1HsY9ZUqy0UBNSpJQKsfjHDyctSkctVnwO8zdrubT8tQthUMfXl4pjbxPPIDQebjsm9Is0KudocREi45HcehWPxfDwTGUEkFmVsEwDmDjuSJvyTv87FJ3d1mOa43YAM2eTENI1jcbamyiodpKNV4p087nZozZDDdfETsPON1dX0bi5wrEUWUgWvcGlxjvXEkHNkiXEmMw+au43FspDNUOUSBMbkgALnGNaKznNDKlN1qzBDgz8QeDEZYMnlm9VscQ4tTp03PlrspADQQTmMADUc58lP0ZvGO0YDe7oh3fudlaHNIy3IzXAnodN9kvAOCinDpDzq94M53GCOfhAMi4nUqDg/CXEPq1XEVqo8REHuwTIDbESbSLjRdBg6TmggkET4crcsCAADzIvf5LVs6if9TgIKVIFlXNVPBVxFUBxF2wGzyk3kzqLCOirt7Svu6mxndsBLwGvMACYLtA7SQQN+k6HD3B0G4mo4wHCDF5sACL3t0O60cDg+7a5rqj6mZxM1IJE7CALea1LP0c7/AJ3iCG1A0lr4DctIwNQMw7y9+UbXOisVqWNfIcacQbNYW89CKrTMQL9OpXSR0RCu56TlzJxdTCZTXc51KQ0EZQG2sCJkm/xfyroaNdtRoc2HNcLH+kJa9JrwWuAcCIINwU3D4VjAAxoAaCAANAYmFLyKFWu+hT8FFrwHloZS/A3YlvMWkDmtSUxrGtmABmJJgRJO/UlLmiNuW3X9fZASUJZQgcT7feizeO41jGBrspc6YpucG5o2PTS29pstFZPGeHMe3O8FxZ426Ay0SBP00WZ2tUKPGW0GB1UECzfAzKG3i4PwnTw+cTBWTxPtVii8toAOpunu3sZmcR84cORE9FHgOAV8Uwd+3ugH5mk/GWvlzgPUtguXTcL7OUqDC0ZjPxZnHxecQI9F11hh/axvLJVods6LWxXD2VABmblvJgwNDN9wJjqpsX2llmbD0y7cOe6m1kRvLxBNxFjY2ssTD9iM9eo6r4KeY5GsIuNo5ACPX3XV4bg9CmzI2m3LERlBnzOp9VMphOuVxuV7Y7e1dWHF+HFMDJDqj4aXH4gCJLhGkA8tktHtrTdVFPL4XOADhtJiDOscxqt1+AYWZMoy8gBH9FjYHsfSpVc9N9VukAOjS5k7g8ipPhZyt+TV46K5pEYeBUkAEkQBNyZ6Kk7gDXy6sGPe4y4AS2QIETewi9pv6bjfv7+9ULEtka05VuMdgmNzd1kccoZndDTfM0OhwaZ52MGea0KnaekMvgqEyA8NAcaZI0dBv6a7KtwrhFdmIqvfUHdueSGAA5gZI/4x4fOFp/5NQzOd3TMz5zGLmdZ81q6ZmyN4/QMw5x1t3dQHyEtF+mqp4rtFkYX/AOHqgDVzm2ibaXE/zAAT6GxxHg9N9OO5Y9zL02uJa0kbOiZHmsHBcBxZe7O9lKm95L2NLnB7SILdbCAAN/aFZMaW2LFDi1bG/wCmX0WfiLGt1tYVC6Z3s0eei1OE4OnTJpgFzxDnEibm4JJ1Nh6t8yk4XhRhadOk1klzyCWSQNTmcTcCAByvCtcKx/eh00qlMgx42kZhsRPkpf50s/qy+iCZIExrPw2PwnYwTcQosHw6lSnu2NbmMktGvmdValU+J4t1OmXMAc60BxgczJ6DMbXssjEqdnGVHGs01KQeDmpOAAOrSXXsCLnUrPNEPbTLaoFGlLXfhFaDpBs6cpaSREFdFTqipVH79pHdwcOC0yTq47kdPNZ//wAbpvqOzOIY0gtphrWlhEFrgReNQAR+p3MvdTXpawdAQ9wp1KchuXxnLA+ENDTLRABIiLxzWhw6g9jT3j+8cSTMQBP4Wjl5/LRM4pxFtBmd8xoIaT1vAMeakwpkB+dxDmgwYAAN9IEet1hVorJ41izSLXio1sNfFN5ytebXcZ0HlutUlUcbwqjVcHVabXkCAXCY91ZrfJXJt7QtFRmYMn4w/PDfFZwH8IsYk3jqtvh/aEvbPcvcYMmmabmkidPH5KxV4Ph2O74UmhzBaPCLCNBbQ8jsqfGuCU8X3VQVMh/CWkHNN46mBrK3/hP9GYftG7vHZ6dUMJFn0xTyAWcQcxz/AMUDYHVOxHasa06NV7Gm7m5SHCCBG+sGNRHmtZ/D2FgY9oeIA8QF43sAAVVwvAKFNoDKY89yep1U/wAnKCn2lY6oGsY5zZhxA8TDAMub/DreduchP/z2majQHVA0ZswNB5zaRDokc9Lg3hZuJ7Itc+pUDzL9nCQJ+KdzaY02Viv2UpuAAqVAA0tjOTfmZN97aXV1h7TdauF4tQqEinVY4gTEiR+Uq0BN/i3GlvJZNTgg8GV5ABGcHxZwAbGTYnWQs/iVPHU6gdRy1KUz3YAZF9CJkiIEyZuVJJel3prYvhXePLs9QTFgSBYRoDZCt4ao8saXgNdAzNBkA7wd0KCyCkhLCCFlQAiEF0RCI8kChLKalhFOQmPeG3cQBzJtyt7wnE/2QCJSBEqB0pQmSqA4xRNQUw7M46QQW3m2YGJ6G/KVRoHndQsc8vdIAYIymbmdZGgvZU8Pw0ipWc55c2oWlrIjJAIIBGsyeS0pRAEIKSUDG4lpcWBwLhdzZ0nmqlLCNII8QaX1C5rrh+YuBzZpJaZkfooMBwNtKs6qKlQl0+Eu8NzN7X31WqreBn0OCYdjmvbSALLNImRAjneyz8Jx11Vwysf3RdkL8sQ52k9BpPM3AW+SkDQOgTe+xjObiHOpNY+m6mIL6jpDzBIMNj2OlipOK0adQOa99RuQd74XEWuNZg6G39UnCOEso1KhHeucQCatR+aQSTkHlA15haz2gyDol4vAw+zlRgMMr1KrH3bnykAi5hwA1nSPwnkt5Z2E4LRpVDUpMyEiC1phpvM5dJHMRqVoK5a2Tosrm8Fx6j3Pe1aeQNquDTktmvDmzoYkGN5Wxgn1CXl+XLn/AHRaZlhAgnrr93TsZgqdQAVGNeAZAcJAPP75pNfpUuHrte1r2mWuAIPOdFImtECB7BI8nbXnr8vooHIVbAU6jaYFV+d4nM8CJuYMeUeysBAJD8koSIFDvv7CE0g9EIHDzSgIhBUCOCWbJQj80CI/M/f0QT0QUFPiuBZWp93UnLIJgxOW/sp6TYc6/KRJgAC29vlskxdAVGOY6QHAtMG4BtrzhPptgQNgB7c+aB5TmhM+/wCyECVBII5yJ89/6LneB9l+4fLqhe1pDmtNpfEZyOYFhruV0RIOo9DuDqlBKsys4LNnN8kBIkUU4bIlNnoiUQqWEjkgQL9/2QlhEIGsTkhQ0FUAKJSOKAgQC4ufe3snQklLKBJRCRDtOX3p980CykKCERz+90BKRCSboAuQhKqHD9UhSoUaKTb3+iB+H75oQlQEa+Q/NNI08x9EqECj79ihm3qhCgRot6px2QhaC/p9FETohCyp4CR2nqEIVRI1NG6EIFOiVunshCoR2ye8ffohCgjd+iD+v1SIQNH1SuQhUI0IQhA7f75JqEIA6H1TaZuUIQDtEn6FIhA8BCEK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28" name="AutoShape 4" descr="data:image/jpeg;base64,/9j/4AAQSkZJRgABAQAAAQABAAD/2wCEAAkGBxQTEhUUExQWFhUXGBgaFxUXFxwYHBcfGh0cGBwYGBsdHCggGhwlHBwXITEhJSkrLi4uFx8zODMsNygtLisBCgoKDg0OGhAQGiwkHCQsLCwsLCwsLCwsLCwsLCwsLCwsLCwsLCwsLCwsLCwsLCwsLCwsLCwsLCwsLCwsLCwsLP/AABEIAMIBAwMBIgACEQEDEQH/xAAbAAABBQEBAAAAAAAAAAAAAAAAAQIDBAUGB//EAD4QAAEDAgQDBgQDBgYCAwAAAAEAAhEDIQQSMUEFUWEGEyJxgZEyocHwQrHRByNSYuHxFBUzQ3KSg9IWNFP/xAAZAQEBAQEBAQAAAAAAAAAAAAAAAQIDBAX/xAAhEQEBAAICAgMBAQEAAAAAAAAAAQIRITEDURITQWEicf/aAAwDAQACEQMRAD8A9NwThtGlyp3yRA9Dp6Kp3DmiwPpZaIqB1OIObcErnHWuZ4pjP3mSo3MctnRBZ/7DdXuG0C6QNoB8Xzg67qXE8KNV4JaQBz0PUgn5rYp4MBoDRBnz9p2UmN2WzTJxOFaXfu3zYTAFvKygAcHl2SsHDRoMtcBbNAJC3G4UhPdWDRJ26rXxT5Mz/M3CC+k+DyY4e9oCtlzH5S2mC7XK4lsesQnjibCcoN+Sla87GyrLMx1J1US2k9jhYSAQYtGvSxVKpishIfTeYt4mW5G/wEfqF1LAd/yWfXBabX6iylxWVynDsG4//XbUYAZmofB8zJ9F1GHx0QwmSRvoVzvFO0wpkAbG45LG4h2hafFTe6fxAxY9Dv7KyUrsOKYYtZ8OZp/DoWnkTus7Dcao1HtpjNTLbG8gHnKzOD9ryDFQ5m8tV0P+Koxn7uBqbJcdEq817hLHGS0/9mn6hSUaAEtLoOgvsdlVwmPpVCMuVxHIwVBxGmS5haHZS9od0EiSg1cppjxacxt5p9akCJjwx6jy5aKszOc2YAC/rEx84UuAHgn+K30SJTaoNpNtQdJVjG0waZME6EAGJSVx4YO2kKLD1jIF7T6oMkw7xFrwSHBuV2hgE5gbA/05hNGEc2Xtc8ASIcYF5EAFum4hanE+E06oJFj0sq+IwWemWPMWGUgwBFoAk/nyWbGpY5PF4Wrn+N7rSZiBaTfT7C0aA7yg2XPe6SDJAjYAHXSOnsnDg5aRNR2UCDGthAIkc4TcLXc2WgMqC2XMSNNdhMrGvbbQwFMNblidYGYuN43N9lk4t9U1r5miY8IJcQeVxfoh3EXMImlD7/CSfYWRiOImm0TSZn+KR4tfyPRNmlrA4JziDUY6mRMOL7m397kc7qx+9pOY6mGvJABJdIEcr9TJ8uSMJhw4h2Iyl0AzeAJtF4O23NalENJ8LYGmnLktSM2s7jmDqVSBZjJ8RzQDOsQpsLQZSZkZYTLrzJ5+at4l/QlYeN4iKUZg4AmNJlaRo1qhi1goXvtqfKVDUYS8AmGzFuSa3F5WPpVaYdFmZZmptZ17nW/kptdKzuIkW7p//VChqhjSQcPUkaw8H55kLO100T22w4Hxen0VHE9v6A+FpPyXDDslS/8A1reWcf8AqpafZPD7h583u+in34r9Vb+J/aTsGtb6qu39op3c2J5/1VRnAMMP9hnqJ/NT0+FUG6UqYP8AwH6LN889LPEjf+0ZwPhcI5XKoVe11d5JiqeWVrlusYBoAPIKQFZ+/wDjX1OYw/GMXmFQUalv5fotqn+0DEtEGm8edN36K8lKfffSfVFE/tCxR0pvP/jcqtftTjqlu6qf9Y/NbAKRPvvpfqjkKnC8XWMuin5n9JTKnZzEgSHsd0kj6LspQFn78l+vF56+vVpGKjC3rsuo7P1XVyAJIOonbl0WxVpBwhwBHI3TeCYVuHqEssx2o2b5dOi74effFc8vFrmNnAcJZQPeTpqDMDynU7LZp8YabN1UdKpQqxLp6bLQoYWm0eFoHkujmmpHM3xOF0+hTDTYqq5p20Tc0dPmU2mkvEarwPBBJ5puEa4DO7X6JDiZ0+agr4oiBOpUXS9Qe43NkYjCz4pvyOikpWABMkalFesGtk6aBa/Gd8sl2FcQRUaHTN80R6blMfhKdKXSWifhJk/1Vxrf9x0xqJ3UOLpirTDnAA5tLHyv7e6xpvbJxNR5numzO7jp5TsqbxQp5QQHVZuWy8AnSRK0xWYyQ4sLIveSPIc1UbwJ1Ruam/Iw3ADQDuZdGuqxlPTcpjqrBOZr3VQ7LABaPHeHEyGgLXw+MrPEZe7gkXGoFpnTYowtCnQblL8zrucTrMXsNbKKvx2mAPE7xTlMQCQYMeqs4S8o8RxG5AIcWiXHQDzKxOM1n1YENgxuJBWpS4k1xI8TjvLY+YQ+kHQ4syFpscsyrUhMA0Umsa52d7/hHLopcc0gkOdDjEAXy8j9VA7igFRrIJJIGk62vyVnF8PLw4OtNpm46hBSpYKkB/qVPTLqbn5yhZY7PZbZ568/mhZaQJQmp0LxvQVEpJQEDpSpsIQPS5lGgoJAlUYSygciU3MlBQLCStTzNIO6UJQgvdluGsbmBJde0ldKMDl3Me/5lYfZ4S4roK9QTrZezx3eO682c1ki/wAMJMOdfWT+XJLDWeGfqT5oqYa2ZzSY0AP0UOBx+dxb3T2R+J0LbK61reRKTC02ySG35xPsnB/m4dNP6qShUGw020ViVIXzv6aKLExIJkxoFJPPVVsbJFpnmrUim7EOc4Nye97dAp2YMGS+XATDdh1XPVG16dVz88Ng5XF1hYH3Nx6p/D+NVQ/KAahPxEEQOvIBY+U3y38bpoYPhOHz5hTBdOr5OvTRPxNR7swbmFoFoH9lJW78lrWhuUiS422mOp2UGJxPeEMa4NI1cRb0lBRx5o0Gu8UuM63yzqJ35X5Kvw3BCtBbYiDIALTFxPtoVLxPhdKYDnGR+HWep3BVTBYPI5hPeNZOrJDndXbch6LN7anToav7ukRPjnWPyC5zGYis6JLhqATa46Dmp8IaubxVSW3u4crq+a4LrkRvmMDzV3tnWkXCaeQNqPJe/LcdVBxHihqEw40+gCuYbAuLic0MjbpcRKo41lVrw4U2EEwHASR5k8k/FMDam7SeobMoWPVxONJJBgToULPyXSUBBRKAvG9BZQUiAgWUiEoRQgoQgRBSlEoAolIEIFlKCmlKiB/Fu4hx+GYJC6fh3aOg8AzfmuVqUw4Q4SCsPEcFcx2ag4j+Q6H9F6PF5JJquXkwt5j2GliGPuCUzFYNj4zAHoZj1G65fsvxUFoB10I3B6ro+/ndene3DSVjG0wGtEdGhMrYxo1mNyNk4OPMR0TKjmNHiBPT+iKjwuOpH4XEnqp803dEKu2kHkHI5ny+SH1xdoAMan6KbNFr5Kgy5czfksutw2HSLtJhzZgR+E+hutAVhBlmUcyIBVuxbDY9FLNrLpXwzmtaJywNmyb+arMxLnVCG5YAktc2N+alZhyJ/eHyAAH5IYwkkuZHrr5oH1KgdIBk66QPRUOI0nRDTrEX0WkKLTcgADbmm1sI14AdPugxGYZ9QEZx4dTYiRyT24YGmf8AElpLfhyDXkf6KduGyPhsZIIyff3ZQtEmHBwG+hHopIoPGGVHZW06vnBhXn1C4XaW5b3t6AJMHjWQWNDobuGmyZVrBwF5vq4QqiMsY65aLoVOpxVgJHeARtCFNw1WIAlTZQvC9ZyRJKFAoKWUJJQOlCRAQAQhCAKRKEBAhQlCAgCEoQUBBb7N4UNxRfNnNuOs6rp6zQXW+S5zgz4rN6zf5rqhhySYNua9nhu8Xn8k1kGTpH09yqfEsQWQASDzAzH9VpU6UW25o7hoERf9V00xuMVmOBIB7wnWdvW/yVkYsghopujUutf0nRPHDGgk6nre6uPpyAANNYtKk2t0zWsNWS5pLZ/Hb5DZX6DmtsMo8lJlsBGya709FUPNTYKvUffSUxwcfhEdVI2g/f7+7qoRtWdkxrHTJf6RopHsdeygqtgTN+iCljqwmGtzHczCrcJ4e0Fzg14Lv4jp5K5VygfDJ56JtEDmY5KVT6+CJdZ72j+WL+aMTVpsAaXOceUSfkpHZ3fCYA1UtACZB03hBV/xDB+D3CFYc2eSVVHFkIRKF857DiklEpEDkSkCWUAEeqRKSoFSBEohUCWUkykAQOBQCkKECyhIlCCPENcWkNMO2PIplHtjiqENfScQN2iR8rqdNC6YeS49M5YTJtcF7c06s954TyiD7Lo8NxWm+7CDK86xuCbUbexGjhYjyVLDYGtR8VKsTH4Xb9JC74+eXtxvi9PW+88kpqFeZUu2tSlaqx46kWnzGycf2hMi7hK7TLfTncdPSXVfVR1MWxvJeYVv2hg6OCw8f25c+YJPkqmnquN7SsbvdZVTtbyXkWI7QPN8rlUPHaio9qw3aq99FrYXiFOsNgV4RguPOzAOPqvS+y+Ac9jageRvESmuC9uyGH1m/IKKqyeQA25q1hhaCb7qU0GeSzpds4A3k+E7KOrUGW5IA2G6vVcCDuom4AZphTSqLaoj8fshbHdHkhNG3BIP30TUpXz3rKEJspR5qBUqQIKBZQChIillCQFKUBCISJZRAhBQgVCEiBZSISEqhQgJCUdECOE63CgOCpn8Df8AqpwUSqKj+G0nXNNh9FIzBUxoxvspwUhcm6aMNBv8IjyVTE8Jov8AiptPkFdQUls6NObxPY6i74S5vkZ/NbXBONOwmWg8yAPA42zDl5jdWZVbiOCZWZlePI6Fp5g7FdcPLlLz055eOXp12H4wyqLOAPVBxrW/E8Tz1XlGO4diqIIY7vWcx8Y9N/RZ44vXa2Cx5jeD+i9Uyl6cLjZ29kZ2gZMZgrtLtCw7rwo9oHDVpClpdp45rbL3ccbZzQvEB2s6lCaHdTdCSUSvlvacllM5nQRc8uqw+BcQrV61YwBhm2pPiC8jcHca/JWQb8oJSAJVFKEiSUsoFahNJROk/fIIHhIVhY3tRSZU7pgdVqXBDBLWn+Z2wncTCiw3+LrsLawFGbtNEkEfylxm/kOV9lfjU228VjadOO8e1hOmZwE7aH+ynAXMN7H0nHNWc+o6AJc921uekKWr2ZaG5aTixtzF7k2B8LhHhzC3O6up7OW+2q0kgESNROm2n1TyVynD+F1sIXPphtQOABZcEQSYa6erviHmVq8G4sa2cOyte0/6YPjaIB8Q311FohSwaOIxAYCXGBudh58h1Uk8lXrHM1wG1uYJ38+SyuAVxnqUmuzU2nwC/gI+JlxtI6KK3CUEoKCUQSkQsfj3FjTHd0SHVpbaQcoJglw1HtYSSrBqVsQ1sBzgMxhoOrvIb2/JPzLnOz3DXBxqVczquneP8RcNRkm7WjqASeQsuhS8EV6+PawkOziBNmOIPQECCegusXH9qw3/AE6NV1xqyJE3sDmbbQkdFY4pxFlQjDsuXucx+2UN+L1PPkVPwzDUSwFjWkAZA4iTDTlhxIk3G61NfqXahU7VkDw4Wuf+UNA6O1yba6rPr9p67qlMtpVGUwRnb3ZfO5hzZmR0XQ4vheHe5rn02k6NtYzBuBY6DXkrjKDW2a0DyEK7x9JqosLi2VR4SQeTmuYfZwBjyUFSg8Vw5gaWvEVHOcZ8OYjK3TU+wV/KPbfklWVVq2CY7VjTOtgs+v2dw51YBJ2stVtQO0M7Tt76HXZPVmVnVSyVgHsrQ/hQt2JQtfPL2fGekqCklQ4muGMc5xAAEk6wuLbne0vHYeKDXED/AHTIYIi/iLTA6jqNYW1wUgUmgCIERYRFosAJneBOq4zgmGxGIrOzOqCjfKSYkzAOnjLY1PILvcPRDQALgWvr7reck1GcbtPmSpqUFYaKiUgKWUAPmuU7UYh1eozD0XAuYQ9zZcDuA4FpHw3MA39iuh4m+oKT+6ANTKcoOkx+a4mhxgYVjP3LnVZyPe4hsE+MNky4gBx8oK3hL3Ga7Hh/DW0xcDMYLnRcmIzHqr6iw1UOaHSDI1HsY9ZUqy0UBNSpJQKsfjHDyctSkctVnwO8zdrubT8tQthUMfXl4pjbxPPIDQebjsm9Is0KudocREi45HcehWPxfDwTGUEkFmVsEwDmDjuSJvyTv87FJ3d1mOa43YAM2eTENI1jcbamyiodpKNV4p087nZozZDDdfETsPON1dX0bi5wrEUWUgWvcGlxjvXEkHNkiXEmMw+au43FspDNUOUSBMbkgALnGNaKznNDKlN1qzBDgz8QeDEZYMnlm9VscQ4tTp03PlrspADQQTmMADUc58lP0ZvGO0YDe7oh3fudlaHNIy3IzXAnodN9kvAOCinDpDzq94M53GCOfhAMi4nUqDg/CXEPq1XEVqo8REHuwTIDbESbSLjRdBg6TmggkET4crcsCAADzIvf5LVs6if9TgIKVIFlXNVPBVxFUBxF2wGzyk3kzqLCOirt7Svu6mxndsBLwGvMACYLtA7SQQN+k6HD3B0G4mo4wHCDF5sACL3t0O60cDg+7a5rqj6mZxM1IJE7CALea1LP0c7/AJ3iCG1A0lr4DctIwNQMw7y9+UbXOisVqWNfIcacQbNYW89CKrTMQL9OpXSR0RCu56TlzJxdTCZTXc51KQ0EZQG2sCJkm/xfyroaNdtRoc2HNcLH+kJa9JrwWuAcCIINwU3D4VjAAxoAaCAANAYmFLyKFWu+hT8FFrwHloZS/A3YlvMWkDmtSUxrGtmABmJJgRJO/UlLmiNuW3X9fZASUJZQgcT7feizeO41jGBrspc6YpucG5o2PTS29pstFZPGeHMe3O8FxZ426Ay0SBP00WZ2tUKPGW0GB1UECzfAzKG3i4PwnTw+cTBWTxPtVii8toAOpunu3sZmcR84cORE9FHgOAV8Uwd+3ugH5mk/GWvlzgPUtguXTcL7OUqDC0ZjPxZnHxecQI9F11hh/axvLJVods6LWxXD2VABmblvJgwNDN9wJjqpsX2llmbD0y7cOe6m1kRvLxBNxFjY2ssTD9iM9eo6r4KeY5GsIuNo5ACPX3XV4bg9CmzI2m3LERlBnzOp9VMphOuVxuV7Y7e1dWHF+HFMDJDqj4aXH4gCJLhGkA8tktHtrTdVFPL4XOADhtJiDOscxqt1+AYWZMoy8gBH9FjYHsfSpVc9N9VukAOjS5k7g8ipPhZyt+TV46K5pEYeBUkAEkQBNyZ6Kk7gDXy6sGPe4y4AS2QIETewi9pv6bjfv7+9ULEtka05VuMdgmNzd1kccoZndDTfM0OhwaZ52MGea0KnaekMvgqEyA8NAcaZI0dBv6a7KtwrhFdmIqvfUHdueSGAA5gZI/4x4fOFp/5NQzOd3TMz5zGLmdZ81q6ZmyN4/QMw5x1t3dQHyEtF+mqp4rtFkYX/AOHqgDVzm2ibaXE/zAAT6GxxHg9N9OO5Y9zL02uJa0kbOiZHmsHBcBxZe7O9lKm95L2NLnB7SILdbCAAN/aFZMaW2LFDi1bG/wCmX0WfiLGt1tYVC6Z3s0eei1OE4OnTJpgFzxDnEibm4JJ1Nh6t8yk4XhRhadOk1klzyCWSQNTmcTcCAByvCtcKx/eh00qlMgx42kZhsRPkpf50s/qy+iCZIExrPw2PwnYwTcQosHw6lSnu2NbmMktGvmdValU+J4t1OmXMAc60BxgczJ6DMbXssjEqdnGVHGs01KQeDmpOAAOrSXXsCLnUrPNEPbTLaoFGlLXfhFaDpBs6cpaSREFdFTqipVH79pHdwcOC0yTq47kdPNZ//wAbpvqOzOIY0gtphrWlhEFrgReNQAR+p3MvdTXpawdAQ9wp1KchuXxnLA+ENDTLRABIiLxzWhw6g9jT3j+8cSTMQBP4Wjl5/LRM4pxFtBmd8xoIaT1vAMeakwpkB+dxDmgwYAAN9IEet1hVorJ41izSLXio1sNfFN5ytebXcZ0HlutUlUcbwqjVcHVabXkCAXCY91ZrfJXJt7QtFRmYMn4w/PDfFZwH8IsYk3jqtvh/aEvbPcvcYMmmabmkidPH5KxV4Ph2O74UmhzBaPCLCNBbQ8jsqfGuCU8X3VQVMh/CWkHNN46mBrK3/hP9GYftG7vHZ6dUMJFn0xTyAWcQcxz/AMUDYHVOxHasa06NV7Gm7m5SHCCBG+sGNRHmtZ/D2FgY9oeIA8QF43sAAVVwvAKFNoDKY89yep1U/wAnKCn2lY6oGsY5zZhxA8TDAMub/DreduchP/z2majQHVA0ZswNB5zaRDokc9Lg3hZuJ7Itc+pUDzL9nCQJ+KdzaY02Viv2UpuAAqVAA0tjOTfmZN97aXV1h7TdauF4tQqEinVY4gTEiR+Uq0BN/i3GlvJZNTgg8GV5ABGcHxZwAbGTYnWQs/iVPHU6gdRy1KUz3YAZF9CJkiIEyZuVJJel3prYvhXePLs9QTFgSBYRoDZCt4ao8saXgNdAzNBkA7wd0KCyCkhLCCFlQAiEF0RCI8kChLKalhFOQmPeG3cQBzJtyt7wnE/2QCJSBEqB0pQmSqA4xRNQUw7M46QQW3m2YGJ6G/KVRoHndQsc8vdIAYIymbmdZGgvZU8Pw0ipWc55c2oWlrIjJAIIBGsyeS0pRAEIKSUDG4lpcWBwLhdzZ0nmqlLCNII8QaX1C5rrh+YuBzZpJaZkfooMBwNtKs6qKlQl0+Eu8NzN7X31WqreBn0OCYdjmvbSALLNImRAjneyz8Jx11Vwysf3RdkL8sQ52k9BpPM3AW+SkDQOgTe+xjObiHOpNY+m6mIL6jpDzBIMNj2OlipOK0adQOa99RuQd74XEWuNZg6G39UnCOEso1KhHeucQCatR+aQSTkHlA15haz2gyDol4vAw+zlRgMMr1KrH3bnykAi5hwA1nSPwnkt5Z2E4LRpVDUpMyEiC1phpvM5dJHMRqVoK5a2Tosrm8Fx6j3Pe1aeQNquDTktmvDmzoYkGN5Wxgn1CXl+XLn/AHRaZlhAgnrr93TsZgqdQAVGNeAZAcJAPP75pNfpUuHrte1r2mWuAIPOdFImtECB7BI8nbXnr8vooHIVbAU6jaYFV+d4nM8CJuYMeUeysBAJD8koSIFDvv7CE0g9EIHDzSgIhBUCOCWbJQj80CI/M/f0QT0QUFPiuBZWp93UnLIJgxOW/sp6TYc6/KRJgAC29vlskxdAVGOY6QHAtMG4BtrzhPptgQNgB7c+aB5TmhM+/wCyECVBII5yJ89/6LneB9l+4fLqhe1pDmtNpfEZyOYFhruV0RIOo9DuDqlBKsys4LNnN8kBIkUU4bIlNnoiUQqWEjkgQL9/2QlhEIGsTkhQ0FUAKJSOKAgQC4ufe3snQklLKBJRCRDtOX3p980CykKCERz+90BKRCSboAuQhKqHD9UhSoUaKTb3+iB+H75oQlQEa+Q/NNI08x9EqECj79ihm3qhCgRot6px2QhaC/p9FETohCyp4CR2nqEIVRI1NG6EIFOiVunshCoR2ye8ffohCgjd+iD+v1SIQNH1SuQhUI0IQhA7f75JqEIA6H1TaZuUIQDtEn6FIhA8BCEK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30" name="Picture 6" descr="http://inspirationaldaily.files.wordpress.com/2012/05/love-inspirational-daily.jpeg?w=535&amp;h=4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9917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864095"/>
          </a:xfrm>
        </p:spPr>
        <p:txBody>
          <a:bodyPr>
            <a:noAutofit/>
          </a:bodyPr>
          <a:lstStyle/>
          <a:p>
            <a:r>
              <a:rPr lang="nl-NL" sz="4800" b="1" dirty="0" smtClean="0">
                <a:solidFill>
                  <a:srgbClr val="0000FF"/>
                </a:solidFill>
              </a:rPr>
              <a:t>Resources, </a:t>
            </a:r>
            <a:r>
              <a:rPr lang="nl-NL" sz="4800" b="1" dirty="0" err="1" smtClean="0">
                <a:solidFill>
                  <a:srgbClr val="0000FF"/>
                </a:solidFill>
              </a:rPr>
              <a:t>how</a:t>
            </a:r>
            <a:r>
              <a:rPr lang="nl-NL" sz="4800" b="1" dirty="0" smtClean="0">
                <a:solidFill>
                  <a:srgbClr val="0000FF"/>
                </a:solidFill>
              </a:rPr>
              <a:t> </a:t>
            </a:r>
            <a:r>
              <a:rPr lang="nl-NL" sz="4800" b="1" dirty="0" err="1" smtClean="0">
                <a:solidFill>
                  <a:srgbClr val="0000FF"/>
                </a:solidFill>
              </a:rPr>
              <a:t>to</a:t>
            </a:r>
            <a:r>
              <a:rPr lang="nl-NL" sz="4800" b="1" dirty="0" smtClean="0">
                <a:solidFill>
                  <a:srgbClr val="0000FF"/>
                </a:solidFill>
              </a:rPr>
              <a:t> </a:t>
            </a:r>
            <a:r>
              <a:rPr lang="nl-NL" sz="4800" b="1" dirty="0" err="1" smtClean="0">
                <a:solidFill>
                  <a:srgbClr val="0000FF"/>
                </a:solidFill>
              </a:rPr>
              <a:t>use</a:t>
            </a:r>
            <a:r>
              <a:rPr lang="nl-NL" sz="4800" b="1" dirty="0" smtClean="0">
                <a:solidFill>
                  <a:srgbClr val="0000FF"/>
                </a:solidFill>
              </a:rPr>
              <a:t> </a:t>
            </a:r>
            <a:r>
              <a:rPr lang="nl-NL" sz="4800" b="1" dirty="0" err="1" smtClean="0">
                <a:solidFill>
                  <a:srgbClr val="0000FF"/>
                </a:solidFill>
              </a:rPr>
              <a:t>them</a:t>
            </a:r>
            <a:r>
              <a:rPr lang="nl-NL" sz="4800" b="1" dirty="0" smtClean="0">
                <a:solidFill>
                  <a:srgbClr val="0000FF"/>
                </a:solidFill>
              </a:rPr>
              <a:t>?</a:t>
            </a:r>
            <a:endParaRPr lang="nl-NL" sz="4800" b="1" dirty="0">
              <a:solidFill>
                <a:srgbClr val="0000FF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144000" cy="72008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There are no people without resources.</a:t>
            </a:r>
          </a:p>
          <a:p>
            <a:r>
              <a:rPr lang="en-GB" dirty="0" smtClean="0">
                <a:solidFill>
                  <a:srgbClr val="0000FF"/>
                </a:solidFill>
              </a:rPr>
              <a:t> Only people who don’t use their resources adequately</a:t>
            </a:r>
            <a:r>
              <a:rPr lang="nl-NL" dirty="0" smtClean="0">
                <a:solidFill>
                  <a:srgbClr val="0000FF"/>
                </a:solidFill>
              </a:rPr>
              <a:t>.</a:t>
            </a:r>
            <a:endParaRPr lang="nl-NL" dirty="0">
              <a:solidFill>
                <a:srgbClr val="0000FF"/>
              </a:solidFill>
            </a:endParaRPr>
          </a:p>
        </p:txBody>
      </p:sp>
      <p:pic>
        <p:nvPicPr>
          <p:cNvPr id="1026" name="Picture 2" descr="https://lh4.googleusercontent.com/-D_hO6uutAMw/UlKqLKp8FaI/AAAAAAAAV3w/oP1JP7y78Ds/w714-h660-no/pile_of_ladders_wall.png"/>
          <p:cNvPicPr>
            <a:picLocks noChangeAspect="1" noChangeArrowheads="1"/>
          </p:cNvPicPr>
          <p:nvPr/>
        </p:nvPicPr>
        <p:blipFill>
          <a:blip r:embed="rId2" cstate="print"/>
          <a:srcRect l="3176" t="9873" r="2590" b="15673"/>
          <a:stretch>
            <a:fillRect/>
          </a:stretch>
        </p:blipFill>
        <p:spPr bwMode="auto">
          <a:xfrm>
            <a:off x="0" y="1988840"/>
            <a:ext cx="5436096" cy="4869160"/>
          </a:xfrm>
          <a:prstGeom prst="rect">
            <a:avLst/>
          </a:prstGeom>
          <a:noFill/>
        </p:spPr>
      </p:pic>
      <p:pic>
        <p:nvPicPr>
          <p:cNvPr id="5" name="Afbeelding 4" descr="1825953_stock-photo-ladder-against-a-wall-and-blue-sky-with-white-clouds.jpg"/>
          <p:cNvPicPr>
            <a:picLocks noChangeAspect="1"/>
          </p:cNvPicPr>
          <p:nvPr/>
        </p:nvPicPr>
        <p:blipFill>
          <a:blip r:embed="rId3" cstate="print"/>
          <a:srcRect t="10959"/>
          <a:stretch>
            <a:fillRect/>
          </a:stretch>
        </p:blipFill>
        <p:spPr>
          <a:xfrm>
            <a:off x="6516216" y="1988840"/>
            <a:ext cx="2627784" cy="468052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3275856" y="2996952"/>
            <a:ext cx="2088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err="1" smtClean="0">
                <a:solidFill>
                  <a:srgbClr val="0000FF"/>
                </a:solidFill>
              </a:rPr>
              <a:t>What</a:t>
            </a:r>
            <a:r>
              <a:rPr lang="nl-NL" sz="2400" b="1" dirty="0" smtClean="0">
                <a:solidFill>
                  <a:srgbClr val="0000FF"/>
                </a:solidFill>
              </a:rPr>
              <a:t> </a:t>
            </a:r>
            <a:r>
              <a:rPr lang="nl-NL" sz="2400" b="1" dirty="0" err="1" smtClean="0">
                <a:solidFill>
                  <a:srgbClr val="0000FF"/>
                </a:solidFill>
              </a:rPr>
              <a:t>would</a:t>
            </a:r>
            <a:r>
              <a:rPr lang="nl-NL" sz="2400" b="1" dirty="0" smtClean="0">
                <a:solidFill>
                  <a:srgbClr val="0000FF"/>
                </a:solidFill>
              </a:rPr>
              <a:t> </a:t>
            </a:r>
            <a:r>
              <a:rPr lang="nl-NL" sz="2400" b="1" dirty="0" err="1" smtClean="0">
                <a:solidFill>
                  <a:srgbClr val="0000FF"/>
                </a:solidFill>
              </a:rPr>
              <a:t>you</a:t>
            </a:r>
            <a:r>
              <a:rPr lang="nl-NL" sz="2400" b="1" dirty="0" smtClean="0">
                <a:solidFill>
                  <a:srgbClr val="0000FF"/>
                </a:solidFill>
              </a:rPr>
              <a:t> </a:t>
            </a:r>
            <a:r>
              <a:rPr lang="nl-NL" sz="2400" b="1" dirty="0" err="1" smtClean="0">
                <a:solidFill>
                  <a:srgbClr val="0000FF"/>
                </a:solidFill>
              </a:rPr>
              <a:t>think</a:t>
            </a:r>
            <a:r>
              <a:rPr lang="nl-NL" sz="2400" b="1" dirty="0" smtClean="0">
                <a:solidFill>
                  <a:srgbClr val="0000FF"/>
                </a:solidFill>
              </a:rPr>
              <a:t> of </a:t>
            </a:r>
            <a:r>
              <a:rPr lang="nl-NL" sz="2400" b="1" dirty="0" err="1" smtClean="0">
                <a:solidFill>
                  <a:srgbClr val="0000FF"/>
                </a:solidFill>
              </a:rPr>
              <a:t>this</a:t>
            </a:r>
            <a:r>
              <a:rPr lang="nl-NL" sz="2400" b="1" dirty="0" smtClean="0">
                <a:solidFill>
                  <a:srgbClr val="0000FF"/>
                </a:solidFill>
              </a:rPr>
              <a:t> </a:t>
            </a:r>
            <a:r>
              <a:rPr lang="nl-NL" sz="2400" b="1" dirty="0" err="1" smtClean="0">
                <a:solidFill>
                  <a:srgbClr val="0000FF"/>
                </a:solidFill>
              </a:rPr>
              <a:t>use</a:t>
            </a:r>
            <a:r>
              <a:rPr lang="nl-NL" sz="2400" b="1" dirty="0" smtClean="0">
                <a:solidFill>
                  <a:srgbClr val="0000FF"/>
                </a:solidFill>
              </a:rPr>
              <a:t> of resources?</a:t>
            </a:r>
            <a:endParaRPr lang="nl-NL" sz="2400" b="1" dirty="0">
              <a:solidFill>
                <a:srgbClr val="0000FF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516216" y="4581128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err="1" smtClean="0">
                <a:solidFill>
                  <a:srgbClr val="0000FF"/>
                </a:solidFill>
              </a:rPr>
              <a:t>What</a:t>
            </a:r>
            <a:r>
              <a:rPr lang="nl-NL" sz="2400" b="1" dirty="0" smtClean="0">
                <a:solidFill>
                  <a:srgbClr val="0000FF"/>
                </a:solidFill>
              </a:rPr>
              <a:t> </a:t>
            </a:r>
            <a:r>
              <a:rPr lang="nl-NL" sz="2400" b="1" dirty="0" err="1" smtClean="0">
                <a:solidFill>
                  <a:srgbClr val="0000FF"/>
                </a:solidFill>
              </a:rPr>
              <a:t>about</a:t>
            </a:r>
            <a:r>
              <a:rPr lang="nl-NL" sz="2400" b="1" dirty="0" smtClean="0">
                <a:solidFill>
                  <a:srgbClr val="0000FF"/>
                </a:solidFill>
              </a:rPr>
              <a:t> </a:t>
            </a:r>
            <a:r>
              <a:rPr lang="nl-NL" sz="2400" b="1" dirty="0" err="1" smtClean="0">
                <a:solidFill>
                  <a:srgbClr val="0000FF"/>
                </a:solidFill>
              </a:rPr>
              <a:t>this</a:t>
            </a:r>
            <a:r>
              <a:rPr lang="nl-NL" sz="2400" b="1" dirty="0" smtClean="0">
                <a:solidFill>
                  <a:srgbClr val="0000FF"/>
                </a:solidFill>
              </a:rPr>
              <a:t> </a:t>
            </a:r>
            <a:r>
              <a:rPr lang="nl-NL" sz="2400" b="1" dirty="0" err="1" smtClean="0">
                <a:solidFill>
                  <a:srgbClr val="0000FF"/>
                </a:solidFill>
              </a:rPr>
              <a:t>use</a:t>
            </a:r>
            <a:r>
              <a:rPr lang="nl-NL" sz="2400" b="1" dirty="0" smtClean="0">
                <a:solidFill>
                  <a:srgbClr val="0000FF"/>
                </a:solidFill>
              </a:rPr>
              <a:t> of resources?</a:t>
            </a:r>
            <a:endParaRPr lang="nl-NL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vak 15"/>
          <p:cNvSpPr txBox="1"/>
          <p:nvPr/>
        </p:nvSpPr>
        <p:spPr>
          <a:xfrm>
            <a:off x="2843808" y="188640"/>
            <a:ext cx="41980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 dirty="0" err="1" smtClean="0">
                <a:solidFill>
                  <a:srgbClr val="0000FF"/>
                </a:solidFill>
              </a:rPr>
              <a:t>Neurological</a:t>
            </a:r>
            <a:r>
              <a:rPr lang="nl-NL" sz="4000" b="1" dirty="0" smtClean="0">
                <a:solidFill>
                  <a:srgbClr val="0000FF"/>
                </a:solidFill>
              </a:rPr>
              <a:t> levels</a:t>
            </a:r>
            <a:endParaRPr lang="nl-NL" sz="3200" b="1" dirty="0">
              <a:solidFill>
                <a:srgbClr val="0000FF"/>
              </a:solidFill>
            </a:endParaRPr>
          </a:p>
        </p:txBody>
      </p:sp>
      <p:grpSp>
        <p:nvGrpSpPr>
          <p:cNvPr id="50" name="Groep 49"/>
          <p:cNvGrpSpPr/>
          <p:nvPr/>
        </p:nvGrpSpPr>
        <p:grpSpPr>
          <a:xfrm>
            <a:off x="4211960" y="1052736"/>
            <a:ext cx="1872208" cy="1512168"/>
            <a:chOff x="3491880" y="1052736"/>
            <a:chExt cx="1872208" cy="1512168"/>
          </a:xfrm>
        </p:grpSpPr>
        <p:pic>
          <p:nvPicPr>
            <p:cNvPr id="3" name="Picture 2" descr="http://excellenceassured.com/wp-content/uploads/2011/08/Screen-shot-2011-08-25-at-08.45.37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3491880" y="1052736"/>
              <a:ext cx="1872208" cy="1512168"/>
            </a:xfrm>
            <a:prstGeom prst="rect">
              <a:avLst/>
            </a:prstGeom>
            <a:noFill/>
          </p:spPr>
        </p:pic>
        <p:sp>
          <p:nvSpPr>
            <p:cNvPr id="17" name="Tekstvak 16"/>
            <p:cNvSpPr txBox="1"/>
            <p:nvPr/>
          </p:nvSpPr>
          <p:spPr>
            <a:xfrm>
              <a:off x="4067944" y="1988840"/>
              <a:ext cx="848309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nl-NL" sz="1600" b="1" dirty="0" smtClean="0">
                  <a:solidFill>
                    <a:srgbClr val="0000FF"/>
                  </a:solidFill>
                </a:rPr>
                <a:t>Mission</a:t>
              </a:r>
              <a:endParaRPr lang="nl-NL" sz="16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51" name="Groep 50"/>
          <p:cNvGrpSpPr/>
          <p:nvPr/>
        </p:nvGrpSpPr>
        <p:grpSpPr>
          <a:xfrm>
            <a:off x="3851920" y="2564904"/>
            <a:ext cx="2664296" cy="936104"/>
            <a:chOff x="3131840" y="2564904"/>
            <a:chExt cx="2664296" cy="936104"/>
          </a:xfrm>
        </p:grpSpPr>
        <p:pic>
          <p:nvPicPr>
            <p:cNvPr id="4" name="Picture 2" descr="http://excellenceassured.com/wp-content/uploads/2011/08/Screen-shot-2011-08-25-at-08.45.37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3131840" y="2564904"/>
              <a:ext cx="2664296" cy="936104"/>
            </a:xfrm>
            <a:prstGeom prst="rect">
              <a:avLst/>
            </a:prstGeom>
            <a:noFill/>
          </p:spPr>
        </p:pic>
        <p:pic>
          <p:nvPicPr>
            <p:cNvPr id="19" name="Picture 2" descr="http://excellenceassured.com/wp-content/uploads/2011/08/Screen-shot-2011-08-25-at-08.45.37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rcRect r="89189" b="46154"/>
            <a:stretch>
              <a:fillRect/>
            </a:stretch>
          </p:blipFill>
          <p:spPr bwMode="auto">
            <a:xfrm>
              <a:off x="3779912" y="2852936"/>
              <a:ext cx="1368152" cy="288032"/>
            </a:xfrm>
            <a:prstGeom prst="rect">
              <a:avLst/>
            </a:prstGeom>
            <a:noFill/>
          </p:spPr>
        </p:pic>
        <p:sp>
          <p:nvSpPr>
            <p:cNvPr id="24" name="Tekstvak 23"/>
            <p:cNvSpPr txBox="1"/>
            <p:nvPr/>
          </p:nvSpPr>
          <p:spPr>
            <a:xfrm>
              <a:off x="3995936" y="2852936"/>
              <a:ext cx="8495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b="1" dirty="0" smtClean="0">
                  <a:solidFill>
                    <a:srgbClr val="0000FF"/>
                  </a:solidFill>
                </a:rPr>
                <a:t>Identity</a:t>
              </a:r>
              <a:endParaRPr lang="nl-NL" sz="16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52" name="Groep 51"/>
          <p:cNvGrpSpPr/>
          <p:nvPr/>
        </p:nvGrpSpPr>
        <p:grpSpPr>
          <a:xfrm>
            <a:off x="3491880" y="3429000"/>
            <a:ext cx="3456384" cy="720080"/>
            <a:chOff x="2771800" y="3429000"/>
            <a:chExt cx="3456384" cy="720080"/>
          </a:xfrm>
        </p:grpSpPr>
        <p:pic>
          <p:nvPicPr>
            <p:cNvPr id="5" name="Picture 2" descr="http://excellenceassured.com/wp-content/uploads/2011/08/Screen-shot-2011-08-25-at-08.45.37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771800" y="3429000"/>
              <a:ext cx="3456384" cy="720080"/>
            </a:xfrm>
            <a:prstGeom prst="rect">
              <a:avLst/>
            </a:prstGeom>
            <a:noFill/>
          </p:spPr>
        </p:pic>
        <p:pic>
          <p:nvPicPr>
            <p:cNvPr id="20" name="Picture 2" descr="http://excellenceassured.com/wp-content/uploads/2011/08/Screen-shot-2011-08-25-at-08.45.37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 r="93750" b="41164"/>
            <a:stretch>
              <a:fillRect/>
            </a:stretch>
          </p:blipFill>
          <p:spPr bwMode="auto">
            <a:xfrm>
              <a:off x="3707904" y="3573016"/>
              <a:ext cx="1512168" cy="279648"/>
            </a:xfrm>
            <a:prstGeom prst="rect">
              <a:avLst/>
            </a:prstGeom>
            <a:noFill/>
          </p:spPr>
        </p:pic>
        <p:sp>
          <p:nvSpPr>
            <p:cNvPr id="25" name="Tekstvak 24"/>
            <p:cNvSpPr txBox="1"/>
            <p:nvPr/>
          </p:nvSpPr>
          <p:spPr>
            <a:xfrm>
              <a:off x="3851920" y="3492297"/>
              <a:ext cx="11353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b="1" dirty="0" err="1" smtClean="0">
                  <a:solidFill>
                    <a:srgbClr val="0000FF"/>
                  </a:solidFill>
                </a:rPr>
                <a:t>Beliefs</a:t>
              </a:r>
              <a:r>
                <a:rPr lang="nl-NL" sz="1600" b="1" dirty="0" smtClean="0">
                  <a:solidFill>
                    <a:srgbClr val="0000FF"/>
                  </a:solidFill>
                </a:rPr>
                <a:t>, </a:t>
              </a:r>
            </a:p>
            <a:p>
              <a:pPr algn="ctr"/>
              <a:r>
                <a:rPr lang="nl-NL" sz="1600" b="1" dirty="0" err="1" smtClean="0">
                  <a:solidFill>
                    <a:srgbClr val="0000FF"/>
                  </a:solidFill>
                </a:rPr>
                <a:t>Values</a:t>
              </a:r>
              <a:endParaRPr lang="nl-NL" sz="16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46" name="Groep 45"/>
          <p:cNvGrpSpPr/>
          <p:nvPr/>
        </p:nvGrpSpPr>
        <p:grpSpPr>
          <a:xfrm>
            <a:off x="3059832" y="4149080"/>
            <a:ext cx="4320480" cy="864096"/>
            <a:chOff x="2339752" y="4149080"/>
            <a:chExt cx="4320480" cy="864096"/>
          </a:xfrm>
        </p:grpSpPr>
        <p:pic>
          <p:nvPicPr>
            <p:cNvPr id="6" name="Picture 2" descr="http://excellenceassured.com/wp-content/uploads/2011/08/Screen-shot-2011-08-25-at-08.45.37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tx2">
                  <a:lumMod val="60000"/>
                  <a:lumOff val="40000"/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339752" y="4149080"/>
              <a:ext cx="4320480" cy="864096"/>
            </a:xfrm>
            <a:prstGeom prst="rect">
              <a:avLst/>
            </a:prstGeom>
            <a:noFill/>
          </p:spPr>
        </p:pic>
        <p:pic>
          <p:nvPicPr>
            <p:cNvPr id="21" name="Picture 2" descr="http://excellenceassured.com/wp-content/uploads/2011/08/Screen-shot-2011-08-25-at-08.45.37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tx2">
                  <a:lumMod val="60000"/>
                  <a:lumOff val="40000"/>
                  <a:tint val="45000"/>
                  <a:satMod val="400000"/>
                </a:schemeClr>
              </a:duotone>
            </a:blip>
            <a:srcRect r="93333" b="50970"/>
            <a:stretch>
              <a:fillRect/>
            </a:stretch>
          </p:blipFill>
          <p:spPr bwMode="auto">
            <a:xfrm>
              <a:off x="3707904" y="4365104"/>
              <a:ext cx="1656184" cy="279648"/>
            </a:xfrm>
            <a:prstGeom prst="rect">
              <a:avLst/>
            </a:prstGeom>
            <a:noFill/>
          </p:spPr>
        </p:pic>
        <p:sp>
          <p:nvSpPr>
            <p:cNvPr id="26" name="Tekstvak 25"/>
            <p:cNvSpPr txBox="1"/>
            <p:nvPr/>
          </p:nvSpPr>
          <p:spPr>
            <a:xfrm>
              <a:off x="3779912" y="4365104"/>
              <a:ext cx="6110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b="1" dirty="0" smtClean="0">
                  <a:solidFill>
                    <a:srgbClr val="0000FF"/>
                  </a:solidFill>
                </a:rPr>
                <a:t>Skills</a:t>
              </a:r>
              <a:endParaRPr lang="nl-NL" sz="16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45" name="Groep 44"/>
          <p:cNvGrpSpPr/>
          <p:nvPr/>
        </p:nvGrpSpPr>
        <p:grpSpPr>
          <a:xfrm>
            <a:off x="2555776" y="5013176"/>
            <a:ext cx="5112568" cy="792088"/>
            <a:chOff x="1835696" y="5013176"/>
            <a:chExt cx="5112568" cy="792088"/>
          </a:xfrm>
        </p:grpSpPr>
        <p:pic>
          <p:nvPicPr>
            <p:cNvPr id="7" name="Picture 2" descr="http://excellenceassured.com/wp-content/uploads/2011/08/Screen-shot-2011-08-25-at-08.45.37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1835696" y="5013176"/>
              <a:ext cx="5112568" cy="792088"/>
            </a:xfrm>
            <a:prstGeom prst="rect">
              <a:avLst/>
            </a:prstGeom>
            <a:noFill/>
          </p:spPr>
        </p:pic>
        <p:pic>
          <p:nvPicPr>
            <p:cNvPr id="22" name="Picture 2" descr="http://excellenceassured.com/wp-content/uploads/2011/08/Screen-shot-2011-08-25-at-08.45.37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 l="11268" r="70422" b="46513"/>
            <a:stretch>
              <a:fillRect/>
            </a:stretch>
          </p:blipFill>
          <p:spPr bwMode="auto">
            <a:xfrm>
              <a:off x="3779912" y="5157192"/>
              <a:ext cx="1440160" cy="279648"/>
            </a:xfrm>
            <a:prstGeom prst="rect">
              <a:avLst/>
            </a:prstGeom>
            <a:noFill/>
          </p:spPr>
        </p:pic>
        <p:sp>
          <p:nvSpPr>
            <p:cNvPr id="28" name="Tekstvak 27"/>
            <p:cNvSpPr txBox="1"/>
            <p:nvPr/>
          </p:nvSpPr>
          <p:spPr>
            <a:xfrm>
              <a:off x="3995936" y="5157192"/>
              <a:ext cx="10538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b="1" dirty="0" err="1" smtClean="0">
                  <a:solidFill>
                    <a:srgbClr val="0000FF"/>
                  </a:solidFill>
                </a:rPr>
                <a:t>Behaviour</a:t>
              </a:r>
              <a:endParaRPr lang="nl-NL" sz="16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44" name="Groep 43"/>
          <p:cNvGrpSpPr/>
          <p:nvPr/>
        </p:nvGrpSpPr>
        <p:grpSpPr>
          <a:xfrm>
            <a:off x="1979712" y="5805264"/>
            <a:ext cx="5904656" cy="865709"/>
            <a:chOff x="-2340768" y="5805264"/>
            <a:chExt cx="5904656" cy="865709"/>
          </a:xfrm>
        </p:grpSpPr>
        <p:grpSp>
          <p:nvGrpSpPr>
            <p:cNvPr id="43" name="Groep 42"/>
            <p:cNvGrpSpPr/>
            <p:nvPr/>
          </p:nvGrpSpPr>
          <p:grpSpPr>
            <a:xfrm>
              <a:off x="-2340768" y="5805264"/>
              <a:ext cx="5904656" cy="865709"/>
              <a:chOff x="-2340768" y="5805264"/>
              <a:chExt cx="5904656" cy="865709"/>
            </a:xfrm>
          </p:grpSpPr>
          <p:pic>
            <p:nvPicPr>
              <p:cNvPr id="8" name="Picture 2" descr="http://excellenceassured.com/wp-content/uploads/2011/08/Screen-shot-2011-08-25-at-08.45.37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prstClr val="black"/>
                  <a:srgbClr val="009900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>
                <a:off x="-2340768" y="5805264"/>
                <a:ext cx="5904656" cy="865709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http://excellenceassured.com/wp-content/uploads/2011/08/Screen-shot-2011-08-25-at-08.45.37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prstClr val="black"/>
                  <a:srgbClr val="009900">
                    <a:tint val="45000"/>
                    <a:satMod val="400000"/>
                  </a:srgbClr>
                </a:duotone>
              </a:blip>
              <a:srcRect l="9756" t="7349" r="67073" b="26108"/>
              <a:stretch>
                <a:fillRect/>
              </a:stretch>
            </p:blipFill>
            <p:spPr bwMode="auto">
              <a:xfrm>
                <a:off x="-36512" y="6021288"/>
                <a:ext cx="1368152" cy="288032"/>
              </a:xfrm>
              <a:prstGeom prst="rect">
                <a:avLst/>
              </a:prstGeom>
              <a:noFill/>
            </p:spPr>
          </p:pic>
        </p:grpSp>
        <p:sp>
          <p:nvSpPr>
            <p:cNvPr id="27" name="Tekstvak 26"/>
            <p:cNvSpPr txBox="1"/>
            <p:nvPr/>
          </p:nvSpPr>
          <p:spPr>
            <a:xfrm>
              <a:off x="251520" y="6021288"/>
              <a:ext cx="12802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b="1" dirty="0" smtClean="0">
                  <a:solidFill>
                    <a:srgbClr val="0000FF"/>
                  </a:solidFill>
                </a:rPr>
                <a:t>Environment</a:t>
              </a:r>
              <a:endParaRPr lang="nl-NL" sz="16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34" name="Tekstvak 33"/>
          <p:cNvSpPr txBox="1"/>
          <p:nvPr/>
        </p:nvSpPr>
        <p:spPr>
          <a:xfrm>
            <a:off x="108627" y="188640"/>
            <a:ext cx="2159117" cy="31700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00FF"/>
                </a:solidFill>
              </a:rPr>
              <a:t>Resources, like:</a:t>
            </a:r>
          </a:p>
          <a:p>
            <a:r>
              <a:rPr lang="en-GB" b="1" dirty="0" smtClean="0">
                <a:solidFill>
                  <a:srgbClr val="0000FF"/>
                </a:solidFill>
              </a:rPr>
              <a:t>Mother Earth</a:t>
            </a:r>
          </a:p>
          <a:p>
            <a:r>
              <a:rPr lang="en-GB" b="1" dirty="0" smtClean="0">
                <a:solidFill>
                  <a:srgbClr val="0000FF"/>
                </a:solidFill>
              </a:rPr>
              <a:t>Allah/God</a:t>
            </a:r>
          </a:p>
          <a:p>
            <a:r>
              <a:rPr lang="en-GB" b="1" dirty="0" smtClean="0">
                <a:solidFill>
                  <a:srgbClr val="0000FF"/>
                </a:solidFill>
              </a:rPr>
              <a:t>Self trust</a:t>
            </a:r>
          </a:p>
          <a:p>
            <a:r>
              <a:rPr lang="en-GB" b="1" dirty="0" smtClean="0">
                <a:solidFill>
                  <a:srgbClr val="0000FF"/>
                </a:solidFill>
              </a:rPr>
              <a:t>Breathing/ Breath</a:t>
            </a:r>
          </a:p>
          <a:p>
            <a:r>
              <a:rPr lang="en-GB" b="1" dirty="0" smtClean="0">
                <a:solidFill>
                  <a:srgbClr val="0000FF"/>
                </a:solidFill>
              </a:rPr>
              <a:t>Love</a:t>
            </a:r>
          </a:p>
          <a:p>
            <a:r>
              <a:rPr lang="en-GB" b="1" dirty="0" smtClean="0">
                <a:solidFill>
                  <a:srgbClr val="0000FF"/>
                </a:solidFill>
              </a:rPr>
              <a:t>Humour</a:t>
            </a:r>
          </a:p>
          <a:p>
            <a:r>
              <a:rPr lang="en-GB" b="1" dirty="0" smtClean="0">
                <a:solidFill>
                  <a:srgbClr val="0000FF"/>
                </a:solidFill>
              </a:rPr>
              <a:t>Motivation</a:t>
            </a:r>
          </a:p>
          <a:p>
            <a:r>
              <a:rPr lang="en-GB" b="1" dirty="0" smtClean="0">
                <a:solidFill>
                  <a:srgbClr val="0000FF"/>
                </a:solidFill>
              </a:rPr>
              <a:t>Power</a:t>
            </a:r>
          </a:p>
          <a:p>
            <a:r>
              <a:rPr lang="en-GB" b="1" dirty="0" smtClean="0">
                <a:solidFill>
                  <a:srgbClr val="0000FF"/>
                </a:solidFill>
              </a:rPr>
              <a:t>Sport</a:t>
            </a:r>
          </a:p>
          <a:p>
            <a:r>
              <a:rPr lang="en-GB" b="1" dirty="0" smtClean="0">
                <a:solidFill>
                  <a:srgbClr val="0000FF"/>
                </a:solidFill>
              </a:rPr>
              <a:t>Family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36" name="PIJL-RECHTS 35"/>
          <p:cNvSpPr/>
          <p:nvPr/>
        </p:nvSpPr>
        <p:spPr>
          <a:xfrm rot="20075707">
            <a:off x="910264" y="2724433"/>
            <a:ext cx="3795079" cy="233795"/>
          </a:xfrm>
          <a:prstGeom prst="rightArrow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PIJL-RECHTS 36"/>
          <p:cNvSpPr/>
          <p:nvPr/>
        </p:nvSpPr>
        <p:spPr>
          <a:xfrm rot="20496010">
            <a:off x="1069873" y="3279384"/>
            <a:ext cx="3043814" cy="203145"/>
          </a:xfrm>
          <a:prstGeom prst="rightArrow">
            <a:avLst/>
          </a:prstGeom>
          <a:solidFill>
            <a:srgbClr val="E54F3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PIJL-RECHTS 37"/>
          <p:cNvSpPr/>
          <p:nvPr/>
        </p:nvSpPr>
        <p:spPr>
          <a:xfrm rot="21172198">
            <a:off x="1188181" y="3768159"/>
            <a:ext cx="2530290" cy="224357"/>
          </a:xfrm>
          <a:prstGeom prst="rightArrow">
            <a:avLst/>
          </a:prstGeom>
          <a:solidFill>
            <a:srgbClr val="BE8CC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PIJL-RECHTS 38"/>
          <p:cNvSpPr/>
          <p:nvPr/>
        </p:nvSpPr>
        <p:spPr>
          <a:xfrm rot="263090">
            <a:off x="1190924" y="4218758"/>
            <a:ext cx="2230311" cy="17173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PIJL-RECHTS 39"/>
          <p:cNvSpPr/>
          <p:nvPr/>
        </p:nvSpPr>
        <p:spPr>
          <a:xfrm rot="1407916">
            <a:off x="1097820" y="4757118"/>
            <a:ext cx="2369276" cy="186049"/>
          </a:xfrm>
          <a:prstGeom prst="rightArrow">
            <a:avLst/>
          </a:prstGeom>
          <a:solidFill>
            <a:srgbClr val="E1E15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PIJL-RECHTS 40"/>
          <p:cNvSpPr/>
          <p:nvPr/>
        </p:nvSpPr>
        <p:spPr>
          <a:xfrm rot="2069440" flipV="1">
            <a:off x="782613" y="5146873"/>
            <a:ext cx="2826246" cy="209842"/>
          </a:xfrm>
          <a:prstGeom prst="rightArrow">
            <a:avLst/>
          </a:prstGeom>
          <a:solidFill>
            <a:srgbClr val="8FE67A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PIJL-RECHTS 34"/>
          <p:cNvSpPr/>
          <p:nvPr/>
        </p:nvSpPr>
        <p:spPr>
          <a:xfrm rot="4461681">
            <a:off x="164264" y="3433287"/>
            <a:ext cx="431548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PIJL-RECHTS 41"/>
          <p:cNvSpPr/>
          <p:nvPr/>
        </p:nvSpPr>
        <p:spPr>
          <a:xfrm rot="1125866">
            <a:off x="526412" y="3796548"/>
            <a:ext cx="431548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1" build="p" animBg="1"/>
      <p:bldP spid="36" grpId="0" animBg="1"/>
      <p:bldP spid="37" grpId="0" animBg="1"/>
      <p:bldP spid="38" grpId="0" animBg="1"/>
      <p:bldP spid="40" grpId="0" animBg="1"/>
      <p:bldP spid="3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nl-NL" b="1" dirty="0" err="1" smtClean="0">
                <a:solidFill>
                  <a:srgbClr val="0000FF"/>
                </a:solidFill>
              </a:rPr>
              <a:t>What</a:t>
            </a:r>
            <a:r>
              <a:rPr lang="nl-NL" b="1" dirty="0" smtClean="0">
                <a:solidFill>
                  <a:srgbClr val="0000FF"/>
                </a:solidFill>
              </a:rPr>
              <a:t> are resources?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 rot="499925">
            <a:off x="570101" y="1870283"/>
            <a:ext cx="3998612" cy="742150"/>
          </a:xfrm>
          <a:prstGeom prst="irregularSeal2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MS Mincho" pitchFamily="49" charset="-128"/>
                <a:cs typeface="Arial" pitchFamily="34" charset="0"/>
              </a:rPr>
              <a:t>Trust</a:t>
            </a:r>
            <a:endParaRPr kumimoji="0" lang="nl-NL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3952722" y="2591229"/>
            <a:ext cx="2347470" cy="667935"/>
          </a:xfrm>
          <a:prstGeom prst="irregularSeal2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MS Mincho" pitchFamily="49" charset="-128"/>
                <a:cs typeface="Arial" pitchFamily="34" charset="0"/>
              </a:rPr>
              <a:t>Courage</a:t>
            </a:r>
            <a:endParaRPr kumimoji="0" lang="nl-NL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 rot="499925">
            <a:off x="6086955" y="1852613"/>
            <a:ext cx="2949541" cy="752163"/>
          </a:xfrm>
          <a:prstGeom prst="irregularSeal2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MS Mincho" pitchFamily="49" charset="-128"/>
                <a:cs typeface="Arial" pitchFamily="34" charset="0"/>
              </a:rPr>
              <a:t>Happiness</a:t>
            </a:r>
            <a:endParaRPr kumimoji="0" lang="nl-NL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 rot="499925">
            <a:off x="441325" y="3259163"/>
            <a:ext cx="4544884" cy="639662"/>
          </a:xfrm>
          <a:prstGeom prst="irregularSeal2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MS Mincho" pitchFamily="49" charset="-128"/>
                <a:cs typeface="Arial" pitchFamily="34" charset="0"/>
              </a:rPr>
              <a:t>Humor /</a:t>
            </a:r>
            <a:r>
              <a:rPr kumimoji="0" lang="nl-NL" sz="16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MS Mincho" pitchFamily="49" charset="-128"/>
                <a:cs typeface="Arial" pitchFamily="34" charset="0"/>
              </a:rPr>
              <a:t>laughing</a:t>
            </a:r>
            <a:endParaRPr kumimoji="0" lang="nl-NL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 rot="499925">
            <a:off x="5706370" y="3461782"/>
            <a:ext cx="3062732" cy="742150"/>
          </a:xfrm>
          <a:prstGeom prst="irregularSeal2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MS Mincho" pitchFamily="49" charset="-128"/>
                <a:cs typeface="Arial" pitchFamily="34" charset="0"/>
              </a:rPr>
              <a:t>Motivation</a:t>
            </a:r>
            <a:endParaRPr kumimoji="0" lang="nl-NL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 rot="499925">
            <a:off x="3952722" y="5215847"/>
            <a:ext cx="2019402" cy="742150"/>
          </a:xfrm>
          <a:prstGeom prst="irregularSeal2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MS Mincho" pitchFamily="49" charset="-128"/>
                <a:cs typeface="Arial" pitchFamily="34" charset="0"/>
              </a:rPr>
              <a:t>Love</a:t>
            </a:r>
            <a:endParaRPr kumimoji="0" lang="nl-NL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auto">
          <a:xfrm rot="499925">
            <a:off x="5912247" y="4712834"/>
            <a:ext cx="2856855" cy="742150"/>
          </a:xfrm>
          <a:prstGeom prst="irregularSeal2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MS Mincho" pitchFamily="49" charset="-128"/>
                <a:cs typeface="Arial" pitchFamily="34" charset="0"/>
              </a:rPr>
              <a:t>Energy</a:t>
            </a:r>
            <a:endParaRPr kumimoji="0" lang="nl-NL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AutoShape 10"/>
          <p:cNvSpPr>
            <a:spLocks noChangeArrowheads="1"/>
          </p:cNvSpPr>
          <p:nvPr/>
        </p:nvSpPr>
        <p:spPr bwMode="auto">
          <a:xfrm rot="499925">
            <a:off x="5672740" y="6115850"/>
            <a:ext cx="2997934" cy="742150"/>
          </a:xfrm>
          <a:prstGeom prst="irregularSeal2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MS Mincho" pitchFamily="49" charset="-128"/>
                <a:cs typeface="Arial" pitchFamily="34" charset="0"/>
              </a:rPr>
              <a:t>Power</a:t>
            </a:r>
            <a:endParaRPr kumimoji="0" lang="nl-NL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AutoShape 11"/>
          <p:cNvSpPr>
            <a:spLocks noChangeArrowheads="1"/>
          </p:cNvSpPr>
          <p:nvPr/>
        </p:nvSpPr>
        <p:spPr bwMode="auto">
          <a:xfrm>
            <a:off x="866203" y="4203932"/>
            <a:ext cx="5220752" cy="775723"/>
          </a:xfrm>
          <a:prstGeom prst="irregularSeal2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MS Mincho" pitchFamily="49" charset="-128"/>
                <a:cs typeface="Arial" pitchFamily="34" charset="0"/>
              </a:rPr>
              <a:t>Self</a:t>
            </a:r>
            <a:r>
              <a:rPr kumimoji="0" lang="nl-NL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MS Mincho" pitchFamily="49" charset="-128"/>
                <a:cs typeface="Arial" pitchFamily="34" charset="0"/>
              </a:rPr>
              <a:t> </a:t>
            </a:r>
            <a:r>
              <a:rPr kumimoji="0" lang="nl-NL" sz="16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MS Mincho" pitchFamily="49" charset="-128"/>
                <a:cs typeface="Arial" pitchFamily="34" charset="0"/>
              </a:rPr>
              <a:t>confidence</a:t>
            </a:r>
            <a:endParaRPr kumimoji="0" lang="nl-NL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AutoShape 12"/>
          <p:cNvSpPr>
            <a:spLocks noChangeArrowheads="1"/>
          </p:cNvSpPr>
          <p:nvPr/>
        </p:nvSpPr>
        <p:spPr bwMode="auto">
          <a:xfrm>
            <a:off x="683568" y="5373701"/>
            <a:ext cx="2664296" cy="742150"/>
          </a:xfrm>
          <a:prstGeom prst="irregularSeal2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MS Mincho" pitchFamily="49" charset="-128"/>
                <a:cs typeface="Arial" pitchFamily="34" charset="0"/>
              </a:rPr>
              <a:t>Quietness</a:t>
            </a:r>
            <a:endParaRPr kumimoji="0" lang="nl-NL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nimBg="1"/>
      <p:bldP spid="1028" grpId="0" animBg="1"/>
      <p:bldP spid="1029" grpId="0" animBg="1"/>
      <p:bldP spid="1030" grpId="0" animBg="1"/>
      <p:bldP spid="1031" grpId="0" animBg="1"/>
      <p:bldP spid="1032" grpId="0" animBg="1"/>
      <p:bldP spid="1033" grpId="0" animBg="1"/>
      <p:bldP spid="1034" grpId="0" animBg="1"/>
      <p:bldP spid="1035" grpId="0" animBg="1"/>
      <p:bldP spid="103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i="1" dirty="0">
                <a:solidFill>
                  <a:srgbClr val="0000FF"/>
                </a:solidFill>
              </a:rPr>
              <a:t>Exercise: Aligning your Neurological Levels using your resources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395536" y="1556792"/>
            <a:ext cx="8486600" cy="43204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kumimoji="0" lang="en-GB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Choose a</a:t>
            </a:r>
            <a:r>
              <a:rPr kumimoji="0" lang="en-GB" sz="2400" b="0" i="1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resource, w</a:t>
            </a:r>
            <a:r>
              <a:rPr kumimoji="0" lang="en-GB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hich may help you to be more in tune with all your values, beliefs,</a:t>
            </a:r>
            <a:r>
              <a:rPr kumimoji="0" lang="en-GB" sz="2400" b="0" i="1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your identity and your mission in your life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kumimoji="0" lang="en-GB" sz="2400" b="0" i="1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What could make your life even more meaningful and hopeful?</a:t>
            </a:r>
            <a:endParaRPr kumimoji="0" lang="en-GB" sz="1400" b="0" i="1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  <a:p>
            <a:pPr marL="457200" lvl="0" indent="-457200">
              <a:spcBef>
                <a:spcPct val="20000"/>
              </a:spcBef>
              <a:buFont typeface="+mj-lt"/>
              <a:buAutoNum type="arabicPeriod"/>
              <a:defRPr/>
            </a:pPr>
            <a:endParaRPr lang="en-GB" sz="2400" i="1" dirty="0" smtClean="0">
              <a:solidFill>
                <a:srgbClr val="0000FF"/>
              </a:solidFill>
            </a:endParaRPr>
          </a:p>
          <a:p>
            <a:pPr marL="457200" lvl="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GB" sz="2400" i="1" dirty="0" smtClean="0">
                <a:solidFill>
                  <a:srgbClr val="0000FF"/>
                </a:solidFill>
              </a:rPr>
              <a:t>Use the cards with the levels, take time to go inward and to feel the power of the resource on each level and </a:t>
            </a:r>
            <a:r>
              <a:rPr kumimoji="0" lang="en-GB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experience how the resource</a:t>
            </a:r>
            <a:r>
              <a:rPr kumimoji="0" lang="en-GB" sz="2400" b="0" i="1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may contribute to enriching your life. </a:t>
            </a:r>
            <a:endParaRPr kumimoji="0" lang="en-GB" sz="2400" b="0" i="1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072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/>
          <p:cNvSpPr txBox="1">
            <a:spLocks/>
          </p:cNvSpPr>
          <p:nvPr/>
        </p:nvSpPr>
        <p:spPr>
          <a:xfrm>
            <a:off x="0" y="274638"/>
            <a:ext cx="91440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Which</a:t>
            </a:r>
            <a:r>
              <a:rPr kumimoji="0" lang="en-US" sz="3600" b="1" i="0" u="none" strike="noStrike" kern="1200" cap="none" spc="0" normalizeH="0" baseline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NLP techniques you used </a:t>
            </a:r>
            <a:r>
              <a:rPr kumimoji="0" lang="en-US" sz="3600" b="1" i="0" u="none" strike="noStrike" kern="1200" cap="none" spc="0" normalizeH="0" baseline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most?</a:t>
            </a:r>
            <a:endParaRPr kumimoji="0" lang="en-US" sz="3600" b="1" i="0" u="none" strike="noStrike" kern="1200" cap="none" spc="0" normalizeH="0" baseline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8" name="Shape 128"/>
          <p:cNvSpPr txBox="1"/>
          <p:nvPr/>
        </p:nvSpPr>
        <p:spPr>
          <a:xfrm>
            <a:off x="2699792" y="1772816"/>
            <a:ext cx="1296143" cy="369332"/>
          </a:xfrm>
          <a:prstGeom prst="rect">
            <a:avLst/>
          </a:prstGeom>
          <a:solidFill>
            <a:srgbClr val="E5B8B7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Focussing</a:t>
            </a:r>
            <a:endParaRPr lang="en-US"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Shape 129"/>
          <p:cNvSpPr txBox="1"/>
          <p:nvPr/>
        </p:nvSpPr>
        <p:spPr>
          <a:xfrm>
            <a:off x="6588224" y="1988840"/>
            <a:ext cx="1728191" cy="369332"/>
          </a:xfrm>
          <a:prstGeom prst="rect">
            <a:avLst/>
          </a:prstGeom>
          <a:solidFill>
            <a:srgbClr val="E5B8B7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Becoming</a:t>
            </a:r>
            <a:r>
              <a:rPr lang="en-US" sz="18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wiser</a:t>
            </a:r>
            <a:endParaRPr lang="en-US"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/>
          <p:cNvSpPr txBox="1"/>
          <p:nvPr/>
        </p:nvSpPr>
        <p:spPr>
          <a:xfrm>
            <a:off x="1763688" y="2780927"/>
            <a:ext cx="936103" cy="369332"/>
          </a:xfrm>
          <a:prstGeom prst="rect">
            <a:avLst/>
          </a:prstGeom>
          <a:solidFill>
            <a:srgbClr val="E5B8B7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Doing</a:t>
            </a:r>
            <a:endParaRPr lang="en-US"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Shape 131"/>
          <p:cNvSpPr txBox="1"/>
          <p:nvPr/>
        </p:nvSpPr>
        <p:spPr>
          <a:xfrm>
            <a:off x="7236296" y="3575882"/>
            <a:ext cx="1512167" cy="369332"/>
          </a:xfrm>
          <a:prstGeom prst="rect">
            <a:avLst/>
          </a:prstGeom>
          <a:solidFill>
            <a:srgbClr val="E5B8B7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Respecting</a:t>
            </a:r>
            <a:endParaRPr lang="en-US"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5508104" y="1556792"/>
            <a:ext cx="1368151" cy="369332"/>
          </a:xfrm>
          <a:prstGeom prst="rect">
            <a:avLst/>
          </a:prstGeom>
          <a:solidFill>
            <a:srgbClr val="E5B8B7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Anchoring</a:t>
            </a:r>
            <a:endParaRPr lang="en-US"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Shape 133"/>
          <p:cNvSpPr txBox="1"/>
          <p:nvPr/>
        </p:nvSpPr>
        <p:spPr>
          <a:xfrm>
            <a:off x="899592" y="2276872"/>
            <a:ext cx="1872208" cy="369332"/>
          </a:xfrm>
          <a:prstGeom prst="rect">
            <a:avLst/>
          </a:prstGeom>
          <a:solidFill>
            <a:srgbClr val="E5B8B7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</a:t>
            </a:r>
            <a:r>
              <a:rPr lang="en-US" sz="18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8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meaning</a:t>
            </a:r>
            <a:endParaRPr lang="en-US"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Shape 134"/>
          <p:cNvSpPr txBox="1"/>
          <p:nvPr/>
        </p:nvSpPr>
        <p:spPr>
          <a:xfrm>
            <a:off x="0" y="4283803"/>
            <a:ext cx="2843807" cy="646331"/>
          </a:xfrm>
          <a:prstGeom prst="rect">
            <a:avLst/>
          </a:prstGeom>
          <a:solidFill>
            <a:srgbClr val="E5B8B7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your internal </a:t>
            </a:r>
            <a:r>
              <a:rPr lang="en-US" sz="18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representation</a:t>
            </a:r>
            <a:endParaRPr lang="en-US"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/>
          <p:cNvSpPr txBox="1"/>
          <p:nvPr/>
        </p:nvSpPr>
        <p:spPr>
          <a:xfrm>
            <a:off x="0" y="5085183"/>
            <a:ext cx="2915816" cy="648071"/>
          </a:xfrm>
          <a:prstGeom prst="rect">
            <a:avLst/>
          </a:prstGeom>
          <a:solidFill>
            <a:srgbClr val="E5B8B7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Choosing</a:t>
            </a:r>
            <a:r>
              <a:rPr lang="en-US" sz="18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higher neurological </a:t>
            </a:r>
            <a:r>
              <a:rPr lang="en-US" sz="18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levels</a:t>
            </a:r>
            <a:endParaRPr lang="en-US"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/>
          <p:cNvSpPr txBox="1"/>
          <p:nvPr/>
        </p:nvSpPr>
        <p:spPr>
          <a:xfrm>
            <a:off x="179511" y="5904275"/>
            <a:ext cx="3240359" cy="461665"/>
          </a:xfrm>
          <a:prstGeom prst="rect">
            <a:avLst/>
          </a:prstGeom>
          <a:solidFill>
            <a:srgbClr val="E5B8B7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Building empowering </a:t>
            </a:r>
            <a:r>
              <a:rPr lang="en-US" sz="18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beliefs</a:t>
            </a:r>
            <a:endParaRPr lang="en-US"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/>
          <p:nvPr/>
        </p:nvSpPr>
        <p:spPr>
          <a:xfrm>
            <a:off x="4139953" y="6237312"/>
            <a:ext cx="3168350" cy="369332"/>
          </a:xfrm>
          <a:prstGeom prst="rect">
            <a:avLst/>
          </a:prstGeom>
          <a:solidFill>
            <a:srgbClr val="E5B8B7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Accessing</a:t>
            </a:r>
            <a:r>
              <a:rPr lang="en-US" sz="18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inner </a:t>
            </a:r>
            <a:r>
              <a:rPr lang="en-US" sz="18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resources</a:t>
            </a:r>
            <a:endParaRPr lang="en-US"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Shape 139"/>
          <p:cNvSpPr txBox="1"/>
          <p:nvPr/>
        </p:nvSpPr>
        <p:spPr>
          <a:xfrm>
            <a:off x="6984267" y="4099137"/>
            <a:ext cx="1656183" cy="369332"/>
          </a:xfrm>
          <a:prstGeom prst="rect">
            <a:avLst/>
          </a:prstGeom>
          <a:solidFill>
            <a:srgbClr val="E5B8B7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Reframing</a:t>
            </a:r>
            <a:endParaRPr lang="en-US"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Shape 140"/>
          <p:cNvSpPr txBox="1"/>
          <p:nvPr/>
        </p:nvSpPr>
        <p:spPr>
          <a:xfrm>
            <a:off x="7164288" y="2420888"/>
            <a:ext cx="1296143" cy="369332"/>
          </a:xfrm>
          <a:prstGeom prst="rect">
            <a:avLst/>
          </a:prstGeom>
          <a:solidFill>
            <a:srgbClr val="E5B8B7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Letting</a:t>
            </a:r>
            <a:r>
              <a:rPr lang="en-US" sz="18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</a:t>
            </a:r>
            <a:endParaRPr lang="en-US"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 txBox="1"/>
          <p:nvPr/>
        </p:nvSpPr>
        <p:spPr>
          <a:xfrm>
            <a:off x="7236296" y="2924944"/>
            <a:ext cx="1296143" cy="369332"/>
          </a:xfrm>
          <a:prstGeom prst="rect">
            <a:avLst/>
          </a:prstGeom>
          <a:solidFill>
            <a:srgbClr val="E5B8B7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Accepting</a:t>
            </a:r>
            <a:endParaRPr lang="en-US"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Shape 142"/>
          <p:cNvSpPr txBox="1"/>
          <p:nvPr/>
        </p:nvSpPr>
        <p:spPr>
          <a:xfrm>
            <a:off x="179511" y="3437383"/>
            <a:ext cx="2672680" cy="646331"/>
          </a:xfrm>
          <a:prstGeom prst="rect">
            <a:avLst/>
          </a:prstGeom>
          <a:solidFill>
            <a:srgbClr val="E5B8B7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change the </a:t>
            </a:r>
            <a:r>
              <a:rPr lang="en-US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structure?</a:t>
            </a:r>
            <a:endParaRPr lang="en-US"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Shape 143"/>
          <p:cNvSpPr txBox="1"/>
          <p:nvPr/>
        </p:nvSpPr>
        <p:spPr>
          <a:xfrm>
            <a:off x="6588224" y="5200210"/>
            <a:ext cx="2016224" cy="369332"/>
          </a:xfrm>
          <a:prstGeom prst="rect">
            <a:avLst/>
          </a:prstGeom>
          <a:solidFill>
            <a:srgbClr val="E5B8B7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Building </a:t>
            </a:r>
            <a:r>
              <a:rPr lang="en-US" sz="18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Rapport</a:t>
            </a:r>
            <a:endParaRPr lang="en-US"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Shape 144"/>
          <p:cNvSpPr txBox="1"/>
          <p:nvPr/>
        </p:nvSpPr>
        <p:spPr>
          <a:xfrm>
            <a:off x="6012160" y="4606968"/>
            <a:ext cx="2952328" cy="369332"/>
          </a:xfrm>
          <a:prstGeom prst="rect">
            <a:avLst/>
          </a:prstGeom>
          <a:solidFill>
            <a:srgbClr val="E5B8B7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 Observational </a:t>
            </a:r>
            <a:r>
              <a:rPr lang="en-US" sz="18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positions</a:t>
            </a:r>
            <a:endParaRPr lang="en-US"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Shape 128"/>
          <p:cNvSpPr txBox="1"/>
          <p:nvPr/>
        </p:nvSpPr>
        <p:spPr>
          <a:xfrm>
            <a:off x="3347864" y="1124744"/>
            <a:ext cx="3096344" cy="369332"/>
          </a:xfrm>
          <a:prstGeom prst="rect">
            <a:avLst/>
          </a:prstGeom>
          <a:solidFill>
            <a:srgbClr val="E5B8B7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</a:t>
            </a:r>
            <a:r>
              <a:rPr lang="en-US" sz="18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presuppositions</a:t>
            </a:r>
            <a:endParaRPr lang="en-US"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Shape 128"/>
          <p:cNvSpPr txBox="1"/>
          <p:nvPr/>
        </p:nvSpPr>
        <p:spPr>
          <a:xfrm>
            <a:off x="5497207" y="5719609"/>
            <a:ext cx="2495172" cy="369332"/>
          </a:xfrm>
          <a:prstGeom prst="rect">
            <a:avLst/>
          </a:prstGeom>
          <a:solidFill>
            <a:srgbClr val="E5B8B7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Milton </a:t>
            </a:r>
            <a:r>
              <a:rPr lang="en-US" sz="18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language</a:t>
            </a:r>
            <a:endParaRPr lang="en-US"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Shape 128"/>
          <p:cNvSpPr txBox="1"/>
          <p:nvPr/>
        </p:nvSpPr>
        <p:spPr>
          <a:xfrm>
            <a:off x="2520280" y="6365940"/>
            <a:ext cx="1584175" cy="369332"/>
          </a:xfrm>
          <a:prstGeom prst="rect">
            <a:avLst/>
          </a:prstGeom>
          <a:solidFill>
            <a:srgbClr val="E5B8B7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Meta </a:t>
            </a:r>
            <a:r>
              <a:rPr lang="en-US" sz="18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</a:t>
            </a:r>
            <a:endParaRPr lang="en-US"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" name="Afbeelding 29" descr="toolkit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5816" y="2276872"/>
            <a:ext cx="3842520" cy="358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016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51520" y="404664"/>
            <a:ext cx="6768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0000FF"/>
                </a:solidFill>
              </a:rPr>
              <a:t>Peace Like a River</a:t>
            </a:r>
            <a:r>
              <a:rPr lang="en-US" sz="2800" b="1" dirty="0" smtClean="0">
                <a:solidFill>
                  <a:srgbClr val="0000FF"/>
                </a:solidFill>
              </a:rPr>
              <a:t> 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3" name="Rechteraccolade 2"/>
          <p:cNvSpPr/>
          <p:nvPr/>
        </p:nvSpPr>
        <p:spPr>
          <a:xfrm>
            <a:off x="5724128" y="1412776"/>
            <a:ext cx="504056" cy="864096"/>
          </a:xfrm>
          <a:prstGeom prst="rightBrac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6444208" y="155679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rgbClr val="0000FF"/>
                </a:solidFill>
              </a:rPr>
              <a:t>2 x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6" name="Rechteraccolade 5"/>
          <p:cNvSpPr/>
          <p:nvPr/>
        </p:nvSpPr>
        <p:spPr>
          <a:xfrm>
            <a:off x="5796136" y="2708920"/>
            <a:ext cx="504056" cy="864096"/>
          </a:xfrm>
          <a:prstGeom prst="rightBrac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6452592" y="2782669"/>
            <a:ext cx="783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rgbClr val="0000FF"/>
                </a:solidFill>
              </a:rPr>
              <a:t>2 x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8" name="Rechteraccolade 7"/>
          <p:cNvSpPr/>
          <p:nvPr/>
        </p:nvSpPr>
        <p:spPr>
          <a:xfrm>
            <a:off x="6092552" y="4077072"/>
            <a:ext cx="504056" cy="792088"/>
          </a:xfrm>
          <a:prstGeom prst="rightBrac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/>
          <p:cNvSpPr txBox="1"/>
          <p:nvPr/>
        </p:nvSpPr>
        <p:spPr>
          <a:xfrm>
            <a:off x="6804248" y="407707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rgbClr val="0000FF"/>
                </a:solidFill>
              </a:rPr>
              <a:t>2 x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10" name="Rechteraccolade 9"/>
          <p:cNvSpPr/>
          <p:nvPr/>
        </p:nvSpPr>
        <p:spPr>
          <a:xfrm>
            <a:off x="6876256" y="5373216"/>
            <a:ext cx="504056" cy="720080"/>
          </a:xfrm>
          <a:prstGeom prst="rightBrac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7452320" y="5374957"/>
            <a:ext cx="783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rgbClr val="0000FF"/>
                </a:solidFill>
              </a:rPr>
              <a:t>2 x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251520" y="1412776"/>
            <a:ext cx="6768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I’ve got peace like a river (</a:t>
            </a:r>
            <a:r>
              <a:rPr lang="en-US" sz="2800" b="1" dirty="0" err="1" smtClean="0">
                <a:solidFill>
                  <a:srgbClr val="0000FF"/>
                </a:solidFill>
              </a:rPr>
              <a:t>2x</a:t>
            </a:r>
            <a:r>
              <a:rPr lang="en-US" sz="2800" b="1" dirty="0" smtClean="0">
                <a:solidFill>
                  <a:srgbClr val="0000FF"/>
                </a:solidFill>
              </a:rPr>
              <a:t>)</a:t>
            </a:r>
            <a:br>
              <a:rPr lang="en-US" sz="2800" b="1" dirty="0" smtClean="0">
                <a:solidFill>
                  <a:srgbClr val="0000FF"/>
                </a:solidFill>
              </a:rPr>
            </a:br>
            <a:r>
              <a:rPr lang="en-US" sz="2800" b="1" dirty="0" smtClean="0">
                <a:solidFill>
                  <a:srgbClr val="0000FF"/>
                </a:solidFill>
              </a:rPr>
              <a:t>I’ve got peace like a river in my soul. 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251520" y="2708920"/>
            <a:ext cx="59046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I’ve got love like an ocean  (</a:t>
            </a:r>
            <a:r>
              <a:rPr lang="en-US" sz="2800" b="1" dirty="0" err="1" smtClean="0">
                <a:solidFill>
                  <a:srgbClr val="0000FF"/>
                </a:solidFill>
              </a:rPr>
              <a:t>2x</a:t>
            </a:r>
            <a:r>
              <a:rPr lang="en-US" sz="2800" b="1" dirty="0" smtClean="0">
                <a:solidFill>
                  <a:srgbClr val="0000FF"/>
                </a:solidFill>
              </a:rPr>
              <a:t>)</a:t>
            </a:r>
            <a:br>
              <a:rPr lang="en-US" sz="2800" b="1" dirty="0" smtClean="0">
                <a:solidFill>
                  <a:srgbClr val="0000FF"/>
                </a:solidFill>
              </a:rPr>
            </a:br>
            <a:r>
              <a:rPr lang="en-US" sz="2800" b="1" dirty="0" smtClean="0">
                <a:solidFill>
                  <a:srgbClr val="0000FF"/>
                </a:solidFill>
              </a:rPr>
              <a:t>I’ve got love like an ocean in my soul .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4" name="Rechthoek 13"/>
          <p:cNvSpPr/>
          <p:nvPr/>
        </p:nvSpPr>
        <p:spPr>
          <a:xfrm>
            <a:off x="395536" y="3933056"/>
            <a:ext cx="6768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I’ve got joy  like a fountain, </a:t>
            </a:r>
            <a:br>
              <a:rPr lang="en-US" sz="2800" b="1" dirty="0" smtClean="0">
                <a:solidFill>
                  <a:srgbClr val="0000FF"/>
                </a:solidFill>
              </a:rPr>
            </a:br>
            <a:r>
              <a:rPr lang="en-US" sz="2800" b="1" dirty="0" smtClean="0">
                <a:solidFill>
                  <a:srgbClr val="0000FF"/>
                </a:solidFill>
              </a:rPr>
              <a:t>I’ve got joy like a fountain, in my soul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5" name="Rechthoek 14"/>
          <p:cNvSpPr/>
          <p:nvPr/>
        </p:nvSpPr>
        <p:spPr>
          <a:xfrm>
            <a:off x="395536" y="5211197"/>
            <a:ext cx="6768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I’ve got strength like a mountain </a:t>
            </a:r>
            <a:br>
              <a:rPr lang="en-US" sz="2800" b="1" dirty="0" smtClean="0">
                <a:solidFill>
                  <a:srgbClr val="0000FF"/>
                </a:solidFill>
              </a:rPr>
            </a:br>
            <a:r>
              <a:rPr lang="en-US" sz="2800" b="1" dirty="0" smtClean="0">
                <a:solidFill>
                  <a:srgbClr val="0000FF"/>
                </a:solidFill>
              </a:rPr>
              <a:t>I’ve got strength like a mountain in my soul 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6" name="Rechthoek 15"/>
          <p:cNvSpPr/>
          <p:nvPr/>
        </p:nvSpPr>
        <p:spPr>
          <a:xfrm rot="20775081">
            <a:off x="3923928" y="377298"/>
            <a:ext cx="4680520" cy="523220"/>
          </a:xfrm>
          <a:prstGeom prst="rect">
            <a:avLst/>
          </a:prstGeom>
          <a:solidFill>
            <a:srgbClr val="FF8B8B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Values on identity level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998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nl-NL" sz="3600" b="1" dirty="0" err="1" smtClean="0">
                <a:solidFill>
                  <a:srgbClr val="0000FF"/>
                </a:solidFill>
              </a:rPr>
              <a:t>What</a:t>
            </a:r>
            <a:r>
              <a:rPr lang="nl-NL" sz="3600" b="1" dirty="0" smtClean="0">
                <a:solidFill>
                  <a:srgbClr val="0000FF"/>
                </a:solidFill>
              </a:rPr>
              <a:t> are </a:t>
            </a:r>
            <a:r>
              <a:rPr lang="nl-NL" sz="3600" b="1" dirty="0" err="1" smtClean="0">
                <a:solidFill>
                  <a:srgbClr val="0000FF"/>
                </a:solidFill>
              </a:rPr>
              <a:t>your</a:t>
            </a:r>
            <a:r>
              <a:rPr lang="nl-NL" sz="3600" b="1" dirty="0" smtClean="0">
                <a:solidFill>
                  <a:srgbClr val="0000FF"/>
                </a:solidFill>
              </a:rPr>
              <a:t> goals </a:t>
            </a:r>
            <a:r>
              <a:rPr lang="nl-NL" sz="3600" b="1" dirty="0" err="1" smtClean="0">
                <a:solidFill>
                  <a:srgbClr val="0000FF"/>
                </a:solidFill>
              </a:rPr>
              <a:t>with</a:t>
            </a:r>
            <a:r>
              <a:rPr lang="nl-NL" sz="3600" b="1" dirty="0" smtClean="0">
                <a:solidFill>
                  <a:srgbClr val="0000FF"/>
                </a:solidFill>
              </a:rPr>
              <a:t> </a:t>
            </a:r>
            <a:r>
              <a:rPr lang="nl-NL" sz="3600" b="1" dirty="0" err="1" smtClean="0">
                <a:solidFill>
                  <a:srgbClr val="0000FF"/>
                </a:solidFill>
              </a:rPr>
              <a:t>this</a:t>
            </a:r>
            <a:r>
              <a:rPr lang="nl-NL" sz="3600" b="1" dirty="0" smtClean="0">
                <a:solidFill>
                  <a:srgbClr val="0000FF"/>
                </a:solidFill>
              </a:rPr>
              <a:t> NLP course?</a:t>
            </a:r>
            <a:endParaRPr lang="nl-NL" sz="3600" b="1" dirty="0">
              <a:solidFill>
                <a:srgbClr val="0000FF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323528" y="1484784"/>
            <a:ext cx="8496944" cy="44644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" y="6053418"/>
            <a:ext cx="90364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15900" algn="l"/>
              </a:tabLst>
            </a:pPr>
            <a:r>
              <a:rPr kumimoji="0" lang="nl-NL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Use</a:t>
            </a: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nl-NL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positive</a:t>
            </a: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nl-NL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words</a:t>
            </a: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nl-NL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avoid</a:t>
            </a: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nl-NL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using</a:t>
            </a: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nl-NL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not</a:t>
            </a:r>
            <a:r>
              <a:rPr lang="nl-NL" sz="2400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nl-NL" sz="2400" dirty="0" err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lang="nl-NL" sz="24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no)</a:t>
            </a:r>
            <a:endParaRPr kumimoji="0" lang="nl-NL" sz="11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567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94122"/>
          </a:xfrm>
        </p:spPr>
        <p:txBody>
          <a:bodyPr>
            <a:normAutofit/>
          </a:bodyPr>
          <a:lstStyle/>
          <a:p>
            <a:pPr lvl="0"/>
            <a:r>
              <a:rPr lang="en-US" sz="5400" b="1" i="1" dirty="0" smtClean="0">
                <a:solidFill>
                  <a:srgbClr val="0000FF"/>
                </a:solidFill>
                <a:latin typeface="+mn-lt"/>
                <a:ea typeface="MS Mincho" pitchFamily="49" charset="-128"/>
                <a:cs typeface="Times New Roman" pitchFamily="18" charset="0"/>
              </a:rPr>
              <a:t>Three life questions</a:t>
            </a:r>
            <a:endParaRPr lang="en-US" sz="5400" dirty="0">
              <a:solidFill>
                <a:srgbClr val="0000FF"/>
              </a:solidFill>
              <a:latin typeface="+mn-lt"/>
            </a:endParaRP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6001429"/>
              </p:ext>
            </p:extLst>
          </p:nvPr>
        </p:nvGraphicFramePr>
        <p:xfrm>
          <a:off x="107503" y="3600291"/>
          <a:ext cx="8928993" cy="2451165"/>
        </p:xfrm>
        <a:graphic>
          <a:graphicData uri="http://schemas.openxmlformats.org/drawingml/2006/table">
            <a:tbl>
              <a:tblPr/>
              <a:tblGrid>
                <a:gridCol w="2976035"/>
                <a:gridCol w="2976035"/>
                <a:gridCol w="2976923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US" sz="2800" noProof="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Subject 1</a:t>
                      </a:r>
                      <a:endParaRPr lang="en-US" sz="2800" noProof="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US" sz="2800" noProof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en-US" sz="2800" noProof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US" sz="2800" noProof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2800" noProof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A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US" sz="2400" noProof="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</a:rPr>
                        <a:t>What do I focus on?</a:t>
                      </a:r>
                      <a:endParaRPr lang="en-US" sz="2400" noProof="0" dirty="0">
                        <a:solidFill>
                          <a:srgbClr val="0000FF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US" sz="2400" noProof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</a:rPr>
                        <a:t>What do I focus on?</a:t>
                      </a:r>
                      <a:endParaRPr lang="en-US" sz="2400" noProof="0">
                        <a:solidFill>
                          <a:srgbClr val="0000FF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US" sz="2400" noProof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</a:rPr>
                        <a:t>What do I focus on?</a:t>
                      </a:r>
                      <a:endParaRPr lang="en-US" sz="2400" noProof="0">
                        <a:solidFill>
                          <a:srgbClr val="0000FF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A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US" sz="2400" noProof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</a:rPr>
                        <a:t>Which meaning do I give it? </a:t>
                      </a:r>
                      <a:endParaRPr lang="en-US" sz="2400" noProof="0">
                        <a:solidFill>
                          <a:srgbClr val="0000FF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US" sz="2400" noProof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</a:rPr>
                        <a:t>Which meaning do I give it? </a:t>
                      </a:r>
                      <a:endParaRPr lang="en-US" sz="2400" noProof="0">
                        <a:solidFill>
                          <a:srgbClr val="0000FF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US" sz="2400" noProof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</a:rPr>
                        <a:t>Which meaning do I give it? </a:t>
                      </a:r>
                      <a:endParaRPr lang="en-US" sz="2400" noProof="0">
                        <a:solidFill>
                          <a:srgbClr val="0000FF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A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US" sz="2400" noProof="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</a:rPr>
                        <a:t>What do I do</a:t>
                      </a:r>
                      <a:r>
                        <a:rPr lang="en-US" sz="2400" baseline="0" noProof="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</a:rPr>
                        <a:t> </a:t>
                      </a:r>
                      <a:r>
                        <a:rPr lang="en-US" sz="2400" noProof="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</a:rPr>
                        <a:t>with it? </a:t>
                      </a:r>
                      <a:endParaRPr lang="en-US" sz="2400" noProof="0" dirty="0">
                        <a:solidFill>
                          <a:srgbClr val="0000FF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US" sz="2400" noProof="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</a:rPr>
                        <a:t>What do I do</a:t>
                      </a:r>
                      <a:r>
                        <a:rPr lang="en-US" sz="2400" baseline="0" noProof="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</a:rPr>
                        <a:t> </a:t>
                      </a:r>
                      <a:r>
                        <a:rPr lang="en-US" sz="2400" noProof="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</a:rPr>
                        <a:t>with it? </a:t>
                      </a:r>
                      <a:endParaRPr lang="en-US" sz="2400" noProof="0" dirty="0">
                        <a:solidFill>
                          <a:srgbClr val="0000FF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US" sz="2400" noProof="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</a:rPr>
                        <a:t>What do I do</a:t>
                      </a:r>
                      <a:r>
                        <a:rPr lang="en-US" sz="2400" baseline="0" noProof="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</a:rPr>
                        <a:t> </a:t>
                      </a:r>
                      <a:r>
                        <a:rPr lang="en-US" sz="2400" noProof="0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</a:rPr>
                        <a:t>with it? </a:t>
                      </a:r>
                      <a:endParaRPr lang="en-US" sz="2400" noProof="0" dirty="0">
                        <a:solidFill>
                          <a:srgbClr val="0000FF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AF"/>
                    </a:solidFill>
                  </a:tcPr>
                </a:tc>
              </a:tr>
            </a:tbl>
          </a:graphicData>
        </a:graphic>
      </p:graphicFrame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79512" y="1015429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159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</a:rPr>
              <a:t>What do I focus on?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159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</a:rPr>
              <a:t>Which meaning do I give it?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159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</a:rPr>
              <a:t>What do I do with it?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You can use the scheme in your book to work on 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different topics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042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22114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0000FF"/>
                </a:solidFill>
              </a:rPr>
              <a:t>What do people indicate as factors for success?</a:t>
            </a:r>
            <a:endParaRPr lang="en-GB" sz="3600" b="1" dirty="0">
              <a:solidFill>
                <a:srgbClr val="0000FF"/>
              </a:solidFill>
            </a:endParaRPr>
          </a:p>
        </p:txBody>
      </p:sp>
      <p:pic>
        <p:nvPicPr>
          <p:cNvPr id="4" name="Grafiek 2"/>
          <p:cNvPicPr/>
          <p:nvPr/>
        </p:nvPicPr>
        <p:blipFill>
          <a:blip r:embed="rId2" cstate="print">
            <a:lum bright="-10000" contrast="40000"/>
          </a:blip>
          <a:srcRect l="22361" t="1051" r="1376" b="43089"/>
          <a:stretch>
            <a:fillRect/>
          </a:stretch>
        </p:blipFill>
        <p:spPr bwMode="auto">
          <a:xfrm>
            <a:off x="3563888" y="1700808"/>
            <a:ext cx="5580112" cy="303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052736"/>
            <a:ext cx="4139952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0000FF"/>
                </a:solidFill>
              </a:rPr>
              <a:t>Indicate your own factors for success. 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00FF"/>
                </a:solidFill>
              </a:rPr>
              <a:t>Give the different factors 1, 2, 3, 4, 5  in order of importance.</a:t>
            </a:r>
          </a:p>
          <a:p>
            <a:pPr>
              <a:buNone/>
            </a:pP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4355976" y="4509120"/>
            <a:ext cx="4788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</a:t>
            </a:r>
            <a:r>
              <a:rPr lang="nl-NL" b="1" dirty="0" smtClean="0"/>
              <a:t>       </a:t>
            </a:r>
            <a:r>
              <a:rPr lang="nl-NL" b="1" dirty="0" smtClean="0">
                <a:solidFill>
                  <a:srgbClr val="0000FF"/>
                </a:solidFill>
              </a:rPr>
              <a:t>2</a:t>
            </a:r>
            <a:r>
              <a:rPr lang="nl-NL" b="1" dirty="0" smtClean="0"/>
              <a:t>       </a:t>
            </a:r>
            <a:r>
              <a:rPr lang="nl-NL" b="1" dirty="0" smtClean="0">
                <a:solidFill>
                  <a:srgbClr val="00B050"/>
                </a:solidFill>
              </a:rPr>
              <a:t>3</a:t>
            </a:r>
            <a:r>
              <a:rPr lang="nl-NL" b="1" dirty="0" smtClean="0"/>
              <a:t>       </a:t>
            </a:r>
            <a:r>
              <a:rPr lang="nl-NL" b="1" dirty="0" smtClean="0">
                <a:solidFill>
                  <a:srgbClr val="DE5A00"/>
                </a:solidFill>
              </a:rPr>
              <a:t>4</a:t>
            </a:r>
            <a:r>
              <a:rPr lang="nl-NL" b="1" dirty="0" smtClean="0"/>
              <a:t>       </a:t>
            </a:r>
            <a:r>
              <a:rPr lang="nl-NL" b="1" dirty="0" smtClean="0">
                <a:solidFill>
                  <a:srgbClr val="6600FF"/>
                </a:solidFill>
              </a:rPr>
              <a:t>5</a:t>
            </a:r>
            <a:r>
              <a:rPr lang="nl-NL" b="1" dirty="0" smtClean="0"/>
              <a:t>       </a:t>
            </a:r>
            <a:r>
              <a:rPr lang="nl-NL" b="1" dirty="0" smtClean="0">
                <a:solidFill>
                  <a:srgbClr val="00FF00"/>
                </a:solidFill>
              </a:rPr>
              <a:t>6</a:t>
            </a:r>
            <a:r>
              <a:rPr lang="nl-NL" b="1" dirty="0" smtClean="0"/>
              <a:t>      </a:t>
            </a:r>
            <a:r>
              <a:rPr lang="nl-NL" b="1" dirty="0" smtClean="0">
                <a:solidFill>
                  <a:srgbClr val="EEC100"/>
                </a:solidFill>
              </a:rPr>
              <a:t>7 </a:t>
            </a:r>
            <a:r>
              <a:rPr lang="nl-NL" b="1" dirty="0" smtClean="0"/>
              <a:t>      </a:t>
            </a:r>
            <a:r>
              <a:rPr lang="nl-NL" b="1" dirty="0" smtClean="0">
                <a:solidFill>
                  <a:srgbClr val="FF575B"/>
                </a:solidFill>
              </a:rPr>
              <a:t>8</a:t>
            </a:r>
            <a:r>
              <a:rPr lang="nl-NL" b="1" dirty="0" smtClean="0"/>
              <a:t>       </a:t>
            </a:r>
            <a:r>
              <a:rPr lang="nl-NL" b="1" dirty="0" smtClean="0">
                <a:solidFill>
                  <a:srgbClr val="FF00FF"/>
                </a:solidFill>
              </a:rPr>
              <a:t>9</a:t>
            </a:r>
            <a:r>
              <a:rPr lang="nl-NL" b="1" dirty="0" smtClean="0"/>
              <a:t>      </a:t>
            </a:r>
            <a:r>
              <a:rPr lang="nl-NL" b="1" dirty="0" smtClean="0">
                <a:solidFill>
                  <a:srgbClr val="00DFDA"/>
                </a:solidFill>
              </a:rPr>
              <a:t>10</a:t>
            </a:r>
            <a:endParaRPr lang="nl-NL" b="1" dirty="0">
              <a:solidFill>
                <a:srgbClr val="00DFDA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 rot="19068030">
            <a:off x="1801816" y="5570848"/>
            <a:ext cx="3089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  (Self)trust, belief, conviction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 rot="19068030">
            <a:off x="2427078" y="5463673"/>
            <a:ext cx="3061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2</a:t>
            </a:r>
            <a:r>
              <a:rPr lang="en-US" b="1" dirty="0" smtClean="0">
                <a:solidFill>
                  <a:srgbClr val="0000FF"/>
                </a:solidFill>
              </a:rPr>
              <a:t>  Pleasure, humor, enjoying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 rot="19068030">
            <a:off x="4050040" y="5145334"/>
            <a:ext cx="1650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3  Mission, goal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 rot="19068030">
            <a:off x="4475175" y="5127417"/>
            <a:ext cx="1704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DE5A00"/>
                </a:solidFill>
              </a:rPr>
              <a:t>4  Perseverance</a:t>
            </a:r>
            <a:endParaRPr lang="en-US" b="1" dirty="0">
              <a:solidFill>
                <a:srgbClr val="DE5A00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 rot="19068030">
            <a:off x="3799598" y="5547001"/>
            <a:ext cx="3027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00FF"/>
                </a:solidFill>
              </a:rPr>
              <a:t>5 Wisdom, knowledge, insight</a:t>
            </a:r>
            <a:endParaRPr lang="en-US" b="1" dirty="0">
              <a:solidFill>
                <a:srgbClr val="6600FF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 rot="19068030">
            <a:off x="4241804" y="5607562"/>
            <a:ext cx="3010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FF00"/>
                </a:solidFill>
              </a:rPr>
              <a:t>6 Passion, enthusiasm, drive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 rot="19068030">
            <a:off x="5300501" y="5356775"/>
            <a:ext cx="2343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EEC100"/>
                </a:solidFill>
              </a:rPr>
              <a:t>7 Honesty, openness</a:t>
            </a:r>
            <a:endParaRPr lang="en-US" b="1" dirty="0">
              <a:solidFill>
                <a:srgbClr val="EEC100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 rot="19068030">
            <a:off x="6468093" y="5073434"/>
            <a:ext cx="1699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575B"/>
                </a:solidFill>
              </a:rPr>
              <a:t>8</a:t>
            </a:r>
            <a:r>
              <a:rPr lang="en-US" b="1" dirty="0" smtClean="0">
                <a:solidFill>
                  <a:srgbClr val="FF575B"/>
                </a:solidFill>
              </a:rPr>
              <a:t> Authenticity</a:t>
            </a:r>
            <a:endParaRPr lang="en-US" b="1" dirty="0">
              <a:solidFill>
                <a:srgbClr val="FF575B"/>
              </a:solidFill>
            </a:endParaRPr>
          </a:p>
        </p:txBody>
      </p:sp>
      <p:sp>
        <p:nvSpPr>
          <p:cNvPr id="15" name="Tekstvak 14"/>
          <p:cNvSpPr txBox="1"/>
          <p:nvPr/>
        </p:nvSpPr>
        <p:spPr>
          <a:xfrm rot="19068030">
            <a:off x="6305995" y="5330477"/>
            <a:ext cx="2464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FF"/>
                </a:solidFill>
              </a:rPr>
              <a:t>9</a:t>
            </a:r>
            <a:r>
              <a:rPr lang="en-US" b="1" dirty="0" smtClean="0">
                <a:solidFill>
                  <a:srgbClr val="FF00FF"/>
                </a:solidFill>
              </a:rPr>
              <a:t> Acceptance, respect</a:t>
            </a:r>
            <a:endParaRPr lang="en-US" b="1" dirty="0">
              <a:solidFill>
                <a:srgbClr val="FF00FF"/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 rot="19068030">
            <a:off x="6384528" y="5519616"/>
            <a:ext cx="3027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DFDA"/>
                </a:solidFill>
              </a:rPr>
              <a:t>10 Courage, boldness, guts</a:t>
            </a:r>
            <a:endParaRPr lang="en-US" b="1" dirty="0">
              <a:solidFill>
                <a:srgbClr val="00DFDA"/>
              </a:solidFill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330512" y="5061180"/>
            <a:ext cx="3089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(Self)trust, belief, conviction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330512" y="4389103"/>
            <a:ext cx="3061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Pleasure, humor, enjoying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330512" y="2396885"/>
            <a:ext cx="1650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Mission, goal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330512" y="2732922"/>
            <a:ext cx="1704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DE5A00"/>
                </a:solidFill>
              </a:rPr>
              <a:t>Perseverance</a:t>
            </a:r>
            <a:endParaRPr lang="en-US" b="1" dirty="0">
              <a:solidFill>
                <a:srgbClr val="DE5A00"/>
              </a:solidFill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330512" y="4725140"/>
            <a:ext cx="3027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00FF"/>
                </a:solidFill>
              </a:rPr>
              <a:t>Wisdom, knowledge, insight</a:t>
            </a:r>
            <a:endParaRPr lang="en-US" b="1" dirty="0">
              <a:solidFill>
                <a:srgbClr val="6600FF"/>
              </a:solidFill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330512" y="3717029"/>
            <a:ext cx="3010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FF00"/>
                </a:solidFill>
              </a:rPr>
              <a:t>Passion, enthusiasm, drive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330512" y="3068959"/>
            <a:ext cx="2343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EEC100"/>
                </a:solidFill>
              </a:rPr>
              <a:t>Honesty, openness</a:t>
            </a:r>
            <a:endParaRPr lang="en-US" b="1" dirty="0">
              <a:solidFill>
                <a:srgbClr val="EEC100"/>
              </a:solidFill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330512" y="2060848"/>
            <a:ext cx="1699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575B"/>
                </a:solidFill>
              </a:rPr>
              <a:t>Authenticity</a:t>
            </a:r>
            <a:endParaRPr lang="en-US" b="1" dirty="0">
              <a:solidFill>
                <a:srgbClr val="FF575B"/>
              </a:solidFill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330512" y="4053066"/>
            <a:ext cx="2464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FF"/>
                </a:solidFill>
              </a:rPr>
              <a:t>Acceptance, respect</a:t>
            </a:r>
            <a:endParaRPr lang="en-US" b="1" dirty="0">
              <a:solidFill>
                <a:srgbClr val="FF00FF"/>
              </a:solidFill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330512" y="3404996"/>
            <a:ext cx="2555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DFDA"/>
                </a:solidFill>
              </a:rPr>
              <a:t>Courage, boldness, guts</a:t>
            </a:r>
            <a:endParaRPr lang="en-US" b="1" dirty="0">
              <a:solidFill>
                <a:srgbClr val="00DFD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999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Success to Excellenc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40000"/>
          </a:blip>
          <a:stretch>
            <a:fillRect/>
          </a:stretch>
        </p:blipFill>
        <p:spPr>
          <a:xfrm>
            <a:off x="3790903" y="0"/>
            <a:ext cx="5389609" cy="6858000"/>
          </a:xfrm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72008" y="1177008"/>
            <a:ext cx="385192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159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Understanding the results of your communication </a:t>
            </a:r>
            <a:endParaRPr kumimoji="0" lang="nl-NL" sz="1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159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Consistent and congruent behavior</a:t>
            </a:r>
            <a:endParaRPr kumimoji="0" lang="nl-NL" sz="1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159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Predictable performance </a:t>
            </a:r>
            <a:endParaRPr kumimoji="0" lang="nl-NL" sz="1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159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Eliminating negative emotions</a:t>
            </a:r>
            <a:endParaRPr kumimoji="0" lang="nl-NL" sz="1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159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Ability to work with people and inspire them </a:t>
            </a:r>
            <a:endParaRPr kumimoji="0" lang="nl-NL" sz="1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159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Accepting the present as it is</a:t>
            </a:r>
            <a:endParaRPr kumimoji="0" lang="nl-NL" sz="1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159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Completeness as a person </a:t>
            </a:r>
            <a:endParaRPr kumimoji="0" lang="nl-NL" sz="1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159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Ability to reach the desired goals</a:t>
            </a:r>
            <a:endParaRPr kumimoji="0" lang="nl-NL" sz="1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159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Determination to achieve personal growth </a:t>
            </a:r>
            <a:endParaRPr kumimoji="0" lang="nl-NL" sz="1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159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Ability to create a strong connection with others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956376" y="204618"/>
            <a:ext cx="122413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159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Possible solution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159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(f)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159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(h)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nl-NL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159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(e)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nl-NL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159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(c)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nl-NL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159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)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nl-NL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159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(b)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nl-NL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159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(j)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nl-NL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159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(d)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nl-NL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159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(a)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nl-NL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159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(g)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496" y="332656"/>
            <a:ext cx="5328592" cy="86409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How to advance in NLP?</a:t>
            </a:r>
            <a:endParaRPr lang="nl-NL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153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0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0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0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0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0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0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0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0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0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0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5987008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NLP Presuppositions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23728" y="1600201"/>
            <a:ext cx="6563072" cy="3629000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en-US" b="1" i="1" dirty="0" smtClean="0">
                <a:solidFill>
                  <a:srgbClr val="0000FF"/>
                </a:solidFill>
              </a:rPr>
              <a:t>Respect for somebody else’s model of the world and that of yourself. </a:t>
            </a:r>
            <a:endParaRPr lang="nl-NL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b="1" i="1" dirty="0" smtClean="0">
                <a:solidFill>
                  <a:srgbClr val="0000FF"/>
                </a:solidFill>
              </a:rPr>
              <a:t>Exercise:  </a:t>
            </a:r>
            <a:endParaRPr lang="nl-NL" b="1" i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Analyze the differences between the models of the world of the people involved in a conflict situation. </a:t>
            </a:r>
            <a:endParaRPr lang="en-US" sz="28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See </a:t>
            </a:r>
            <a:r>
              <a:rPr lang="en-US" sz="2800" dirty="0" smtClean="0">
                <a:solidFill>
                  <a:srgbClr val="0000FF"/>
                </a:solidFill>
              </a:rPr>
              <a:t>how much you can </a:t>
            </a:r>
            <a:r>
              <a:rPr lang="en-US" sz="2800" u="sng" dirty="0" smtClean="0">
                <a:solidFill>
                  <a:srgbClr val="0000FF"/>
                </a:solidFill>
              </a:rPr>
              <a:t>respect</a:t>
            </a:r>
            <a:r>
              <a:rPr lang="en-US" sz="2800" dirty="0" smtClean="0">
                <a:solidFill>
                  <a:srgbClr val="0000FF"/>
                </a:solidFill>
              </a:rPr>
              <a:t> these differences.</a:t>
            </a:r>
            <a:endParaRPr lang="nl-NL" sz="2800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nl-NL" dirty="0">
              <a:solidFill>
                <a:srgbClr val="0000FF"/>
              </a:solidFill>
            </a:endParaRPr>
          </a:p>
        </p:txBody>
      </p:sp>
      <p:pic>
        <p:nvPicPr>
          <p:cNvPr id="63490" name="Picture 2" descr="globe_afr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624" y="44624"/>
            <a:ext cx="1555102" cy="1152128"/>
          </a:xfrm>
          <a:prstGeom prst="rect">
            <a:avLst/>
          </a:prstGeom>
          <a:noFill/>
        </p:spPr>
      </p:pic>
      <p:pic>
        <p:nvPicPr>
          <p:cNvPr id="63492" name="Picture 4" descr="globe_as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624" y="1359648"/>
            <a:ext cx="1619671" cy="1199965"/>
          </a:xfrm>
          <a:prstGeom prst="rect">
            <a:avLst/>
          </a:prstGeom>
          <a:noFill/>
        </p:spPr>
      </p:pic>
      <p:pic>
        <p:nvPicPr>
          <p:cNvPr id="63494" name="Picture 6" descr="globe_pacif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624" y="2722509"/>
            <a:ext cx="1652296" cy="1224136"/>
          </a:xfrm>
          <a:prstGeom prst="rect">
            <a:avLst/>
          </a:prstGeom>
          <a:noFill/>
        </p:spPr>
      </p:pic>
      <p:pic>
        <p:nvPicPr>
          <p:cNvPr id="63496" name="Picture 8" descr="globe.middleeas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4109541"/>
            <a:ext cx="1392088" cy="1361426"/>
          </a:xfrm>
          <a:prstGeom prst="rect">
            <a:avLst/>
          </a:prstGeom>
          <a:noFill/>
        </p:spPr>
      </p:pic>
      <p:pic>
        <p:nvPicPr>
          <p:cNvPr id="63498" name="Picture 10" descr="globe.worl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" y="5633864"/>
            <a:ext cx="1619017" cy="1224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209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Three important NLP presuppositions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844825"/>
            <a:ext cx="8435280" cy="453650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lvl="0"/>
            <a:r>
              <a:rPr lang="en-US" sz="3400" b="1" i="1" dirty="0" smtClean="0">
                <a:solidFill>
                  <a:srgbClr val="0000FF"/>
                </a:solidFill>
              </a:rPr>
              <a:t>The meaning of your communication is the response that you get.</a:t>
            </a:r>
            <a:endParaRPr lang="nl-NL" sz="3400" dirty="0" smtClean="0">
              <a:solidFill>
                <a:srgbClr val="0000FF"/>
              </a:solidFill>
            </a:endParaRPr>
          </a:p>
          <a:p>
            <a:pPr lvl="0"/>
            <a:r>
              <a:rPr lang="en-US" sz="3400" b="1" i="1" dirty="0" smtClean="0">
                <a:solidFill>
                  <a:srgbClr val="0000FF"/>
                </a:solidFill>
              </a:rPr>
              <a:t>Your mind and your body are parts of the same system, you cannot separate them.</a:t>
            </a:r>
            <a:endParaRPr lang="nl-NL" sz="3400" dirty="0" smtClean="0">
              <a:solidFill>
                <a:srgbClr val="0000FF"/>
              </a:solidFill>
            </a:endParaRPr>
          </a:p>
          <a:p>
            <a:pPr lvl="0"/>
            <a:r>
              <a:rPr lang="en-US" sz="3400" b="1" i="1" dirty="0" smtClean="0">
                <a:solidFill>
                  <a:srgbClr val="0000FF"/>
                </a:solidFill>
              </a:rPr>
              <a:t>The map is not the territory. Every person has their own individual map of the world</a:t>
            </a:r>
            <a:r>
              <a:rPr lang="en-US" sz="3400" b="1" i="1" dirty="0" smtClean="0">
                <a:solidFill>
                  <a:srgbClr val="0000FF"/>
                </a:solidFill>
              </a:rPr>
              <a:t>.</a:t>
            </a:r>
          </a:p>
          <a:p>
            <a:pPr lvl="0"/>
            <a:r>
              <a:rPr lang="en-US" sz="3400" b="1" i="1" dirty="0" smtClean="0">
                <a:solidFill>
                  <a:srgbClr val="0000FF"/>
                </a:solidFill>
              </a:rPr>
              <a:t> </a:t>
            </a:r>
            <a:r>
              <a:rPr lang="en-US" sz="3400" b="1" i="1" dirty="0" smtClean="0">
                <a:solidFill>
                  <a:srgbClr val="0000FF"/>
                </a:solidFill>
              </a:rPr>
              <a:t>There is no single correct map of the world.</a:t>
            </a:r>
            <a:endParaRPr lang="nl-NL" sz="34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309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3388</TotalTime>
  <Words>1517</Words>
  <Application>Microsoft Office PowerPoint</Application>
  <PresentationFormat>Diavoorstelling (4:3)</PresentationFormat>
  <Paragraphs>455</Paragraphs>
  <Slides>30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1" baseType="lpstr">
      <vt:lpstr>Office-thema</vt:lpstr>
      <vt:lpstr>NLP-follow-up course “Develop your unlimited powers even better”</vt:lpstr>
      <vt:lpstr>Present yourself …</vt:lpstr>
      <vt:lpstr>Dia 3</vt:lpstr>
      <vt:lpstr>What are your goals with this NLP course?</vt:lpstr>
      <vt:lpstr>Three life questions</vt:lpstr>
      <vt:lpstr>What do people indicate as factors for success?</vt:lpstr>
      <vt:lpstr>How to advance in NLP?</vt:lpstr>
      <vt:lpstr>NLP Presuppositions</vt:lpstr>
      <vt:lpstr>Three important NLP presuppositions</vt:lpstr>
      <vt:lpstr>NLP Presupposition 17: </vt:lpstr>
      <vt:lpstr>Exercise:  Using pre-suppositions for a case</vt:lpstr>
      <vt:lpstr>Dia 12</vt:lpstr>
      <vt:lpstr>The map is not the territory</vt:lpstr>
      <vt:lpstr>Alfred Korzybski</vt:lpstr>
      <vt:lpstr>Neurological levels</vt:lpstr>
      <vt:lpstr>9. Recognising the Neurological Levels</vt:lpstr>
      <vt:lpstr>Dia 17</vt:lpstr>
      <vt:lpstr>Compliment on behaviour level</vt:lpstr>
      <vt:lpstr>Neurological Levels as a model for analysis</vt:lpstr>
      <vt:lpstr>Neurological levels</vt:lpstr>
      <vt:lpstr>Exercise on p.17: Communication at one of the Neurological levels</vt:lpstr>
      <vt:lpstr>Neurological Levels in Education</vt:lpstr>
      <vt:lpstr>Dia 23</vt:lpstr>
      <vt:lpstr>Confusing Neurological Levels</vt:lpstr>
      <vt:lpstr>A wonderful resource:</vt:lpstr>
      <vt:lpstr>Resources, how to use them?</vt:lpstr>
      <vt:lpstr>Dia 27</vt:lpstr>
      <vt:lpstr>What are resources?</vt:lpstr>
      <vt:lpstr>Exercise: Aligning your Neurological Levels using your resources</vt:lpstr>
      <vt:lpstr>Dia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 jij ‘je ongekende vermogens’ leren kennen?</dc:title>
  <dc:creator>Sytse</dc:creator>
  <cp:lastModifiedBy>Sytse</cp:lastModifiedBy>
  <cp:revision>73</cp:revision>
  <dcterms:created xsi:type="dcterms:W3CDTF">2015-01-05T14:54:59Z</dcterms:created>
  <dcterms:modified xsi:type="dcterms:W3CDTF">2017-03-30T10:14:38Z</dcterms:modified>
</cp:coreProperties>
</file>