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</p:sldMasterIdLst>
  <p:notesMasterIdLst>
    <p:notesMasterId r:id="rId20"/>
  </p:notesMasterIdLst>
  <p:sldIdLst>
    <p:sldId id="488" r:id="rId2"/>
    <p:sldId id="507" r:id="rId3"/>
    <p:sldId id="508" r:id="rId4"/>
    <p:sldId id="492" r:id="rId5"/>
    <p:sldId id="493" r:id="rId6"/>
    <p:sldId id="494" r:id="rId7"/>
    <p:sldId id="495" r:id="rId8"/>
    <p:sldId id="496" r:id="rId9"/>
    <p:sldId id="497" r:id="rId10"/>
    <p:sldId id="498" r:id="rId11"/>
    <p:sldId id="499" r:id="rId12"/>
    <p:sldId id="500" r:id="rId13"/>
    <p:sldId id="501" r:id="rId14"/>
    <p:sldId id="502" r:id="rId15"/>
    <p:sldId id="503" r:id="rId16"/>
    <p:sldId id="504" r:id="rId17"/>
    <p:sldId id="505" r:id="rId18"/>
    <p:sldId id="506" r:id="rId1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4E59F"/>
    <a:srgbClr val="007434"/>
    <a:srgbClr val="A27B00"/>
    <a:srgbClr val="00008A"/>
    <a:srgbClr val="FFCC3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26" y="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ABE47F-7498-4B23-A796-BBDDC1B6237C}" type="datetimeFigureOut">
              <a:rPr lang="nl-NL" smtClean="0"/>
              <a:pPr/>
              <a:t>29-10-2017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CED072-2C5B-4FA1-A750-3F292DDBBB0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996641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AF2FD-8D51-446F-8212-0B1399B5208A}" type="datetimeFigureOut">
              <a:rPr lang="nl-NL" smtClean="0"/>
              <a:pPr/>
              <a:t>29-10-2017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25EB5-7D11-45B9-B063-D4FFF1F97ED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AF2FD-8D51-446F-8212-0B1399B5208A}" type="datetimeFigureOut">
              <a:rPr lang="nl-NL" smtClean="0"/>
              <a:pPr/>
              <a:t>29-10-2017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25EB5-7D11-45B9-B063-D4FFF1F97ED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AF2FD-8D51-446F-8212-0B1399B5208A}" type="datetimeFigureOut">
              <a:rPr lang="nl-NL" smtClean="0"/>
              <a:pPr/>
              <a:t>29-10-2017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25EB5-7D11-45B9-B063-D4FFF1F97ED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AF2FD-8D51-446F-8212-0B1399B5208A}" type="datetimeFigureOut">
              <a:rPr lang="nl-NL" smtClean="0"/>
              <a:pPr/>
              <a:t>29-10-2017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25EB5-7D11-45B9-B063-D4FFF1F97ED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AF2FD-8D51-446F-8212-0B1399B5208A}" type="datetimeFigureOut">
              <a:rPr lang="nl-NL" smtClean="0"/>
              <a:pPr/>
              <a:t>29-10-2017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25EB5-7D11-45B9-B063-D4FFF1F97ED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AF2FD-8D51-446F-8212-0B1399B5208A}" type="datetimeFigureOut">
              <a:rPr lang="nl-NL" smtClean="0"/>
              <a:pPr/>
              <a:t>29-10-2017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25EB5-7D11-45B9-B063-D4FFF1F97ED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AF2FD-8D51-446F-8212-0B1399B5208A}" type="datetimeFigureOut">
              <a:rPr lang="nl-NL" smtClean="0"/>
              <a:pPr/>
              <a:t>29-10-2017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25EB5-7D11-45B9-B063-D4FFF1F97ED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AF2FD-8D51-446F-8212-0B1399B5208A}" type="datetimeFigureOut">
              <a:rPr lang="nl-NL" smtClean="0"/>
              <a:pPr/>
              <a:t>29-10-2017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25EB5-7D11-45B9-B063-D4FFF1F97ED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AF2FD-8D51-446F-8212-0B1399B5208A}" type="datetimeFigureOut">
              <a:rPr lang="nl-NL" smtClean="0"/>
              <a:pPr/>
              <a:t>29-10-2017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25EB5-7D11-45B9-B063-D4FFF1F97ED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AF2FD-8D51-446F-8212-0B1399B5208A}" type="datetimeFigureOut">
              <a:rPr lang="nl-NL" smtClean="0"/>
              <a:pPr/>
              <a:t>29-10-2017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25EB5-7D11-45B9-B063-D4FFF1F97ED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AF2FD-8D51-446F-8212-0B1399B5208A}" type="datetimeFigureOut">
              <a:rPr lang="nl-NL" smtClean="0"/>
              <a:pPr/>
              <a:t>29-10-2017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25EB5-7D11-45B9-B063-D4FFF1F97ED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AF2FD-8D51-446F-8212-0B1399B5208A}" type="datetimeFigureOut">
              <a:rPr lang="nl-NL" smtClean="0"/>
              <a:pPr/>
              <a:t>29-10-2017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25EB5-7D11-45B9-B063-D4FFF1F97ED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http://media-cache-ec4.pinterest.com/upload/232498399483799621_vgEAtrDH_c.jpg" TargetMode="External"/><Relationship Id="rId7" Type="http://schemas.openxmlformats.org/officeDocument/2006/relationships/image" Target="../media/image32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NLP\onderwerpen%20NLP\topsport\Maarten\YouTube%20%20%20%20%20%20%20%20-%20I%20Love%20Living%20Life.%20I%20Am%20Happy._xvidmanzonderbenenenaemen.avi" TargetMode="External"/><Relationship Id="rId4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ontw ben4.bmp"/>
          <p:cNvPicPr/>
          <p:nvPr/>
        </p:nvPicPr>
        <p:blipFill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lum bright="50000" contrast="20000"/>
          </a:blip>
          <a:stretch>
            <a:fillRect/>
          </a:stretch>
        </p:blipFill>
        <p:spPr>
          <a:xfrm>
            <a:off x="431033" y="0"/>
            <a:ext cx="8712967" cy="6858000"/>
          </a:xfrm>
          <a:prstGeom prst="rect">
            <a:avLst/>
          </a:prstGeom>
        </p:spPr>
      </p:pic>
      <p:sp>
        <p:nvSpPr>
          <p:cNvPr id="3075" name="Titel 1"/>
          <p:cNvSpPr>
            <a:spLocks noGrp="1"/>
          </p:cNvSpPr>
          <p:nvPr>
            <p:ph type="ctrTitle"/>
          </p:nvPr>
        </p:nvSpPr>
        <p:spPr>
          <a:xfrm>
            <a:off x="685800" y="2924944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Welcome to the NLP-course “Your Unlimited Powers”</a:t>
            </a:r>
            <a:endParaRPr lang="nl-NL" b="1" dirty="0" smtClean="0">
              <a:solidFill>
                <a:srgbClr val="FF0000"/>
              </a:solidFill>
            </a:endParaRPr>
          </a:p>
        </p:txBody>
      </p:sp>
      <p:sp>
        <p:nvSpPr>
          <p:cNvPr id="3076" name="Ondertitel 2"/>
          <p:cNvSpPr>
            <a:spLocks noGrp="1"/>
          </p:cNvSpPr>
          <p:nvPr>
            <p:ph type="subTitle" idx="1"/>
          </p:nvPr>
        </p:nvSpPr>
        <p:spPr>
          <a:xfrm>
            <a:off x="683568" y="4725144"/>
            <a:ext cx="7776864" cy="208823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Ministry of social affairs, Ramallah, Palestine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1st  day Wednesday 27 April 2016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Trainers: Sytse and Marlies Tjallingii</a:t>
            </a:r>
          </a:p>
        </p:txBody>
      </p:sp>
      <p:sp>
        <p:nvSpPr>
          <p:cNvPr id="3077" name="Rechthoek 4"/>
          <p:cNvSpPr>
            <a:spLocks noChangeArrowheads="1"/>
          </p:cNvSpPr>
          <p:nvPr/>
        </p:nvSpPr>
        <p:spPr bwMode="auto">
          <a:xfrm>
            <a:off x="2555875" y="188913"/>
            <a:ext cx="342677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6000" b="1" dirty="0" err="1" smtClean="0">
                <a:solidFill>
                  <a:srgbClr val="0033CC"/>
                </a:solidFill>
              </a:rPr>
              <a:t>Welcome</a:t>
            </a:r>
            <a:r>
              <a:rPr lang="nl-NL" sz="6000" b="1" dirty="0" smtClean="0">
                <a:solidFill>
                  <a:srgbClr val="0033CC"/>
                </a:solidFill>
              </a:rPr>
              <a:t>!</a:t>
            </a:r>
            <a:endParaRPr lang="nl-NL" sz="2800" b="1" dirty="0">
              <a:solidFill>
                <a:srgbClr val="0033CC"/>
              </a:solidFill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1835696" y="980728"/>
            <a:ext cx="4896544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AE" sz="11500" dirty="0" smtClean="0">
                <a:solidFill>
                  <a:srgbClr val="0000FF"/>
                </a:solidFill>
              </a:rPr>
              <a:t>مرحبا</a:t>
            </a:r>
            <a:endParaRPr lang="nl-NL" sz="115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307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0000FF"/>
                </a:solidFill>
              </a:rPr>
              <a:t>What is the difference between the map and the territory?</a:t>
            </a:r>
            <a:endParaRPr lang="nl-NL" b="1" dirty="0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1412875"/>
            <a:ext cx="3671888" cy="5445125"/>
          </a:xfrm>
          <a:solidFill>
            <a:srgbClr val="66FF66"/>
          </a:solidFill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b="1" smtClean="0">
                <a:solidFill>
                  <a:srgbClr val="009900"/>
                </a:solidFill>
              </a:rPr>
              <a:t>Map of Gaza</a:t>
            </a:r>
          </a:p>
          <a:p>
            <a:pPr eaLnBrk="1" hangingPunct="1">
              <a:buFont typeface="Arial" charset="0"/>
              <a:buNone/>
            </a:pPr>
            <a:endParaRPr lang="en-US" b="1" smtClean="0">
              <a:solidFill>
                <a:srgbClr val="009900"/>
              </a:solidFill>
            </a:endParaRPr>
          </a:p>
          <a:p>
            <a:pPr eaLnBrk="1" hangingPunct="1">
              <a:buFont typeface="Arial" charset="0"/>
              <a:buNone/>
            </a:pPr>
            <a:endParaRPr lang="nl-NL" b="1" smtClean="0">
              <a:solidFill>
                <a:srgbClr val="009900"/>
              </a:solidFill>
            </a:endParaRPr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4067175" y="1484313"/>
            <a:ext cx="5076825" cy="5373687"/>
          </a:xfrm>
          <a:prstGeom prst="rect">
            <a:avLst/>
          </a:prstGeom>
          <a:solidFill>
            <a:srgbClr val="66FF66"/>
          </a:solidFill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009900"/>
                </a:solidFill>
              </a:rPr>
              <a:t>‘Territory’ </a:t>
            </a:r>
            <a:r>
              <a:rPr lang="en-US" sz="3200" b="1" dirty="0">
                <a:solidFill>
                  <a:srgbClr val="009900"/>
                </a:solidFill>
                <a:latin typeface="+mn-lt"/>
                <a:cs typeface="+mn-cs"/>
              </a:rPr>
              <a:t>of Gaza</a:t>
            </a:r>
            <a:endParaRPr lang="nl-NL" sz="3200" b="1" dirty="0">
              <a:solidFill>
                <a:srgbClr val="009900"/>
              </a:solidFill>
              <a:latin typeface="+mn-lt"/>
              <a:cs typeface="+mn-cs"/>
            </a:endParaRPr>
          </a:p>
        </p:txBody>
      </p:sp>
      <p:pic>
        <p:nvPicPr>
          <p:cNvPr id="10" name="Picture 2" descr="D:\NLP\GAZA\fotos\23-10\CIMG0391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4067944" y="2060848"/>
            <a:ext cx="2060575" cy="2001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Afbeelding 10" descr="CIMG002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1988840"/>
            <a:ext cx="230505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D:\NLP\GAZA\fotos\21-10\CIMG01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175" y="4581525"/>
            <a:ext cx="2449041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http://www.jewishvirtuallibrary.org/jsource/images/gazama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250" y="1916113"/>
            <a:ext cx="2020888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Picture 4" descr="http://www.ahmedbaraka.com/palestine/images/map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194175"/>
            <a:ext cx="1897063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2" name="Picture 2" descr="https://bsnews.info/wp-content/uploads/2015/07/gaza-destruction-1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6216" y="4581128"/>
            <a:ext cx="2627784" cy="20713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755576" y="404664"/>
            <a:ext cx="2941574" cy="83099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nl-NL" sz="4800" b="1" dirty="0" err="1" smtClean="0">
                <a:solidFill>
                  <a:srgbClr val="0000FF"/>
                </a:solidFill>
              </a:rPr>
              <a:t>Perception</a:t>
            </a:r>
            <a:endParaRPr lang="nl-NL" sz="4800" dirty="0">
              <a:solidFill>
                <a:srgbClr val="0000FF"/>
              </a:solidFill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4644008" y="404664"/>
            <a:ext cx="2942344" cy="83099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nl-NL" sz="4800" b="1" dirty="0" err="1" smtClean="0">
                <a:solidFill>
                  <a:srgbClr val="0000FF"/>
                </a:solidFill>
              </a:rPr>
              <a:t>Projection</a:t>
            </a:r>
            <a:r>
              <a:rPr lang="nl-NL" sz="4800" b="1" dirty="0" smtClean="0">
                <a:solidFill>
                  <a:srgbClr val="0000FF"/>
                </a:solidFill>
              </a:rPr>
              <a:t> </a:t>
            </a:r>
            <a:endParaRPr lang="nl-NL" sz="4800" dirty="0">
              <a:solidFill>
                <a:srgbClr val="0000FF"/>
              </a:solidFill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3937144" y="404664"/>
            <a:ext cx="490840" cy="83099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nl-NL" sz="4800" b="1" dirty="0" smtClean="0">
                <a:solidFill>
                  <a:srgbClr val="0000FF"/>
                </a:solidFill>
              </a:rPr>
              <a:t>=</a:t>
            </a:r>
            <a:endParaRPr lang="nl-NL" sz="4800" dirty="0">
              <a:solidFill>
                <a:srgbClr val="0000FF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84784"/>
            <a:ext cx="4343400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484784"/>
            <a:ext cx="3181350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kstvak 7"/>
          <p:cNvSpPr txBox="1"/>
          <p:nvPr/>
        </p:nvSpPr>
        <p:spPr>
          <a:xfrm>
            <a:off x="1403648" y="6093296"/>
            <a:ext cx="65618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Look from a different perspective</a:t>
            </a:r>
            <a:endParaRPr lang="en-US" sz="36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Afbeelding 28" descr="communicatie over een hond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t="56014" r="48599" b="22849"/>
          <a:stretch>
            <a:fillRect/>
          </a:stretch>
        </p:blipFill>
        <p:spPr bwMode="auto">
          <a:xfrm>
            <a:off x="-36512" y="3861048"/>
            <a:ext cx="331236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Afbeelding 28" descr="communicatie over een hond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51952" t="56014" b="22849"/>
          <a:stretch>
            <a:fillRect/>
          </a:stretch>
        </p:blipFill>
        <p:spPr bwMode="auto">
          <a:xfrm>
            <a:off x="3347864" y="3861048"/>
            <a:ext cx="3096343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Afbeelding 28" descr="communicatie over een hond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51951" t="77151"/>
          <a:stretch>
            <a:fillRect/>
          </a:stretch>
        </p:blipFill>
        <p:spPr bwMode="auto">
          <a:xfrm>
            <a:off x="3347864" y="5301208"/>
            <a:ext cx="3096344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Afbeelding 28" descr="communicatie over een hond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51951" t="38047" b="42929"/>
          <a:stretch>
            <a:fillRect/>
          </a:stretch>
        </p:blipFill>
        <p:spPr bwMode="auto">
          <a:xfrm>
            <a:off x="3347864" y="2636912"/>
            <a:ext cx="309634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Afbeelding 28" descr="communicatie over een hond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50704" t="19023" b="61953"/>
          <a:stretch>
            <a:fillRect/>
          </a:stretch>
        </p:blipFill>
        <p:spPr bwMode="auto">
          <a:xfrm>
            <a:off x="3275856" y="1412776"/>
            <a:ext cx="3176735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Afbeelding 28" descr="communicatie over een hond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t="77151" r="49166"/>
          <a:stretch>
            <a:fillRect/>
          </a:stretch>
        </p:blipFill>
        <p:spPr bwMode="auto">
          <a:xfrm>
            <a:off x="0" y="5301208"/>
            <a:ext cx="3275856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Afbeelding 28" descr="communicatie over een hond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t="38047" r="48048" b="42929"/>
          <a:stretch>
            <a:fillRect/>
          </a:stretch>
        </p:blipFill>
        <p:spPr bwMode="auto">
          <a:xfrm>
            <a:off x="0" y="2636912"/>
            <a:ext cx="334786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Afbeelding 28" descr="communicatie over een hond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t="19023" r="49166" b="61953"/>
          <a:stretch>
            <a:fillRect/>
          </a:stretch>
        </p:blipFill>
        <p:spPr bwMode="auto">
          <a:xfrm>
            <a:off x="0" y="1340768"/>
            <a:ext cx="327585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Afbeelding 28" descr="communicatie over een hond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b="82033"/>
          <a:stretch>
            <a:fillRect/>
          </a:stretch>
        </p:blipFill>
        <p:spPr bwMode="auto">
          <a:xfrm>
            <a:off x="0" y="44625"/>
            <a:ext cx="6444207" cy="1224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kstvak 14"/>
          <p:cNvSpPr txBox="1"/>
          <p:nvPr/>
        </p:nvSpPr>
        <p:spPr>
          <a:xfrm>
            <a:off x="251520" y="188640"/>
            <a:ext cx="26657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Communication in strip</a:t>
            </a:r>
            <a:endParaRPr lang="nl-NL" sz="2000" b="1" dirty="0">
              <a:solidFill>
                <a:srgbClr val="0000FF"/>
              </a:solidFill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5148064" y="188640"/>
            <a:ext cx="19431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“I bought a dog”</a:t>
            </a:r>
            <a:endParaRPr lang="nl-NL" sz="2000" b="1" dirty="0">
              <a:solidFill>
                <a:srgbClr val="0000FF"/>
              </a:solidFill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179512" y="1052736"/>
            <a:ext cx="2414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“Oh yes? A big dog?”</a:t>
            </a:r>
            <a:endParaRPr lang="nl-NL" sz="2000" b="1" dirty="0">
              <a:solidFill>
                <a:srgbClr val="0000FF"/>
              </a:solidFill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3779912" y="1124744"/>
            <a:ext cx="18237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“No not so big”</a:t>
            </a:r>
            <a:endParaRPr lang="nl-NL" sz="2000" b="1" dirty="0">
              <a:solidFill>
                <a:srgbClr val="0000FF"/>
              </a:solidFill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3707904" y="2420888"/>
            <a:ext cx="2353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“No with short hair”</a:t>
            </a:r>
            <a:endParaRPr lang="nl-NL" sz="2000" b="1" dirty="0">
              <a:solidFill>
                <a:srgbClr val="0000FF"/>
              </a:solidFill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467544" y="2420888"/>
            <a:ext cx="20474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“With long hair?”</a:t>
            </a:r>
            <a:endParaRPr lang="nl-NL" sz="2000" b="1" dirty="0">
              <a:solidFill>
                <a:srgbClr val="0000FF"/>
              </a:solidFill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539552" y="3645024"/>
            <a:ext cx="19419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“Which </a:t>
            </a:r>
            <a:r>
              <a:rPr lang="en-US" sz="2000" b="1" dirty="0" err="1" smtClean="0">
                <a:solidFill>
                  <a:srgbClr val="0000FF"/>
                </a:solidFill>
              </a:rPr>
              <a:t>colour</a:t>
            </a:r>
            <a:r>
              <a:rPr lang="en-US" sz="2000" b="1" dirty="0" smtClean="0">
                <a:solidFill>
                  <a:srgbClr val="0000FF"/>
                </a:solidFill>
              </a:rPr>
              <a:t>?”</a:t>
            </a:r>
            <a:endParaRPr lang="nl-NL" sz="2000" b="1" dirty="0">
              <a:solidFill>
                <a:srgbClr val="0000FF"/>
              </a:solidFill>
            </a:endParaRPr>
          </a:p>
        </p:txBody>
      </p:sp>
      <p:sp>
        <p:nvSpPr>
          <p:cNvPr id="22" name="Tekstvak 21"/>
          <p:cNvSpPr txBox="1"/>
          <p:nvPr/>
        </p:nvSpPr>
        <p:spPr>
          <a:xfrm>
            <a:off x="3851920" y="3717032"/>
            <a:ext cx="29838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“Spotted black and white”</a:t>
            </a:r>
            <a:endParaRPr lang="nl-NL" sz="2000" b="1" dirty="0">
              <a:solidFill>
                <a:srgbClr val="0000FF"/>
              </a:solidFill>
            </a:endParaRPr>
          </a:p>
        </p:txBody>
      </p:sp>
      <p:sp>
        <p:nvSpPr>
          <p:cNvPr id="23" name="Tekstvak 22"/>
          <p:cNvSpPr txBox="1"/>
          <p:nvPr/>
        </p:nvSpPr>
        <p:spPr>
          <a:xfrm>
            <a:off x="323528" y="4941168"/>
            <a:ext cx="2211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“What a nice dog!”</a:t>
            </a:r>
            <a:endParaRPr lang="nl-NL" sz="2000" b="1" dirty="0">
              <a:solidFill>
                <a:srgbClr val="0000FF"/>
              </a:solidFill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4283968" y="6237312"/>
            <a:ext cx="20668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“Yes indeed it is!”</a:t>
            </a:r>
            <a:endParaRPr lang="nl-NL" sz="2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685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The six blinds: </a:t>
            </a:r>
            <a:br>
              <a:rPr lang="en-US" b="1" dirty="0" smtClean="0">
                <a:solidFill>
                  <a:srgbClr val="0000FF"/>
                </a:solidFill>
              </a:rPr>
            </a:br>
            <a:r>
              <a:rPr lang="en-US" b="1" dirty="0" smtClean="0">
                <a:solidFill>
                  <a:srgbClr val="0000FF"/>
                </a:solidFill>
              </a:rPr>
              <a:t>The map is not the territory</a:t>
            </a:r>
            <a:endParaRPr lang="nl-NL" b="1" dirty="0">
              <a:solidFill>
                <a:srgbClr val="0000FF"/>
              </a:solidFill>
            </a:endParaRPr>
          </a:p>
        </p:txBody>
      </p:sp>
      <p:grpSp>
        <p:nvGrpSpPr>
          <p:cNvPr id="3" name="Groep 9"/>
          <p:cNvGrpSpPr/>
          <p:nvPr/>
        </p:nvGrpSpPr>
        <p:grpSpPr>
          <a:xfrm>
            <a:off x="478186" y="1253393"/>
            <a:ext cx="7982246" cy="5604607"/>
            <a:chOff x="478186" y="1253393"/>
            <a:chExt cx="7982246" cy="5604607"/>
          </a:xfrm>
        </p:grpSpPr>
        <p:pic>
          <p:nvPicPr>
            <p:cNvPr id="109570" name="Picture 2" descr="http://media-cache-ec4.pinterest.com/upload/232498399483799621_vgEAtrDH_c.jpg"/>
            <p:cNvPicPr>
              <a:picLocks noChangeAspect="1" noChangeArrowheads="1"/>
            </p:cNvPicPr>
            <p:nvPr/>
          </p:nvPicPr>
          <p:blipFill>
            <a:blip r:embed="rId2" r:link="rId3" cstate="screen">
              <a:lum bright="-20000" contrast="30000"/>
            </a:blip>
            <a:srcRect/>
            <a:stretch>
              <a:fillRect/>
            </a:stretch>
          </p:blipFill>
          <p:spPr bwMode="auto">
            <a:xfrm>
              <a:off x="478186" y="1253393"/>
              <a:ext cx="7982246" cy="56046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Ovaal 3"/>
            <p:cNvSpPr/>
            <p:nvPr/>
          </p:nvSpPr>
          <p:spPr>
            <a:xfrm>
              <a:off x="2483768" y="1412776"/>
              <a:ext cx="1008112" cy="72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" name="Ovaal 4"/>
            <p:cNvSpPr/>
            <p:nvPr/>
          </p:nvSpPr>
          <p:spPr>
            <a:xfrm>
              <a:off x="683568" y="3429000"/>
              <a:ext cx="1008112" cy="72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/>
            <p:cNvSpPr/>
            <p:nvPr/>
          </p:nvSpPr>
          <p:spPr>
            <a:xfrm>
              <a:off x="7452320" y="3284984"/>
              <a:ext cx="864096" cy="10081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/>
            <p:cNvSpPr/>
            <p:nvPr/>
          </p:nvSpPr>
          <p:spPr>
            <a:xfrm>
              <a:off x="5436096" y="2852936"/>
              <a:ext cx="936104" cy="7200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/>
            <p:cNvSpPr/>
            <p:nvPr/>
          </p:nvSpPr>
          <p:spPr>
            <a:xfrm>
              <a:off x="4499992" y="6093296"/>
              <a:ext cx="1008112" cy="7647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Rechthoek 8"/>
            <p:cNvSpPr/>
            <p:nvPr/>
          </p:nvSpPr>
          <p:spPr>
            <a:xfrm>
              <a:off x="2123728" y="6021288"/>
              <a:ext cx="1080120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11" name="Picture 2" descr="http://media-cache-ec4.pinterest.com/upload/232498399483799621_vgEAtrDH_c.jpg"/>
          <p:cNvPicPr>
            <a:picLocks noChangeAspect="1" noChangeArrowheads="1"/>
          </p:cNvPicPr>
          <p:nvPr/>
        </p:nvPicPr>
        <p:blipFill>
          <a:blip r:embed="rId4" r:link="rId3" cstate="screen">
            <a:lum bright="-20000" contrast="30000"/>
          </a:blip>
          <a:srcRect/>
          <a:stretch>
            <a:fillRect/>
          </a:stretch>
        </p:blipFill>
        <p:spPr bwMode="auto">
          <a:xfrm>
            <a:off x="2555776" y="1340768"/>
            <a:ext cx="86409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http://media-cache-ec4.pinterest.com/upload/232498399483799621_vgEAtrDH_c.jpg"/>
          <p:cNvPicPr>
            <a:picLocks noChangeAspect="1" noChangeArrowheads="1"/>
          </p:cNvPicPr>
          <p:nvPr/>
        </p:nvPicPr>
        <p:blipFill>
          <a:blip r:embed="rId5" r:link="rId3" cstate="screen">
            <a:lum bright="-20000" contrast="30000"/>
          </a:blip>
          <a:srcRect/>
          <a:stretch>
            <a:fillRect/>
          </a:stretch>
        </p:blipFill>
        <p:spPr bwMode="auto">
          <a:xfrm>
            <a:off x="5364088" y="2852936"/>
            <a:ext cx="100811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http://media-cache-ec4.pinterest.com/upload/232498399483799621_vgEAtrDH_c.jpg"/>
          <p:cNvPicPr>
            <a:picLocks noChangeAspect="1" noChangeArrowheads="1"/>
          </p:cNvPicPr>
          <p:nvPr/>
        </p:nvPicPr>
        <p:blipFill>
          <a:blip r:embed="rId6" r:link="rId3" cstate="screen">
            <a:lum bright="-20000" contrast="30000"/>
          </a:blip>
          <a:srcRect/>
          <a:stretch>
            <a:fillRect/>
          </a:stretch>
        </p:blipFill>
        <p:spPr bwMode="auto">
          <a:xfrm>
            <a:off x="755576" y="3356992"/>
            <a:ext cx="93610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http://media-cache-ec4.pinterest.com/upload/232498399483799621_vgEAtrDH_c.jpg"/>
          <p:cNvPicPr>
            <a:picLocks noChangeAspect="1" noChangeArrowheads="1"/>
          </p:cNvPicPr>
          <p:nvPr/>
        </p:nvPicPr>
        <p:blipFill>
          <a:blip r:embed="rId7" r:link="rId3" cstate="screen">
            <a:lum bright="-20000" contrast="30000"/>
          </a:blip>
          <a:srcRect/>
          <a:stretch>
            <a:fillRect/>
          </a:stretch>
        </p:blipFill>
        <p:spPr bwMode="auto">
          <a:xfrm>
            <a:off x="7452320" y="3212976"/>
            <a:ext cx="86409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http://media-cache-ec4.pinterest.com/upload/232498399483799621_vgEAtrDH_c.jpg"/>
          <p:cNvPicPr>
            <a:picLocks noChangeAspect="1" noChangeArrowheads="1"/>
          </p:cNvPicPr>
          <p:nvPr/>
        </p:nvPicPr>
        <p:blipFill>
          <a:blip r:embed="rId8" r:link="rId3" cstate="screen">
            <a:lum bright="-20000" contrast="30000"/>
          </a:blip>
          <a:srcRect/>
          <a:stretch>
            <a:fillRect/>
          </a:stretch>
        </p:blipFill>
        <p:spPr bwMode="auto">
          <a:xfrm>
            <a:off x="1979712" y="5949280"/>
            <a:ext cx="1152128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http://media-cache-ec4.pinterest.com/upload/232498399483799621_vgEAtrDH_c.jpg"/>
          <p:cNvPicPr>
            <a:picLocks noChangeAspect="1" noChangeArrowheads="1"/>
          </p:cNvPicPr>
          <p:nvPr/>
        </p:nvPicPr>
        <p:blipFill>
          <a:blip r:embed="rId9" r:link="rId3" cstate="screen">
            <a:lum bright="-20000" contrast="30000"/>
          </a:blip>
          <a:srcRect/>
          <a:stretch>
            <a:fillRect/>
          </a:stretch>
        </p:blipFill>
        <p:spPr bwMode="auto">
          <a:xfrm>
            <a:off x="4499992" y="6084912"/>
            <a:ext cx="1008112" cy="7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06862" y="327721"/>
            <a:ext cx="75151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b="1" dirty="0" smtClean="0" bmk="">
                <a:solidFill>
                  <a:srgbClr val="0000FF"/>
                </a:solidFill>
                <a:latin typeface="Arial" pitchFamily="34" charset="0"/>
                <a:ea typeface="MS Mincho" pitchFamily="49" charset="-128"/>
                <a:cs typeface="Times New Roman" pitchFamily="18" charset="0"/>
              </a:rPr>
              <a:t>Th</a:t>
            </a:r>
            <a:r>
              <a:rPr kumimoji="0" lang="en-US" sz="3200" b="1" i="0" u="none" strike="noStrike" cap="none" normalizeH="0" baseline="0" dirty="0" smtClean="0" bmk="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e temple with the thous</a:t>
            </a:r>
            <a:r>
              <a:rPr lang="en-US" sz="3200" b="1" dirty="0" smtClean="0" bmk="">
                <a:solidFill>
                  <a:srgbClr val="0000FF"/>
                </a:solidFill>
                <a:latin typeface="Arial" pitchFamily="34" charset="0"/>
                <a:ea typeface="MS Mincho" pitchFamily="49" charset="-128"/>
                <a:cs typeface="Times New Roman" pitchFamily="18" charset="0"/>
              </a:rPr>
              <a:t>a</a:t>
            </a:r>
            <a:r>
              <a:rPr kumimoji="0" lang="en-US" sz="3200" b="1" i="0" u="none" strike="noStrike" cap="none" normalizeH="0" baseline="0" dirty="0" smtClean="0" bmk="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nd</a:t>
            </a:r>
            <a:r>
              <a:rPr kumimoji="0" lang="en-US" sz="3200" b="1" i="0" u="none" strike="noStrike" cap="none" normalizeH="0" baseline="0" dirty="0" smtClean="0" bmk="_Toc406424901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 mirrors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Afbeelding 2" descr="D:\Mijn afbeeldingen\bange hond.jpg"/>
          <p:cNvPicPr/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 flipH="1">
            <a:off x="467544" y="2348880"/>
            <a:ext cx="3303562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Afbeelding 3" descr="http://www.dierenhulpzondergrenzen.com/Images/kids/Kleurplaat/BlijeHond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348880"/>
            <a:ext cx="2019300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Afbeelding 4" descr="D:\Mijn afbeeldingen\bange hond.jpg"/>
          <p:cNvPicPr/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3491880" y="1412776"/>
            <a:ext cx="1080120" cy="1359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Afbeelding 5" descr="D:\Mijn afbeeldingen\bange hond.jpg"/>
          <p:cNvPicPr/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3779912" y="2780928"/>
            <a:ext cx="1080120" cy="1359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Afbeelding 6" descr="D:\Mijn afbeeldingen\bange hond.jpg"/>
          <p:cNvPicPr/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3563888" y="4077072"/>
            <a:ext cx="1080120" cy="1359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Afbeelding 7" descr="D:\Mijn afbeeldingen\bange hond.jpg"/>
          <p:cNvPicPr/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2699792" y="5013176"/>
            <a:ext cx="1080120" cy="1359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Afbeelding 8" descr="http://www.dierenhulpzondergrenzen.com/Images/kids/Kleurplaat/BlijeHond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596336" y="1268760"/>
            <a:ext cx="1115616" cy="11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Afbeelding 9" descr="http://www.dierenhulpzondergrenzen.com/Images/kids/Kleurplaat/BlijeHond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8028384" y="2636912"/>
            <a:ext cx="1115616" cy="11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Afbeelding 10" descr="http://www.dierenhulpzondergrenzen.com/Images/kids/Kleurplaat/BlijeHond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8028384" y="4005064"/>
            <a:ext cx="1115616" cy="11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Afbeelding 11" descr="http://www.dierenhulpzondergrenzen.com/Images/kids/Kleurplaat/BlijeHond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452320" y="5373216"/>
            <a:ext cx="1115616" cy="11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excellenceassured.com/wp-content/uploads/2011/08/Screen-shot-2011-08-25-at-08.45.3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88640"/>
            <a:ext cx="3528392" cy="576064"/>
          </a:xfrm>
          <a:prstGeom prst="rect">
            <a:avLst/>
          </a:prstGeom>
          <a:noFill/>
        </p:spPr>
      </p:pic>
      <p:pic>
        <p:nvPicPr>
          <p:cNvPr id="3" name="Picture 2" descr="http://excellenceassured.com/wp-content/uploads/2011/08/Screen-shot-2011-08-25-at-08.45.37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563888" y="1052736"/>
            <a:ext cx="1872208" cy="1512168"/>
          </a:xfrm>
          <a:prstGeom prst="rect">
            <a:avLst/>
          </a:prstGeom>
          <a:noFill/>
        </p:spPr>
      </p:pic>
      <p:pic>
        <p:nvPicPr>
          <p:cNvPr id="4" name="Picture 2" descr="http://excellenceassured.com/wp-content/uploads/2011/08/Screen-shot-2011-08-25-at-08.45.37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203848" y="2564904"/>
            <a:ext cx="2664296" cy="936104"/>
          </a:xfrm>
          <a:prstGeom prst="rect">
            <a:avLst/>
          </a:prstGeom>
          <a:noFill/>
        </p:spPr>
      </p:pic>
      <p:pic>
        <p:nvPicPr>
          <p:cNvPr id="5" name="Picture 2" descr="http://excellenceassured.com/wp-content/uploads/2011/08/Screen-shot-2011-08-25-at-08.45.37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43808" y="3429000"/>
            <a:ext cx="3456384" cy="720080"/>
          </a:xfrm>
          <a:prstGeom prst="rect">
            <a:avLst/>
          </a:prstGeom>
          <a:noFill/>
        </p:spPr>
      </p:pic>
      <p:pic>
        <p:nvPicPr>
          <p:cNvPr id="6" name="Picture 2" descr="http://excellenceassured.com/wp-content/uploads/2011/08/Screen-shot-2011-08-25-at-08.45.37.pn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tx2">
                <a:lumMod val="60000"/>
                <a:lumOff val="4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411760" y="4149080"/>
            <a:ext cx="4320480" cy="864096"/>
          </a:xfrm>
          <a:prstGeom prst="rect">
            <a:avLst/>
          </a:prstGeom>
          <a:noFill/>
        </p:spPr>
      </p:pic>
      <p:pic>
        <p:nvPicPr>
          <p:cNvPr id="7" name="Picture 2" descr="http://excellenceassured.com/wp-content/uploads/2011/08/Screen-shot-2011-08-25-at-08.45.37.png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907704" y="5013176"/>
            <a:ext cx="5112568" cy="792088"/>
          </a:xfrm>
          <a:prstGeom prst="rect">
            <a:avLst/>
          </a:prstGeom>
          <a:noFill/>
        </p:spPr>
      </p:pic>
      <p:pic>
        <p:nvPicPr>
          <p:cNvPr id="8" name="Picture 2" descr="http://excellenceassured.com/wp-content/uploads/2011/08/Screen-shot-2011-08-25-at-08.45.37.png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rgbClr val="0099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547664" y="5733256"/>
            <a:ext cx="5904656" cy="865709"/>
          </a:xfrm>
          <a:prstGeom prst="rect">
            <a:avLst/>
          </a:prstGeom>
          <a:noFill/>
        </p:spPr>
      </p:pic>
      <p:sp>
        <p:nvSpPr>
          <p:cNvPr id="10" name="Tekstvak 9"/>
          <p:cNvSpPr txBox="1"/>
          <p:nvPr/>
        </p:nvSpPr>
        <p:spPr>
          <a:xfrm>
            <a:off x="7092280" y="5877272"/>
            <a:ext cx="18360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Where? When?</a:t>
            </a:r>
            <a:endParaRPr lang="nl-NL" b="1" dirty="0"/>
          </a:p>
        </p:txBody>
      </p:sp>
      <p:sp>
        <p:nvSpPr>
          <p:cNvPr id="11" name="Tekstvak 10"/>
          <p:cNvSpPr txBox="1"/>
          <p:nvPr/>
        </p:nvSpPr>
        <p:spPr>
          <a:xfrm>
            <a:off x="6876256" y="4941168"/>
            <a:ext cx="20053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What do you do?</a:t>
            </a:r>
            <a:endParaRPr lang="nl-NL" b="1" dirty="0"/>
          </a:p>
        </p:txBody>
      </p:sp>
      <p:sp>
        <p:nvSpPr>
          <p:cNvPr id="12" name="Tekstvak 11"/>
          <p:cNvSpPr txBox="1"/>
          <p:nvPr/>
        </p:nvSpPr>
        <p:spPr>
          <a:xfrm>
            <a:off x="6558502" y="4077072"/>
            <a:ext cx="2221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How? Which skills?</a:t>
            </a:r>
            <a:endParaRPr lang="nl-NL" b="1" dirty="0"/>
          </a:p>
        </p:txBody>
      </p:sp>
      <p:sp>
        <p:nvSpPr>
          <p:cNvPr id="13" name="Tekstvak 12"/>
          <p:cNvSpPr txBox="1"/>
          <p:nvPr/>
        </p:nvSpPr>
        <p:spPr>
          <a:xfrm>
            <a:off x="6300192" y="3356992"/>
            <a:ext cx="8485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Why? </a:t>
            </a:r>
            <a:endParaRPr lang="nl-NL" b="1" dirty="0"/>
          </a:p>
        </p:txBody>
      </p:sp>
      <p:sp>
        <p:nvSpPr>
          <p:cNvPr id="14" name="Tekstvak 13"/>
          <p:cNvSpPr txBox="1"/>
          <p:nvPr/>
        </p:nvSpPr>
        <p:spPr>
          <a:xfrm>
            <a:off x="5766414" y="2564904"/>
            <a:ext cx="16666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Who are you?</a:t>
            </a:r>
            <a:endParaRPr lang="nl-NL" b="1" dirty="0"/>
          </a:p>
        </p:txBody>
      </p:sp>
      <p:sp>
        <p:nvSpPr>
          <p:cNvPr id="15" name="Tekstvak 14"/>
          <p:cNvSpPr txBox="1"/>
          <p:nvPr/>
        </p:nvSpPr>
        <p:spPr>
          <a:xfrm>
            <a:off x="5076056" y="1772816"/>
            <a:ext cx="40241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What is most important in your life?</a:t>
            </a:r>
            <a:endParaRPr lang="nl-NL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850106"/>
          </a:xfrm>
        </p:spPr>
        <p:txBody>
          <a:bodyPr/>
          <a:lstStyle/>
          <a:p>
            <a:r>
              <a:rPr lang="nl-NL" b="1" dirty="0" err="1" smtClean="0">
                <a:solidFill>
                  <a:srgbClr val="0000FF"/>
                </a:solidFill>
              </a:rPr>
              <a:t>Neurological</a:t>
            </a:r>
            <a:r>
              <a:rPr lang="nl-NL" b="1" dirty="0" smtClean="0">
                <a:solidFill>
                  <a:srgbClr val="0000FF"/>
                </a:solidFill>
              </a:rPr>
              <a:t> </a:t>
            </a:r>
            <a:r>
              <a:rPr lang="nl-NL" b="1" dirty="0" err="1" smtClean="0">
                <a:solidFill>
                  <a:srgbClr val="0000FF"/>
                </a:solidFill>
              </a:rPr>
              <a:t>levels</a:t>
            </a:r>
            <a:endParaRPr lang="nl-NL" b="1" dirty="0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792088"/>
            <a:ext cx="9144000" cy="602128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400" b="1" dirty="0" smtClean="0">
                <a:solidFill>
                  <a:srgbClr val="0000FF"/>
                </a:solidFill>
              </a:rPr>
              <a:t>6 Mission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</a:p>
          <a:p>
            <a:pPr algn="ctr">
              <a:buNone/>
            </a:pPr>
            <a:r>
              <a:rPr lang="en-US" sz="2400" dirty="0" smtClean="0">
                <a:solidFill>
                  <a:srgbClr val="0000FF"/>
                </a:solidFill>
              </a:rPr>
              <a:t>What orients you in your life, what is most important in your entire life</a:t>
            </a:r>
          </a:p>
          <a:p>
            <a:pPr algn="ctr">
              <a:buNone/>
            </a:pPr>
            <a:r>
              <a:rPr lang="en-US" sz="2400" b="1" dirty="0" smtClean="0">
                <a:solidFill>
                  <a:srgbClr val="0000FF"/>
                </a:solidFill>
              </a:rPr>
              <a:t>5 </a:t>
            </a:r>
            <a:r>
              <a:rPr lang="en-US" sz="2400" b="1" dirty="0" err="1" smtClean="0">
                <a:solidFill>
                  <a:srgbClr val="0000FF"/>
                </a:solidFill>
              </a:rPr>
              <a:t>Identiteit</a:t>
            </a:r>
            <a:endParaRPr lang="en-US" sz="2400" dirty="0" smtClean="0">
              <a:solidFill>
                <a:srgbClr val="0000FF"/>
              </a:solidFill>
            </a:endParaRPr>
          </a:p>
          <a:p>
            <a:pPr marL="0" indent="0" algn="ctr">
              <a:buNone/>
            </a:pPr>
            <a:r>
              <a:rPr lang="en-US" sz="2400" dirty="0" smtClean="0">
                <a:solidFill>
                  <a:srgbClr val="0000FF"/>
                </a:solidFill>
              </a:rPr>
              <a:t>Personality: ‘I am’. Your self esteem.</a:t>
            </a:r>
          </a:p>
          <a:p>
            <a:pPr algn="ctr">
              <a:buNone/>
            </a:pPr>
            <a:r>
              <a:rPr lang="en-US" sz="2400" b="1" dirty="0" smtClean="0">
                <a:solidFill>
                  <a:srgbClr val="0000FF"/>
                </a:solidFill>
              </a:rPr>
              <a:t>4 Values and Beliefs/Convictions:</a:t>
            </a:r>
            <a:r>
              <a:rPr lang="en-US" sz="2400" dirty="0" smtClean="0">
                <a:solidFill>
                  <a:srgbClr val="0000FF"/>
                </a:solidFill>
              </a:rPr>
              <a:t> 	</a:t>
            </a:r>
          </a:p>
          <a:p>
            <a:pPr algn="ctr">
              <a:buNone/>
            </a:pPr>
            <a:r>
              <a:rPr lang="en-US" sz="2400" b="1" dirty="0" smtClean="0">
                <a:solidFill>
                  <a:srgbClr val="0000FF"/>
                </a:solidFill>
              </a:rPr>
              <a:t>4a Values an norms:</a:t>
            </a:r>
            <a:r>
              <a:rPr lang="en-US" sz="2400" dirty="0" smtClean="0">
                <a:solidFill>
                  <a:srgbClr val="0000FF"/>
                </a:solidFill>
              </a:rPr>
              <a:t> thoughts and ideas. </a:t>
            </a:r>
          </a:p>
          <a:p>
            <a:pPr algn="ctr">
              <a:buNone/>
            </a:pPr>
            <a:r>
              <a:rPr lang="en-US" sz="2400" b="1" dirty="0" smtClean="0">
                <a:solidFill>
                  <a:srgbClr val="0000FF"/>
                </a:solidFill>
              </a:rPr>
              <a:t>4b beliefs.</a:t>
            </a:r>
            <a:r>
              <a:rPr lang="en-US" sz="2400" dirty="0" smtClean="0">
                <a:solidFill>
                  <a:srgbClr val="0000FF"/>
                </a:solidFill>
              </a:rPr>
              <a:t> What you think about your self and others and what you belief that is true for you.</a:t>
            </a:r>
          </a:p>
          <a:p>
            <a:pPr algn="ctr">
              <a:buNone/>
            </a:pPr>
            <a:r>
              <a:rPr lang="en-US" sz="2400" b="1" dirty="0" smtClean="0">
                <a:solidFill>
                  <a:srgbClr val="0000FF"/>
                </a:solidFill>
              </a:rPr>
              <a:t>3 Skills, Capacities</a:t>
            </a:r>
          </a:p>
          <a:p>
            <a:pPr algn="ctr">
              <a:buNone/>
            </a:pPr>
            <a:r>
              <a:rPr lang="en-US" sz="2400" dirty="0" smtClean="0">
                <a:solidFill>
                  <a:srgbClr val="0000FF"/>
                </a:solidFill>
              </a:rPr>
              <a:t>Powers, resources, </a:t>
            </a:r>
            <a:r>
              <a:rPr lang="en-US" sz="2400" dirty="0" err="1" smtClean="0">
                <a:solidFill>
                  <a:srgbClr val="0000FF"/>
                </a:solidFill>
              </a:rPr>
              <a:t>qualitities</a:t>
            </a:r>
            <a:r>
              <a:rPr lang="en-US" sz="2400" dirty="0" smtClean="0">
                <a:solidFill>
                  <a:srgbClr val="0000FF"/>
                </a:solidFill>
              </a:rPr>
              <a:t>, what you are able to do.</a:t>
            </a:r>
          </a:p>
          <a:p>
            <a:pPr algn="ctr">
              <a:buNone/>
            </a:pPr>
            <a:r>
              <a:rPr lang="en-US" sz="2400" b="1" dirty="0" smtClean="0">
                <a:solidFill>
                  <a:srgbClr val="0000FF"/>
                </a:solidFill>
              </a:rPr>
              <a:t>2 Behavior</a:t>
            </a:r>
          </a:p>
          <a:p>
            <a:pPr algn="ctr">
              <a:buNone/>
            </a:pPr>
            <a:r>
              <a:rPr lang="en-US" sz="2400" dirty="0" smtClean="0">
                <a:solidFill>
                  <a:srgbClr val="0000FF"/>
                </a:solidFill>
              </a:rPr>
              <a:t> Everything you can see and hear of the other, what you video.</a:t>
            </a:r>
          </a:p>
          <a:p>
            <a:pPr algn="ctr">
              <a:buNone/>
            </a:pPr>
            <a:r>
              <a:rPr lang="en-US" sz="2400" b="1" dirty="0" smtClean="0">
                <a:solidFill>
                  <a:srgbClr val="0000FF"/>
                </a:solidFill>
              </a:rPr>
              <a:t>1 Environment</a:t>
            </a:r>
          </a:p>
          <a:p>
            <a:pPr algn="ctr">
              <a:buNone/>
            </a:pPr>
            <a:r>
              <a:rPr lang="en-US" sz="2400" dirty="0" smtClean="0">
                <a:solidFill>
                  <a:srgbClr val="0000FF"/>
                </a:solidFill>
              </a:rPr>
              <a:t>Everything what is surrounding you, context, people, things time.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rev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57200" y="1052513"/>
            <a:ext cx="8229600" cy="647700"/>
          </a:xfrm>
        </p:spPr>
        <p:txBody>
          <a:bodyPr/>
          <a:lstStyle/>
          <a:p>
            <a:pPr eaLnBrk="1" hangingPunct="1"/>
            <a:r>
              <a:rPr lang="nl-NL" sz="2800" b="1" smtClean="0">
                <a:solidFill>
                  <a:srgbClr val="0000FF"/>
                </a:solidFill>
              </a:rPr>
              <a:t>What do you communicate with yourself?</a:t>
            </a: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374650" y="404813"/>
            <a:ext cx="8445500" cy="7207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nl-NL" sz="3200" b="1" dirty="0" err="1">
                <a:solidFill>
                  <a:srgbClr val="0000FF"/>
                </a:solidFill>
                <a:latin typeface="+mj-lt"/>
                <a:ea typeface="+mj-ea"/>
                <a:cs typeface="+mj-cs"/>
              </a:rPr>
              <a:t>How</a:t>
            </a:r>
            <a:r>
              <a:rPr lang="nl-NL" sz="3200" b="1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nl-NL" sz="3200" b="1" dirty="0" err="1">
                <a:solidFill>
                  <a:srgbClr val="0000FF"/>
                </a:solidFill>
                <a:latin typeface="+mj-lt"/>
                <a:ea typeface="+mj-ea"/>
                <a:cs typeface="+mj-cs"/>
              </a:rPr>
              <a:t>much</a:t>
            </a:r>
            <a:r>
              <a:rPr lang="nl-NL" sz="3200" b="1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nl-NL" sz="3200" b="1" dirty="0" err="1">
                <a:solidFill>
                  <a:srgbClr val="0000FF"/>
                </a:solidFill>
                <a:latin typeface="+mj-lt"/>
                <a:ea typeface="+mj-ea"/>
                <a:cs typeface="+mj-cs"/>
              </a:rPr>
              <a:t>can</a:t>
            </a:r>
            <a:r>
              <a:rPr lang="nl-NL" sz="3200" b="1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nl-NL" sz="3200" b="1" dirty="0" err="1">
                <a:solidFill>
                  <a:srgbClr val="0000FF"/>
                </a:solidFill>
                <a:latin typeface="+mj-lt"/>
                <a:ea typeface="+mj-ea"/>
                <a:cs typeface="+mj-cs"/>
              </a:rPr>
              <a:t>you</a:t>
            </a:r>
            <a:r>
              <a:rPr lang="nl-NL" sz="3200" b="1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 focus at </a:t>
            </a:r>
            <a:r>
              <a:rPr lang="nl-NL" sz="3200" b="1" dirty="0" err="1">
                <a:solidFill>
                  <a:srgbClr val="0000FF"/>
                </a:solidFill>
                <a:latin typeface="+mj-lt"/>
                <a:ea typeface="+mj-ea"/>
                <a:cs typeface="+mj-cs"/>
              </a:rPr>
              <a:t>what</a:t>
            </a:r>
            <a:r>
              <a:rPr lang="nl-NL" sz="3200" b="1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nl-NL" sz="3200" b="1" dirty="0" err="1">
                <a:solidFill>
                  <a:srgbClr val="0000FF"/>
                </a:solidFill>
                <a:latin typeface="+mj-lt"/>
                <a:ea typeface="+mj-ea"/>
                <a:cs typeface="+mj-cs"/>
              </a:rPr>
              <a:t>you</a:t>
            </a:r>
            <a:r>
              <a:rPr lang="nl-NL" sz="3200" b="1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 have?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3200" b="1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Instead of </a:t>
            </a:r>
            <a:r>
              <a:rPr lang="en-US" sz="3200" b="1" dirty="0" err="1">
                <a:solidFill>
                  <a:srgbClr val="0000FF"/>
                </a:solidFill>
                <a:latin typeface="+mj-lt"/>
                <a:ea typeface="+mj-ea"/>
                <a:cs typeface="+mj-cs"/>
              </a:rPr>
              <a:t>focussing</a:t>
            </a:r>
            <a:r>
              <a:rPr lang="en-US" sz="3200" b="1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 at what you miss?</a:t>
            </a:r>
            <a:endParaRPr lang="nl-NL" sz="3200" b="1" dirty="0">
              <a:solidFill>
                <a:srgbClr val="0000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YouTube        - I Love Living Life. I Am Happy._xvidmanzonderbenenenaemen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628775"/>
            <a:ext cx="8388350" cy="499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879475" y="3924300"/>
            <a:ext cx="8229600" cy="4413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nl-NL" sz="2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Heb jij beperkingen?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nl-NL" sz="2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Kijk naar Nick </a:t>
            </a:r>
            <a:r>
              <a:rPr lang="nl-NL" sz="28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Vujicic</a:t>
            </a:r>
            <a:endParaRPr lang="nl-NL" sz="28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http://www.gamechangercoaches.com/wp-content/uploads/2012/10/nick-vujicic-closeu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1611313"/>
            <a:ext cx="8064500" cy="524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4" grpId="0"/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Nick-Vujicic_I-Love-Living-Life.-I-am-happy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7338"/>
            <a:ext cx="9104313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00213"/>
            <a:ext cx="7451725" cy="529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Afbeelding 6" descr="Nick-Vujicic-Kanae-2.jpg"/>
          <p:cNvPicPr>
            <a:picLocks noChangeAspect="1"/>
          </p:cNvPicPr>
          <p:nvPr/>
        </p:nvPicPr>
        <p:blipFill>
          <a:blip r:embed="rId4" cstate="print"/>
          <a:srcRect t="2907" r="19746" b="7181"/>
          <a:stretch>
            <a:fillRect/>
          </a:stretch>
        </p:blipFill>
        <p:spPr bwMode="auto">
          <a:xfrm>
            <a:off x="5780088" y="1557338"/>
            <a:ext cx="3363912" cy="530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Afbeelding 4" descr="Nick met kind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30750" y="4508500"/>
            <a:ext cx="4413250" cy="249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el 1"/>
          <p:cNvSpPr txBox="1">
            <a:spLocks/>
          </p:cNvSpPr>
          <p:nvPr/>
        </p:nvSpPr>
        <p:spPr>
          <a:xfrm>
            <a:off x="71438" y="401638"/>
            <a:ext cx="8964612" cy="579437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nl-NL" sz="3200" b="1" dirty="0" err="1">
                <a:solidFill>
                  <a:srgbClr val="0000FF"/>
                </a:solidFill>
                <a:latin typeface="+mj-lt"/>
                <a:ea typeface="+mj-ea"/>
                <a:cs typeface="+mj-cs"/>
              </a:rPr>
              <a:t>What</a:t>
            </a:r>
            <a:r>
              <a:rPr lang="nl-NL" sz="3200" b="1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 are </a:t>
            </a:r>
            <a:r>
              <a:rPr lang="nl-NL" sz="3200" b="1" dirty="0" err="1">
                <a:solidFill>
                  <a:srgbClr val="0000FF"/>
                </a:solidFill>
                <a:latin typeface="+mj-lt"/>
                <a:ea typeface="+mj-ea"/>
                <a:cs typeface="+mj-cs"/>
              </a:rPr>
              <a:t>his</a:t>
            </a:r>
            <a:r>
              <a:rPr lang="nl-NL" sz="3200" b="1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nl-NL" sz="3200" b="1" dirty="0" err="1">
                <a:solidFill>
                  <a:srgbClr val="0000FF"/>
                </a:solidFill>
                <a:latin typeface="+mj-lt"/>
                <a:ea typeface="+mj-ea"/>
                <a:cs typeface="+mj-cs"/>
              </a:rPr>
              <a:t>neurological</a:t>
            </a:r>
            <a:r>
              <a:rPr lang="nl-NL" sz="3200" b="1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nl-NL" sz="3200" b="1" dirty="0" err="1">
                <a:solidFill>
                  <a:srgbClr val="0000FF"/>
                </a:solidFill>
                <a:latin typeface="+mj-lt"/>
                <a:ea typeface="+mj-ea"/>
                <a:cs typeface="+mj-cs"/>
              </a:rPr>
              <a:t>levels</a:t>
            </a:r>
            <a:r>
              <a:rPr lang="nl-NL" sz="3200" b="1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http://www.happynews.nl/wp-content/uploads/2013/11/kiemplantj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43500" cy="2996952"/>
          </a:xfrm>
          <a:prstGeom prst="rect">
            <a:avLst/>
          </a:prstGeom>
          <a:noFill/>
        </p:spPr>
      </p:pic>
      <p:sp>
        <p:nvSpPr>
          <p:cNvPr id="4098" name="Titel 1"/>
          <p:cNvSpPr>
            <a:spLocks noGrp="1"/>
          </p:cNvSpPr>
          <p:nvPr>
            <p:ph type="title"/>
          </p:nvPr>
        </p:nvSpPr>
        <p:spPr>
          <a:xfrm>
            <a:off x="5220072" y="260648"/>
            <a:ext cx="3384376" cy="864096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0000FF"/>
                </a:solidFill>
              </a:rPr>
              <a:t>Good and </a:t>
            </a:r>
            <a:br>
              <a:rPr lang="en-US" sz="4800" b="1" dirty="0" smtClean="0">
                <a:solidFill>
                  <a:srgbClr val="0000FF"/>
                </a:solidFill>
              </a:rPr>
            </a:br>
            <a:r>
              <a:rPr lang="en-US" sz="4800" b="1" dirty="0" smtClean="0">
                <a:solidFill>
                  <a:srgbClr val="0000FF"/>
                </a:solidFill>
              </a:rPr>
              <a:t>new</a:t>
            </a:r>
            <a:endParaRPr lang="nl-NL" sz="4800" b="1" dirty="0" smtClean="0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504" y="3500686"/>
            <a:ext cx="8229600" cy="3384698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smtClean="0">
                <a:solidFill>
                  <a:srgbClr val="0000FF"/>
                </a:solidFill>
              </a:rPr>
              <a:t>In two's 2 minutes each.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 smtClean="0">
                <a:solidFill>
                  <a:srgbClr val="0000FF"/>
                </a:solidFill>
              </a:rPr>
              <a:t>Focus at a recent situation which had given you a good/or new feeling. In which you felt energy, happiness or joy.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 smtClean="0">
                <a:solidFill>
                  <a:srgbClr val="0000FF"/>
                </a:solidFill>
              </a:rPr>
              <a:t>Share in the whole group the title of your experience and show your feelings at your face.</a:t>
            </a:r>
            <a:endParaRPr lang="nl-NL" dirty="0">
              <a:solidFill>
                <a:srgbClr val="0000FF"/>
              </a:solidFill>
            </a:endParaRPr>
          </a:p>
        </p:txBody>
      </p:sp>
      <p:pic>
        <p:nvPicPr>
          <p:cNvPr id="4" name="Picture 2" descr="http://www.smacinternationals.com/images/new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04248" y="936104"/>
            <a:ext cx="2592361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knowledgeoverflow.com/wp-content/uploads/2012/06/happy-smiley-4.jpg?b867bc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33753" y="2417652"/>
            <a:ext cx="1886719" cy="187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hthoek 7"/>
          <p:cNvSpPr/>
          <p:nvPr/>
        </p:nvSpPr>
        <p:spPr>
          <a:xfrm rot="20772860">
            <a:off x="4506639" y="2666977"/>
            <a:ext cx="21770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nl-NL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Energy</a:t>
            </a:r>
            <a:endParaRPr lang="nl-NL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chthoek 8"/>
          <p:cNvSpPr/>
          <p:nvPr/>
        </p:nvSpPr>
        <p:spPr>
          <a:xfrm rot="833493">
            <a:off x="5314392" y="958809"/>
            <a:ext cx="1129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nl-NL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Joy</a:t>
            </a:r>
            <a:endParaRPr lang="nl-NL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whitegadget.com/attachments/pc-wallpapers/130338d1358923418-photo-frame-photo-frame-image-1024x76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4925" y="-457200"/>
            <a:ext cx="9145588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650" y="620713"/>
            <a:ext cx="7581900" cy="864071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0000FF"/>
                </a:solidFill>
              </a:rPr>
              <a:t>Open Frame</a:t>
            </a:r>
            <a:endParaRPr lang="nl-NL" sz="4800" b="1" dirty="0" smtClean="0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16013" y="1239763"/>
            <a:ext cx="7127875" cy="2981325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Questions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Experiences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Short stories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Share a real life-experience to reflect on what NLP can mean to it.</a:t>
            </a:r>
            <a:endParaRPr lang="nl-NL" b="1" dirty="0" smtClean="0">
              <a:solidFill>
                <a:srgbClr val="0000FF"/>
              </a:solidFill>
            </a:endParaRPr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964257" y="4069506"/>
            <a:ext cx="7496175" cy="655638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b="1" i="1" dirty="0">
                <a:solidFill>
                  <a:srgbClr val="FF0000"/>
                </a:solidFill>
              </a:rPr>
              <a:t>Goal</a:t>
            </a:r>
            <a:r>
              <a:rPr lang="en-US" sz="3200" b="1" i="1" dirty="0">
                <a:solidFill>
                  <a:srgbClr val="FF0000"/>
                </a:solidFill>
                <a:latin typeface="+mn-lt"/>
                <a:cs typeface="+mn-cs"/>
              </a:rPr>
              <a:t>: apply NLP in your own reality.</a:t>
            </a:r>
            <a:endParaRPr lang="nl-NL" sz="3200" b="1" i="1" dirty="0">
              <a:solidFill>
                <a:srgbClr val="FF000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stanprokopenko.com/blog/images/drawears/finished-e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2293475" cy="2952328"/>
          </a:xfrm>
          <a:prstGeom prst="rect">
            <a:avLst/>
          </a:prstGeom>
          <a:noFill/>
        </p:spPr>
      </p:pic>
      <p:sp>
        <p:nvSpPr>
          <p:cNvPr id="2" name="Tekstvak 1"/>
          <p:cNvSpPr txBox="1"/>
          <p:nvPr/>
        </p:nvSpPr>
        <p:spPr>
          <a:xfrm>
            <a:off x="3009089" y="260648"/>
            <a:ext cx="271503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6000" b="1" dirty="0" err="1" smtClean="0">
                <a:solidFill>
                  <a:srgbClr val="0000FF"/>
                </a:solidFill>
              </a:rPr>
              <a:t>Tonality</a:t>
            </a:r>
            <a:endParaRPr lang="nl-NL" b="1" dirty="0">
              <a:solidFill>
                <a:srgbClr val="0000FF"/>
              </a:solidFill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2195736" y="1628800"/>
            <a:ext cx="648235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b="1" dirty="0" err="1" smtClean="0">
                <a:solidFill>
                  <a:srgbClr val="0000FF"/>
                </a:solidFill>
              </a:rPr>
              <a:t>How</a:t>
            </a:r>
            <a:r>
              <a:rPr lang="nl-NL" sz="3200" b="1" dirty="0" smtClean="0">
                <a:solidFill>
                  <a:srgbClr val="0000FF"/>
                </a:solidFill>
              </a:rPr>
              <a:t> </a:t>
            </a:r>
            <a:r>
              <a:rPr lang="nl-NL" sz="3200" b="1" dirty="0" err="1" smtClean="0">
                <a:solidFill>
                  <a:srgbClr val="0000FF"/>
                </a:solidFill>
              </a:rPr>
              <a:t>many</a:t>
            </a:r>
            <a:r>
              <a:rPr lang="nl-NL" sz="3200" b="1" dirty="0" smtClean="0">
                <a:solidFill>
                  <a:srgbClr val="0000FF"/>
                </a:solidFill>
              </a:rPr>
              <a:t> </a:t>
            </a:r>
            <a:r>
              <a:rPr lang="nl-NL" sz="3200" b="1" dirty="0" err="1" smtClean="0">
                <a:solidFill>
                  <a:srgbClr val="0000FF"/>
                </a:solidFill>
              </a:rPr>
              <a:t>people</a:t>
            </a:r>
            <a:r>
              <a:rPr lang="nl-NL" sz="3200" b="1" dirty="0" smtClean="0">
                <a:solidFill>
                  <a:srgbClr val="0000FF"/>
                </a:solidFill>
              </a:rPr>
              <a:t> </a:t>
            </a:r>
            <a:r>
              <a:rPr lang="nl-NL" sz="3200" b="1" dirty="0" err="1" smtClean="0">
                <a:solidFill>
                  <a:srgbClr val="0000FF"/>
                </a:solidFill>
              </a:rPr>
              <a:t>can</a:t>
            </a:r>
            <a:r>
              <a:rPr lang="nl-NL" sz="3200" b="1" dirty="0" smtClean="0">
                <a:solidFill>
                  <a:srgbClr val="0000FF"/>
                </a:solidFill>
              </a:rPr>
              <a:t> </a:t>
            </a:r>
            <a:r>
              <a:rPr lang="nl-NL" sz="3200" b="1" dirty="0" err="1" smtClean="0">
                <a:solidFill>
                  <a:srgbClr val="0000FF"/>
                </a:solidFill>
              </a:rPr>
              <a:t>you</a:t>
            </a:r>
            <a:r>
              <a:rPr lang="nl-NL" sz="3200" b="1" dirty="0" smtClean="0">
                <a:solidFill>
                  <a:srgbClr val="0000FF"/>
                </a:solidFill>
              </a:rPr>
              <a:t> </a:t>
            </a:r>
            <a:r>
              <a:rPr lang="nl-NL" sz="3200" b="1" dirty="0" err="1" smtClean="0">
                <a:solidFill>
                  <a:srgbClr val="0000FF"/>
                </a:solidFill>
              </a:rPr>
              <a:t>recognize</a:t>
            </a:r>
            <a:r>
              <a:rPr lang="nl-NL" sz="3200" b="1" dirty="0" smtClean="0">
                <a:solidFill>
                  <a:srgbClr val="0000FF"/>
                </a:solidFill>
              </a:rPr>
              <a:t> </a:t>
            </a:r>
          </a:p>
          <a:p>
            <a:r>
              <a:rPr lang="nl-NL" sz="3200" b="1" dirty="0" err="1" smtClean="0">
                <a:solidFill>
                  <a:srgbClr val="0000FF"/>
                </a:solidFill>
              </a:rPr>
              <a:t>just</a:t>
            </a:r>
            <a:r>
              <a:rPr lang="nl-NL" sz="3200" b="1" dirty="0" smtClean="0">
                <a:solidFill>
                  <a:srgbClr val="0000FF"/>
                </a:solidFill>
              </a:rPr>
              <a:t> hearing </a:t>
            </a:r>
            <a:r>
              <a:rPr lang="nl-NL" sz="3200" b="1" dirty="0" err="1" smtClean="0">
                <a:solidFill>
                  <a:srgbClr val="0000FF"/>
                </a:solidFill>
              </a:rPr>
              <a:t>their</a:t>
            </a:r>
            <a:r>
              <a:rPr lang="nl-NL" sz="3200" b="1" dirty="0" smtClean="0">
                <a:solidFill>
                  <a:srgbClr val="0000FF"/>
                </a:solidFill>
              </a:rPr>
              <a:t> voice?</a:t>
            </a:r>
            <a:endParaRPr lang="nl-NL" sz="3200" b="1" dirty="0">
              <a:solidFill>
                <a:srgbClr val="0000FF"/>
              </a:solidFill>
            </a:endParaRPr>
          </a:p>
        </p:txBody>
      </p:sp>
      <p:pic>
        <p:nvPicPr>
          <p:cNvPr id="37890" name="Picture 2" descr="https://www.werkenvoornederland.nl/static/assets/img/campaigns/200Mensen/head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3140968"/>
            <a:ext cx="9063237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 1"/>
          <p:cNvGraphicFramePr>
            <a:graphicFrameLocks noGrp="1"/>
          </p:cNvGraphicFramePr>
          <p:nvPr/>
        </p:nvGraphicFramePr>
        <p:xfrm>
          <a:off x="323528" y="1268760"/>
          <a:ext cx="8568952" cy="4754880"/>
        </p:xfrm>
        <a:graphic>
          <a:graphicData uri="http://schemas.openxmlformats.org/drawingml/2006/table">
            <a:tbl>
              <a:tblPr/>
              <a:tblGrid>
                <a:gridCol w="5616624"/>
                <a:gridCol w="1512168"/>
                <a:gridCol w="1440160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en-US" sz="2400" b="1" dirty="0" smtClean="0">
                          <a:solidFill>
                            <a:srgbClr val="0000FF"/>
                          </a:solidFill>
                          <a:latin typeface="Times New Roman"/>
                          <a:ea typeface="MS Mincho"/>
                        </a:rPr>
                        <a:t>Give it a value between 1 and 5</a:t>
                      </a:r>
                      <a:endParaRPr lang="en-US" sz="2400" b="1" dirty="0">
                        <a:solidFill>
                          <a:srgbClr val="0000FF"/>
                        </a:solidFill>
                        <a:latin typeface="Times New Roman"/>
                        <a:ea typeface="MS Mincho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en-US" sz="2400" b="1">
                          <a:solidFill>
                            <a:srgbClr val="0000FF"/>
                          </a:solidFill>
                          <a:latin typeface="Times New Roman"/>
                          <a:ea typeface="MS Mincho"/>
                        </a:rPr>
                        <a:t>1</a:t>
                      </a:r>
                      <a:r>
                        <a:rPr lang="en-US" sz="2400" b="1" baseline="30000">
                          <a:solidFill>
                            <a:srgbClr val="0000FF"/>
                          </a:solidFill>
                          <a:latin typeface="Times New Roman"/>
                          <a:ea typeface="MS Mincho"/>
                        </a:rPr>
                        <a:t>st </a:t>
                      </a:r>
                      <a:r>
                        <a:rPr lang="en-US" sz="2400" b="1">
                          <a:solidFill>
                            <a:srgbClr val="0000FF"/>
                          </a:solidFill>
                          <a:latin typeface="Times New Roman"/>
                          <a:ea typeface="MS Mincho"/>
                        </a:rPr>
                        <a:t>half</a:t>
                      </a:r>
                      <a:endParaRPr lang="nl-NL" sz="2400" b="1">
                        <a:solidFill>
                          <a:srgbClr val="0000FF"/>
                        </a:solidFill>
                        <a:latin typeface="Times New Roman"/>
                        <a:ea typeface="MS Mincho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en-US" sz="2400" b="1">
                          <a:solidFill>
                            <a:srgbClr val="0000FF"/>
                          </a:solidFill>
                          <a:latin typeface="Times New Roman"/>
                          <a:ea typeface="MS Mincho"/>
                        </a:rPr>
                        <a:t>2</a:t>
                      </a:r>
                      <a:r>
                        <a:rPr lang="en-US" sz="2400" b="1" baseline="30000">
                          <a:solidFill>
                            <a:srgbClr val="0000FF"/>
                          </a:solidFill>
                          <a:latin typeface="Times New Roman"/>
                          <a:ea typeface="MS Mincho"/>
                        </a:rPr>
                        <a:t>nd</a:t>
                      </a:r>
                      <a:r>
                        <a:rPr lang="en-US" sz="2400" b="1">
                          <a:solidFill>
                            <a:srgbClr val="0000FF"/>
                          </a:solidFill>
                          <a:latin typeface="Times New Roman"/>
                          <a:ea typeface="MS Mincho"/>
                        </a:rPr>
                        <a:t> half</a:t>
                      </a:r>
                      <a:endParaRPr lang="nl-NL" sz="2400" b="1">
                        <a:solidFill>
                          <a:srgbClr val="0000FF"/>
                        </a:solidFill>
                        <a:latin typeface="Times New Roman"/>
                        <a:ea typeface="MS Mincho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 indent="-228600"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en-US" sz="2400" b="1" dirty="0">
                          <a:solidFill>
                            <a:srgbClr val="0000FF"/>
                          </a:solidFill>
                          <a:latin typeface="Times New Roman"/>
                          <a:ea typeface="MS Mincho"/>
                        </a:rPr>
                        <a:t>Volume </a:t>
                      </a:r>
                      <a:r>
                        <a:rPr lang="en-US" sz="2400" b="1" dirty="0" smtClean="0">
                          <a:solidFill>
                            <a:srgbClr val="0000FF"/>
                          </a:solidFill>
                          <a:latin typeface="Times New Roman"/>
                          <a:ea typeface="MS Mincho"/>
                        </a:rPr>
                        <a:t>(soft/hard)</a:t>
                      </a:r>
                      <a:endParaRPr lang="nl-NL" sz="2400" b="1" dirty="0">
                        <a:solidFill>
                          <a:srgbClr val="0000FF"/>
                        </a:solidFill>
                        <a:latin typeface="Times New Roman"/>
                        <a:ea typeface="MS Mincho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endParaRPr lang="en-US" sz="2400" b="1">
                        <a:solidFill>
                          <a:srgbClr val="0000FF"/>
                        </a:solidFill>
                        <a:latin typeface="Times New Roman"/>
                        <a:ea typeface="MS Mincho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endParaRPr lang="en-US" sz="2400" b="1">
                        <a:solidFill>
                          <a:srgbClr val="0000FF"/>
                        </a:solidFill>
                        <a:latin typeface="Times New Roman"/>
                        <a:ea typeface="MS Mincho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 indent="-228600"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en-US" sz="2400" b="1">
                          <a:solidFill>
                            <a:srgbClr val="0000FF"/>
                          </a:solidFill>
                          <a:latin typeface="Times New Roman"/>
                          <a:ea typeface="MS Mincho"/>
                        </a:rPr>
                        <a:t>Rhythm (regular/irregular)</a:t>
                      </a:r>
                      <a:endParaRPr lang="nl-NL" sz="2400" b="1">
                        <a:solidFill>
                          <a:srgbClr val="0000FF"/>
                        </a:solidFill>
                        <a:latin typeface="Times New Roman"/>
                        <a:ea typeface="MS Mincho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endParaRPr lang="en-US" sz="2400" b="1">
                        <a:solidFill>
                          <a:srgbClr val="0000FF"/>
                        </a:solidFill>
                        <a:latin typeface="Times New Roman"/>
                        <a:ea typeface="MS Mincho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endParaRPr lang="en-US" sz="2400" b="1">
                        <a:solidFill>
                          <a:srgbClr val="0000FF"/>
                        </a:solidFill>
                        <a:latin typeface="Times New Roman"/>
                        <a:ea typeface="MS Mincho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 indent="-228600"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en-US" sz="2400" b="1">
                          <a:solidFill>
                            <a:srgbClr val="0000FF"/>
                          </a:solidFill>
                          <a:latin typeface="Times New Roman"/>
                          <a:ea typeface="MS Mincho"/>
                        </a:rPr>
                        <a:t>Inflections of the voice and stress on certain words or syllables (they can be interpreted as questioning or stating)</a:t>
                      </a:r>
                      <a:endParaRPr lang="nl-NL" sz="2400" b="1">
                        <a:solidFill>
                          <a:srgbClr val="0000FF"/>
                        </a:solidFill>
                        <a:latin typeface="Times New Roman"/>
                        <a:ea typeface="MS Mincho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endParaRPr lang="en-US" sz="2400" b="1">
                        <a:solidFill>
                          <a:srgbClr val="0000FF"/>
                        </a:solidFill>
                        <a:latin typeface="Times New Roman"/>
                        <a:ea typeface="MS Mincho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endParaRPr lang="en-US" sz="2400" b="1">
                        <a:solidFill>
                          <a:srgbClr val="0000FF"/>
                        </a:solidFill>
                        <a:latin typeface="Times New Roman"/>
                        <a:ea typeface="MS Mincho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 indent="-228600"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en-US" sz="2400" b="1" dirty="0">
                          <a:solidFill>
                            <a:srgbClr val="0000FF"/>
                          </a:solidFill>
                          <a:latin typeface="Times New Roman"/>
                          <a:ea typeface="MS Mincho"/>
                        </a:rPr>
                        <a:t>Tempo </a:t>
                      </a:r>
                      <a:r>
                        <a:rPr lang="en-US" sz="2400" b="1" dirty="0" smtClean="0">
                          <a:solidFill>
                            <a:srgbClr val="0000FF"/>
                          </a:solidFill>
                          <a:latin typeface="Times New Roman"/>
                          <a:ea typeface="MS Mincho"/>
                        </a:rPr>
                        <a:t>(slow/fast)</a:t>
                      </a:r>
                      <a:endParaRPr lang="nl-NL" sz="2400" b="1" dirty="0">
                        <a:solidFill>
                          <a:srgbClr val="0000FF"/>
                        </a:solidFill>
                        <a:latin typeface="Times New Roman"/>
                        <a:ea typeface="MS Mincho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endParaRPr lang="en-US" sz="2400" b="1">
                        <a:solidFill>
                          <a:srgbClr val="0000FF"/>
                        </a:solidFill>
                        <a:latin typeface="Times New Roman"/>
                        <a:ea typeface="MS Mincho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endParaRPr lang="en-US" sz="2400" b="1">
                        <a:solidFill>
                          <a:srgbClr val="0000FF"/>
                        </a:solidFill>
                        <a:latin typeface="Times New Roman"/>
                        <a:ea typeface="MS Mincho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 indent="-228600"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en-US" sz="2400" b="1" dirty="0">
                          <a:solidFill>
                            <a:srgbClr val="0000FF"/>
                          </a:solidFill>
                          <a:latin typeface="Times New Roman"/>
                          <a:ea typeface="MS Mincho"/>
                        </a:rPr>
                        <a:t>Pauses between words and/or </a:t>
                      </a:r>
                      <a:r>
                        <a:rPr lang="en-US" sz="2400" b="1" dirty="0" smtClean="0">
                          <a:solidFill>
                            <a:srgbClr val="0000FF"/>
                          </a:solidFill>
                          <a:latin typeface="Times New Roman"/>
                          <a:ea typeface="MS Mincho"/>
                        </a:rPr>
                        <a:t>sentences (short/long).</a:t>
                      </a:r>
                      <a:endParaRPr lang="nl-NL" sz="2400" b="1" dirty="0">
                        <a:solidFill>
                          <a:srgbClr val="0000FF"/>
                        </a:solidFill>
                        <a:latin typeface="Times New Roman"/>
                        <a:ea typeface="MS Mincho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endParaRPr lang="en-US" sz="2400" b="1">
                        <a:solidFill>
                          <a:srgbClr val="0000FF"/>
                        </a:solidFill>
                        <a:latin typeface="Times New Roman"/>
                        <a:ea typeface="MS Mincho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endParaRPr lang="en-US" sz="2400" b="1">
                        <a:solidFill>
                          <a:srgbClr val="0000FF"/>
                        </a:solidFill>
                        <a:latin typeface="Times New Roman"/>
                        <a:ea typeface="MS Mincho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 indent="-228600"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en-US" sz="2400" b="1" dirty="0">
                          <a:solidFill>
                            <a:srgbClr val="0000FF"/>
                          </a:solidFill>
                          <a:latin typeface="Times New Roman"/>
                          <a:ea typeface="MS Mincho"/>
                        </a:rPr>
                        <a:t>Sound height (expressed in </a:t>
                      </a:r>
                      <a:r>
                        <a:rPr lang="en-US" sz="2400" b="1" dirty="0" smtClean="0">
                          <a:solidFill>
                            <a:srgbClr val="0000FF"/>
                          </a:solidFill>
                          <a:latin typeface="Times New Roman"/>
                          <a:ea typeface="MS Mincho"/>
                        </a:rPr>
                        <a:t>Hertz, low/high).</a:t>
                      </a:r>
                      <a:endParaRPr lang="nl-NL" sz="2400" b="1" dirty="0">
                        <a:solidFill>
                          <a:srgbClr val="0000FF"/>
                        </a:solidFill>
                        <a:latin typeface="Times New Roman"/>
                        <a:ea typeface="MS Mincho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endParaRPr lang="en-US" sz="2400" b="1">
                        <a:solidFill>
                          <a:srgbClr val="0000FF"/>
                        </a:solidFill>
                        <a:latin typeface="Times New Roman"/>
                        <a:ea typeface="MS Mincho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endParaRPr lang="en-US" sz="2400" b="1">
                        <a:solidFill>
                          <a:srgbClr val="0000FF"/>
                        </a:solidFill>
                        <a:latin typeface="Times New Roman"/>
                        <a:ea typeface="MS Mincho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 indent="-228600"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en-US" sz="2400" b="1" dirty="0">
                          <a:solidFill>
                            <a:srgbClr val="0000FF"/>
                          </a:solidFill>
                          <a:latin typeface="Times New Roman"/>
                          <a:ea typeface="MS Mincho"/>
                        </a:rPr>
                        <a:t>Timbre (the nature of the sound, for example, with </a:t>
                      </a:r>
                      <a:r>
                        <a:rPr lang="en-US" sz="2400" b="1" dirty="0" smtClean="0">
                          <a:solidFill>
                            <a:srgbClr val="0000FF"/>
                          </a:solidFill>
                          <a:latin typeface="Times New Roman"/>
                          <a:ea typeface="MS Mincho"/>
                        </a:rPr>
                        <a:t>few </a:t>
                      </a:r>
                      <a:r>
                        <a:rPr lang="en-US" sz="2400" b="1" smtClean="0">
                          <a:solidFill>
                            <a:srgbClr val="0000FF"/>
                          </a:solidFill>
                          <a:latin typeface="Times New Roman"/>
                          <a:ea typeface="MS Mincho"/>
                        </a:rPr>
                        <a:t>or many overtones</a:t>
                      </a:r>
                      <a:r>
                        <a:rPr lang="en-US" sz="2400" b="1" dirty="0">
                          <a:solidFill>
                            <a:srgbClr val="0000FF"/>
                          </a:solidFill>
                          <a:latin typeface="Times New Roman"/>
                          <a:ea typeface="MS Mincho"/>
                        </a:rPr>
                        <a:t>)</a:t>
                      </a:r>
                      <a:endParaRPr lang="nl-NL" sz="2400" b="1" dirty="0">
                        <a:solidFill>
                          <a:srgbClr val="0000FF"/>
                        </a:solidFill>
                        <a:latin typeface="Times New Roman"/>
                        <a:ea typeface="MS Mincho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endParaRPr lang="en-US" sz="2400" b="1">
                        <a:solidFill>
                          <a:srgbClr val="0000FF"/>
                        </a:solidFill>
                        <a:latin typeface="Times New Roman"/>
                        <a:ea typeface="MS Mincho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endParaRPr lang="en-US" sz="2400" b="1" dirty="0">
                        <a:solidFill>
                          <a:srgbClr val="0000FF"/>
                        </a:solidFill>
                        <a:latin typeface="Times New Roman"/>
                        <a:ea typeface="MS Mincho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kstvak 2"/>
          <p:cNvSpPr txBox="1"/>
          <p:nvPr/>
        </p:nvSpPr>
        <p:spPr>
          <a:xfrm>
            <a:off x="683568" y="332656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b="1" dirty="0" err="1" smtClean="0">
                <a:solidFill>
                  <a:srgbClr val="0000FF"/>
                </a:solidFill>
              </a:rPr>
              <a:t>Tonality</a:t>
            </a:r>
            <a:endParaRPr lang="nl-NL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Mehrabia.jpg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11560" y="2564904"/>
            <a:ext cx="2664296" cy="3816424"/>
          </a:xfrm>
          <a:prstGeom prst="rect">
            <a:avLst/>
          </a:prstGeom>
        </p:spPr>
      </p:pic>
      <p:sp>
        <p:nvSpPr>
          <p:cNvPr id="952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126960" rIns="91440" bIns="76176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95235" name="Rectangle 3"/>
          <p:cNvSpPr>
            <a:spLocks noChangeArrowheads="1"/>
          </p:cNvSpPr>
          <p:nvPr/>
        </p:nvSpPr>
        <p:spPr bwMode="auto">
          <a:xfrm>
            <a:off x="0" y="422073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u="none" strike="noStrike" cap="none" normalizeH="0" baseline="0" smtClean="0" bmk="_Toc126338252">
                <a:ln>
                  <a:noFill/>
                </a:ln>
                <a:solidFill>
                  <a:srgbClr val="0000FF"/>
                </a:solidFill>
                <a:effectLst/>
                <a:latin typeface="Cambria" pitchFamily="18" charset="0"/>
                <a:ea typeface="MS Mincho" pitchFamily="49" charset="-128"/>
                <a:cs typeface="Times New Roman" pitchFamily="18" charset="0"/>
              </a:rPr>
              <a:t>What is communication about?</a:t>
            </a:r>
            <a:endParaRPr kumimoji="0" lang="en-US" sz="4000" b="1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4139952" y="1700808"/>
            <a:ext cx="11753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nl-NL" sz="2400" b="1" dirty="0" err="1" smtClean="0">
                <a:solidFill>
                  <a:srgbClr val="0000FF"/>
                </a:solidFill>
                <a:latin typeface="Arial" pitchFamily="34" charset="0"/>
                <a:ea typeface="MS Mincho" pitchFamily="49" charset="-128"/>
                <a:cs typeface="Times New Roman" pitchFamily="18" charset="0"/>
              </a:rPr>
              <a:t>words</a:t>
            </a:r>
            <a:r>
              <a:rPr lang="nl-NL" sz="2400" b="1" dirty="0" smtClean="0">
                <a:solidFill>
                  <a:srgbClr val="0000FF"/>
                </a:solidFill>
                <a:latin typeface="Arial" pitchFamily="34" charset="0"/>
                <a:ea typeface="MS Mincho" pitchFamily="49" charset="-128"/>
                <a:cs typeface="Times New Roman" pitchFamily="18" charset="0"/>
              </a:rPr>
              <a:t> </a:t>
            </a:r>
          </a:p>
        </p:txBody>
      </p:sp>
      <p:sp>
        <p:nvSpPr>
          <p:cNvPr id="12" name="Rechthoek 11"/>
          <p:cNvSpPr/>
          <p:nvPr/>
        </p:nvSpPr>
        <p:spPr>
          <a:xfrm>
            <a:off x="0" y="2564904"/>
            <a:ext cx="18069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b="1" dirty="0" err="1" smtClean="0">
                <a:solidFill>
                  <a:srgbClr val="0000FF"/>
                </a:solidFill>
                <a:latin typeface="Arial" pitchFamily="34" charset="0"/>
                <a:ea typeface="MS Mincho" pitchFamily="49" charset="-128"/>
                <a:cs typeface="Times New Roman" pitchFamily="18" charset="0"/>
              </a:rPr>
              <a:t>physiology</a:t>
            </a:r>
            <a:endParaRPr lang="nl-NL" sz="2400" b="1" dirty="0">
              <a:solidFill>
                <a:srgbClr val="0000FF"/>
              </a:solidFill>
            </a:endParaRPr>
          </a:p>
        </p:txBody>
      </p:sp>
      <p:pic>
        <p:nvPicPr>
          <p:cNvPr id="5" name="Afbeelding 4" descr="Mehrabia.jpg"/>
          <p:cNvPicPr/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>
          <a:xfrm>
            <a:off x="3563888" y="3068960"/>
            <a:ext cx="2376264" cy="3312368"/>
          </a:xfrm>
          <a:prstGeom prst="rect">
            <a:avLst/>
          </a:prstGeom>
        </p:spPr>
      </p:pic>
      <p:sp>
        <p:nvSpPr>
          <p:cNvPr id="11" name="Rechthoek 10"/>
          <p:cNvSpPr/>
          <p:nvPr/>
        </p:nvSpPr>
        <p:spPr>
          <a:xfrm>
            <a:off x="5220072" y="5805264"/>
            <a:ext cx="12779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b="1" dirty="0" err="1" smtClean="0">
                <a:solidFill>
                  <a:srgbClr val="0000FF"/>
                </a:solidFill>
                <a:latin typeface="Arial" pitchFamily="34" charset="0"/>
                <a:ea typeface="MS Mincho" pitchFamily="49" charset="-128"/>
                <a:cs typeface="Times New Roman" pitchFamily="18" charset="0"/>
              </a:rPr>
              <a:t>tonality</a:t>
            </a:r>
            <a:endParaRPr lang="nl-NL" sz="2400" b="1" dirty="0">
              <a:solidFill>
                <a:srgbClr val="0000FF"/>
              </a:solidFill>
            </a:endParaRPr>
          </a:p>
        </p:txBody>
      </p:sp>
      <p:pic>
        <p:nvPicPr>
          <p:cNvPr id="4" name="Afbeelding 3" descr="Mehrabia.jpg"/>
          <p:cNvPicPr/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771800" y="1628800"/>
            <a:ext cx="1296144" cy="2088232"/>
          </a:xfrm>
          <a:prstGeom prst="rect">
            <a:avLst/>
          </a:prstGeom>
        </p:spPr>
      </p:pic>
      <p:pic>
        <p:nvPicPr>
          <p:cNvPr id="13" name="Afbeelding 12" descr="mehrabian.jpg"/>
          <p:cNvPicPr/>
          <p:nvPr/>
        </p:nvPicPr>
        <p:blipFill>
          <a:blip r:embed="rId5" cstate="print">
            <a:lum bright="-10000" contrast="20000"/>
          </a:blip>
          <a:srcRect l="17406" t="23187" r="18079"/>
          <a:stretch>
            <a:fillRect/>
          </a:stretch>
        </p:blipFill>
        <p:spPr bwMode="auto">
          <a:xfrm>
            <a:off x="5580112" y="1340768"/>
            <a:ext cx="317935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hthoek 13"/>
          <p:cNvSpPr/>
          <p:nvPr/>
        </p:nvSpPr>
        <p:spPr>
          <a:xfrm>
            <a:off x="6217002" y="3861048"/>
            <a:ext cx="253146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dirty="0" smtClean="0">
                <a:solidFill>
                  <a:srgbClr val="0000FF"/>
                </a:solidFill>
                <a:latin typeface="Arial" pitchFamily="34" charset="0"/>
                <a:ea typeface="MS Mincho" pitchFamily="49" charset="-128"/>
                <a:cs typeface="Times New Roman" pitchFamily="18" charset="0"/>
              </a:rPr>
              <a:t>Professor </a:t>
            </a:r>
          </a:p>
          <a:p>
            <a:r>
              <a:rPr lang="nl-NL" sz="2400" dirty="0" smtClean="0">
                <a:solidFill>
                  <a:srgbClr val="0000FF"/>
                </a:solidFill>
                <a:latin typeface="Arial" pitchFamily="34" charset="0"/>
                <a:ea typeface="MS Mincho" pitchFamily="49" charset="-128"/>
                <a:cs typeface="Times New Roman" pitchFamily="18" charset="0"/>
              </a:rPr>
              <a:t>Albert </a:t>
            </a:r>
            <a:r>
              <a:rPr lang="nl-NL" sz="2400" dirty="0" err="1" smtClean="0">
                <a:solidFill>
                  <a:srgbClr val="0000FF"/>
                </a:solidFill>
                <a:latin typeface="Arial" pitchFamily="34" charset="0"/>
                <a:ea typeface="MS Mincho" pitchFamily="49" charset="-128"/>
                <a:cs typeface="Times New Roman" pitchFamily="18" charset="0"/>
              </a:rPr>
              <a:t>Mehrabian</a:t>
            </a:r>
            <a:endParaRPr lang="nl-NL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1" grpId="0"/>
      <p:bldP spid="14" grpId="0"/>
      <p:bldP spid="1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971600" y="44624"/>
            <a:ext cx="7368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b="1" dirty="0" smtClean="0">
                <a:solidFill>
                  <a:srgbClr val="0000FF"/>
                </a:solidFill>
              </a:rPr>
              <a:t>Modern Communication </a:t>
            </a:r>
            <a:endParaRPr lang="nl-NL" sz="5400" b="1" dirty="0">
              <a:solidFill>
                <a:srgbClr val="0000FF"/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251520" y="921494"/>
            <a:ext cx="637200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00FF"/>
                </a:solidFill>
              </a:rPr>
              <a:t>What is the percentage of the</a:t>
            </a:r>
          </a:p>
          <a:p>
            <a:r>
              <a:rPr lang="en-US" sz="4000" dirty="0" smtClean="0">
                <a:solidFill>
                  <a:srgbClr val="0000FF"/>
                </a:solidFill>
              </a:rPr>
              <a:t> whole Communication ? </a:t>
            </a:r>
            <a:endParaRPr lang="en-US" sz="4000" dirty="0">
              <a:solidFill>
                <a:srgbClr val="0000FF"/>
              </a:solidFill>
            </a:endParaRPr>
          </a:p>
        </p:txBody>
      </p:sp>
      <p:pic>
        <p:nvPicPr>
          <p:cNvPr id="1026" name="Picture 2" descr="http://s.tmocache.com/content/dam/tmo/en-p/cell-phones/apple-iphone-6/space-gray/stills/browse-apple-iphone-6-space-gray.jpg/jcr:content/renditions/cq5dam.web.280.280.jpeg"/>
          <p:cNvPicPr>
            <a:picLocks noChangeAspect="1" noChangeArrowheads="1"/>
          </p:cNvPicPr>
          <p:nvPr/>
        </p:nvPicPr>
        <p:blipFill>
          <a:blip r:embed="rId2" cstate="print"/>
          <a:srcRect l="22931" r="20370"/>
          <a:stretch>
            <a:fillRect/>
          </a:stretch>
        </p:blipFill>
        <p:spPr bwMode="auto">
          <a:xfrm>
            <a:off x="611560" y="2492896"/>
            <a:ext cx="939043" cy="1656184"/>
          </a:xfrm>
          <a:prstGeom prst="rect">
            <a:avLst/>
          </a:prstGeom>
          <a:noFill/>
        </p:spPr>
      </p:pic>
      <p:sp>
        <p:nvSpPr>
          <p:cNvPr id="5" name="Tekstvak 4"/>
          <p:cNvSpPr txBox="1"/>
          <p:nvPr/>
        </p:nvSpPr>
        <p:spPr>
          <a:xfrm>
            <a:off x="1660119" y="2465601"/>
            <a:ext cx="32719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00FF"/>
                </a:solidFill>
              </a:rPr>
              <a:t>Telephone call</a:t>
            </a:r>
            <a:endParaRPr lang="en-US" sz="4000" dirty="0">
              <a:solidFill>
                <a:srgbClr val="0000FF"/>
              </a:solidFill>
            </a:endParaRPr>
          </a:p>
        </p:txBody>
      </p:sp>
      <p:pic>
        <p:nvPicPr>
          <p:cNvPr id="1028" name="Picture 4" descr="http://www.mariaelita.com/wp-content/uploads/2011/06/email-contact-me-logo-r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3212976"/>
            <a:ext cx="2078365" cy="2160240"/>
          </a:xfrm>
          <a:prstGeom prst="rect">
            <a:avLst/>
          </a:prstGeom>
          <a:noFill/>
        </p:spPr>
      </p:pic>
      <p:pic>
        <p:nvPicPr>
          <p:cNvPr id="1030" name="Picture 6" descr="http://www.hrvatski-hosting.com/wp-content/uploads/2012/11/smsmobil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1412776"/>
            <a:ext cx="2667000" cy="2667000"/>
          </a:xfrm>
          <a:prstGeom prst="rect">
            <a:avLst/>
          </a:prstGeom>
          <a:noFill/>
        </p:spPr>
      </p:pic>
      <p:sp>
        <p:nvSpPr>
          <p:cNvPr id="7" name="Tekstvak 6"/>
          <p:cNvSpPr txBox="1"/>
          <p:nvPr/>
        </p:nvSpPr>
        <p:spPr>
          <a:xfrm>
            <a:off x="4972487" y="3657218"/>
            <a:ext cx="1324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00FF"/>
                </a:solidFill>
              </a:rPr>
              <a:t>Email</a:t>
            </a:r>
            <a:endParaRPr lang="en-US" sz="4000" dirty="0">
              <a:solidFill>
                <a:srgbClr val="0000FF"/>
              </a:solidFill>
            </a:endParaRPr>
          </a:p>
        </p:txBody>
      </p:sp>
      <p:pic>
        <p:nvPicPr>
          <p:cNvPr id="1032" name="Picture 8" descr="http://akademie.dw.de/digitalsafety/wp-content/uploads/2013/12/skype_logo.jpg"/>
          <p:cNvPicPr>
            <a:picLocks noChangeAspect="1" noChangeArrowheads="1"/>
          </p:cNvPicPr>
          <p:nvPr/>
        </p:nvPicPr>
        <p:blipFill>
          <a:blip r:embed="rId5" cstate="print"/>
          <a:srcRect t="16528" b="13975"/>
          <a:stretch>
            <a:fillRect/>
          </a:stretch>
        </p:blipFill>
        <p:spPr bwMode="auto">
          <a:xfrm>
            <a:off x="179512" y="5561856"/>
            <a:ext cx="2947475" cy="1296144"/>
          </a:xfrm>
          <a:prstGeom prst="rect">
            <a:avLst/>
          </a:prstGeom>
          <a:noFill/>
        </p:spPr>
      </p:pic>
      <p:pic>
        <p:nvPicPr>
          <p:cNvPr id="1034" name="Picture 10" descr="http://www.firstclickcarhire.com/wp-content/uploads/2014/02/heathrow-arrival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4941168"/>
            <a:ext cx="1584176" cy="1731499"/>
          </a:xfrm>
          <a:prstGeom prst="rect">
            <a:avLst/>
          </a:prstGeom>
          <a:noFill/>
        </p:spPr>
      </p:pic>
      <p:sp>
        <p:nvSpPr>
          <p:cNvPr id="11" name="Tekstvak 10"/>
          <p:cNvSpPr txBox="1"/>
          <p:nvPr/>
        </p:nvSpPr>
        <p:spPr>
          <a:xfrm>
            <a:off x="6372200" y="4505052"/>
            <a:ext cx="2771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At the airport when there is glass between you and the person who is picking you up. (no hearing only seeing)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hthoek 35"/>
          <p:cNvSpPr/>
          <p:nvPr/>
        </p:nvSpPr>
        <p:spPr>
          <a:xfrm>
            <a:off x="6753944" y="-27384"/>
            <a:ext cx="2426568" cy="6858000"/>
          </a:xfrm>
          <a:prstGeom prst="rect">
            <a:avLst/>
          </a:prstGeom>
          <a:solidFill>
            <a:srgbClr val="C4E5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nl-NL" sz="4000" b="1" dirty="0" err="1" smtClean="0">
                <a:solidFill>
                  <a:srgbClr val="007434"/>
                </a:solidFill>
              </a:rPr>
              <a:t>Territory</a:t>
            </a:r>
            <a:endParaRPr lang="nl-NL" dirty="0" smtClean="0">
              <a:solidFill>
                <a:srgbClr val="007434"/>
              </a:solidFill>
            </a:endParaRPr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endParaRPr lang="nl-NL" dirty="0"/>
          </a:p>
        </p:txBody>
      </p:sp>
      <p:sp>
        <p:nvSpPr>
          <p:cNvPr id="35" name="Rechthoek 34"/>
          <p:cNvSpPr/>
          <p:nvPr/>
        </p:nvSpPr>
        <p:spPr>
          <a:xfrm>
            <a:off x="35496" y="0"/>
            <a:ext cx="2426568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4000" b="1" dirty="0" smtClean="0">
                <a:solidFill>
                  <a:srgbClr val="0000FF"/>
                </a:solidFill>
              </a:rPr>
              <a:t>Map</a:t>
            </a:r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endParaRPr lang="nl-NL" dirty="0"/>
          </a:p>
        </p:txBody>
      </p:sp>
      <p:sp>
        <p:nvSpPr>
          <p:cNvPr id="26626" name="Tijdelijke aanduiding voor dia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EF5BAD4-7C8B-4193-A57F-214D6F602EAC}" type="slidenum">
              <a:rPr lang="nl-NL" smtClean="0"/>
              <a:pPr/>
              <a:t>8</a:t>
            </a:fld>
            <a:endParaRPr lang="nl-NL" smtClean="0"/>
          </a:p>
        </p:txBody>
      </p:sp>
      <p:sp>
        <p:nvSpPr>
          <p:cNvPr id="23584" name="AutoShape 32"/>
          <p:cNvSpPr>
            <a:spLocks noChangeArrowheads="1"/>
          </p:cNvSpPr>
          <p:nvPr/>
        </p:nvSpPr>
        <p:spPr bwMode="auto">
          <a:xfrm>
            <a:off x="4430713" y="6069013"/>
            <a:ext cx="2519362" cy="71755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NL" sz="3600" b="1" smtClean="0">
                <a:solidFill>
                  <a:srgbClr val="FF0000"/>
                </a:solidFill>
              </a:rPr>
              <a:t>Behaviour</a:t>
            </a:r>
            <a:endParaRPr lang="nl-NL" sz="3600" b="1" dirty="0">
              <a:solidFill>
                <a:srgbClr val="FF0000"/>
              </a:solidFill>
            </a:endParaRPr>
          </a:p>
        </p:txBody>
      </p:sp>
      <p:pic>
        <p:nvPicPr>
          <p:cNvPr id="26628" name="Picture 22" descr="gezich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0338" y="985838"/>
            <a:ext cx="1381125" cy="5070475"/>
          </a:xfrm>
          <a:prstGeom prst="rect">
            <a:avLst/>
          </a:prstGeom>
          <a:noFill/>
          <a:ln w="9525">
            <a:solidFill>
              <a:srgbClr val="FFFF99"/>
            </a:solidFill>
            <a:miter lim="800000"/>
            <a:headEnd/>
            <a:tailEnd/>
          </a:ln>
        </p:spPr>
      </p:pic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7269163" y="1943100"/>
            <a:ext cx="1855787" cy="1438275"/>
            <a:chOff x="4579" y="1224"/>
            <a:chExt cx="1169" cy="906"/>
          </a:xfrm>
        </p:grpSpPr>
        <p:sp>
          <p:nvSpPr>
            <p:cNvPr id="26648" name="AutoShape 11"/>
            <p:cNvSpPr>
              <a:spLocks noChangeArrowheads="1"/>
            </p:cNvSpPr>
            <p:nvPr/>
          </p:nvSpPr>
          <p:spPr bwMode="auto">
            <a:xfrm rot="-1742448">
              <a:off x="4579" y="1224"/>
              <a:ext cx="1169" cy="906"/>
            </a:xfrm>
            <a:prstGeom prst="leftArrow">
              <a:avLst>
                <a:gd name="adj1" fmla="val 50000"/>
                <a:gd name="adj2" fmla="val 32257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9" name="WordArt 12"/>
            <p:cNvSpPr>
              <a:spLocks noChangeArrowheads="1" noChangeShapeType="1"/>
            </p:cNvSpPr>
            <p:nvPr/>
          </p:nvSpPr>
          <p:spPr bwMode="auto">
            <a:xfrm rot="-1759665">
              <a:off x="4700" y="1483"/>
              <a:ext cx="900" cy="37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nl-NL" sz="3600" kern="10" dirty="0" err="1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/>
                </a:rPr>
                <a:t>External</a:t>
              </a:r>
              <a:endParaRPr lang="nl-NL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endParaRPr>
            </a:p>
            <a:p>
              <a:pPr algn="ctr"/>
              <a:r>
                <a:rPr lang="en-GB" sz="3600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/>
                </a:rPr>
                <a:t>signal</a:t>
              </a:r>
              <a:endParaRPr lang="nl-NL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endParaRPr>
            </a:p>
          </p:txBody>
        </p:sp>
      </p:grpSp>
      <p:sp>
        <p:nvSpPr>
          <p:cNvPr id="23579" name="AutoShape 27"/>
          <p:cNvSpPr>
            <a:spLocks noChangeArrowheads="1"/>
          </p:cNvSpPr>
          <p:nvPr/>
        </p:nvSpPr>
        <p:spPr bwMode="auto">
          <a:xfrm>
            <a:off x="344488" y="1174750"/>
            <a:ext cx="2519362" cy="1049338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NL" sz="3600" b="1" dirty="0" err="1" smtClean="0">
                <a:solidFill>
                  <a:srgbClr val="3333CC"/>
                </a:solidFill>
              </a:rPr>
              <a:t>Internal</a:t>
            </a:r>
            <a:endParaRPr lang="nl-NL" sz="3600" b="1" dirty="0">
              <a:solidFill>
                <a:srgbClr val="3333CC"/>
              </a:solidFill>
            </a:endParaRPr>
          </a:p>
          <a:p>
            <a:pPr algn="ctr"/>
            <a:r>
              <a:rPr lang="nl-NL" sz="2800" b="1" dirty="0" err="1" smtClean="0">
                <a:solidFill>
                  <a:srgbClr val="3333CC"/>
                </a:solidFill>
              </a:rPr>
              <a:t>Representation</a:t>
            </a:r>
            <a:endParaRPr lang="nl-NL" sz="3600" b="1" dirty="0">
              <a:solidFill>
                <a:srgbClr val="3333CC"/>
              </a:solidFill>
            </a:endParaRPr>
          </a:p>
        </p:txBody>
      </p:sp>
      <p:sp>
        <p:nvSpPr>
          <p:cNvPr id="23580" name="AutoShape 28"/>
          <p:cNvSpPr>
            <a:spLocks noChangeArrowheads="1"/>
          </p:cNvSpPr>
          <p:nvPr/>
        </p:nvSpPr>
        <p:spPr bwMode="auto">
          <a:xfrm>
            <a:off x="1214438" y="2320925"/>
            <a:ext cx="839787" cy="763588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1" name="AutoShape 29"/>
          <p:cNvSpPr>
            <a:spLocks noChangeArrowheads="1"/>
          </p:cNvSpPr>
          <p:nvPr/>
        </p:nvSpPr>
        <p:spPr bwMode="auto">
          <a:xfrm>
            <a:off x="368300" y="3221038"/>
            <a:ext cx="2519363" cy="93027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NL" sz="2800" b="1" dirty="0" smtClean="0">
                <a:solidFill>
                  <a:srgbClr val="3333CC"/>
                </a:solidFill>
              </a:rPr>
              <a:t>State, </a:t>
            </a:r>
            <a:r>
              <a:rPr lang="nl-NL" sz="2800" b="1" dirty="0" err="1" smtClean="0">
                <a:solidFill>
                  <a:srgbClr val="3333CC"/>
                </a:solidFill>
              </a:rPr>
              <a:t>emotions</a:t>
            </a:r>
            <a:endParaRPr lang="nl-NL" sz="3600" b="1" dirty="0">
              <a:solidFill>
                <a:srgbClr val="3333CC"/>
              </a:solidFill>
            </a:endParaRPr>
          </a:p>
        </p:txBody>
      </p:sp>
      <p:sp>
        <p:nvSpPr>
          <p:cNvPr id="23582" name="AutoShape 30"/>
          <p:cNvSpPr>
            <a:spLocks noChangeArrowheads="1"/>
          </p:cNvSpPr>
          <p:nvPr/>
        </p:nvSpPr>
        <p:spPr bwMode="auto">
          <a:xfrm>
            <a:off x="1228725" y="4357688"/>
            <a:ext cx="839788" cy="896937"/>
          </a:xfrm>
          <a:prstGeom prst="upDownArrow">
            <a:avLst>
              <a:gd name="adj1" fmla="val 50000"/>
              <a:gd name="adj2" fmla="val 21361"/>
            </a:avLst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3" name="AutoShape 31"/>
          <p:cNvSpPr>
            <a:spLocks noChangeArrowheads="1"/>
          </p:cNvSpPr>
          <p:nvPr/>
        </p:nvSpPr>
        <p:spPr bwMode="auto">
          <a:xfrm>
            <a:off x="377825" y="5421313"/>
            <a:ext cx="2519363" cy="85407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NL" sz="3600" b="1" dirty="0" err="1" smtClean="0">
                <a:solidFill>
                  <a:srgbClr val="3333CC"/>
                </a:solidFill>
              </a:rPr>
              <a:t>Physiology</a:t>
            </a:r>
            <a:endParaRPr lang="nl-NL" sz="3600" b="1" dirty="0">
              <a:solidFill>
                <a:srgbClr val="3333CC"/>
              </a:solidFill>
            </a:endParaRPr>
          </a:p>
        </p:txBody>
      </p:sp>
      <p:sp>
        <p:nvSpPr>
          <p:cNvPr id="26635" name="Text Box 10"/>
          <p:cNvSpPr txBox="1">
            <a:spLocks noChangeArrowheads="1"/>
          </p:cNvSpPr>
          <p:nvPr/>
        </p:nvSpPr>
        <p:spPr bwMode="auto">
          <a:xfrm>
            <a:off x="3359150" y="931863"/>
            <a:ext cx="3014663" cy="4905375"/>
          </a:xfrm>
          <a:prstGeom prst="rect">
            <a:avLst/>
          </a:prstGeom>
          <a:solidFill>
            <a:srgbClr val="FFCC99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nl-NL" sz="1200"/>
          </a:p>
          <a:p>
            <a:pPr eaLnBrk="0" hangingPunct="0"/>
            <a:endParaRPr lang="nl-NL" sz="1200"/>
          </a:p>
          <a:p>
            <a:pPr eaLnBrk="0" hangingPunct="0"/>
            <a:endParaRPr lang="nl-NL" sz="1200"/>
          </a:p>
          <a:p>
            <a:pPr eaLnBrk="0" hangingPunct="0"/>
            <a:endParaRPr lang="nl-NL" sz="1200"/>
          </a:p>
          <a:p>
            <a:pPr eaLnBrk="0" hangingPunct="0"/>
            <a:endParaRPr lang="nl-NL" sz="1200"/>
          </a:p>
          <a:p>
            <a:pPr eaLnBrk="0" hangingPunct="0"/>
            <a:endParaRPr lang="nl-NL" sz="1200"/>
          </a:p>
          <a:p>
            <a:pPr eaLnBrk="0" hangingPunct="0"/>
            <a:endParaRPr lang="nl-NL" sz="1200"/>
          </a:p>
          <a:p>
            <a:pPr eaLnBrk="0" hangingPunct="0"/>
            <a:endParaRPr lang="nl-NL" sz="1200"/>
          </a:p>
          <a:p>
            <a:pPr eaLnBrk="0" hangingPunct="0"/>
            <a:endParaRPr lang="nl-NL" sz="1200"/>
          </a:p>
          <a:p>
            <a:pPr eaLnBrk="0" hangingPunct="0"/>
            <a:endParaRPr lang="nl-NL" sz="1200"/>
          </a:p>
          <a:p>
            <a:pPr eaLnBrk="0" hangingPunct="0"/>
            <a:endParaRPr lang="nl-NL" sz="1200"/>
          </a:p>
          <a:p>
            <a:pPr eaLnBrk="0" hangingPunct="0"/>
            <a:endParaRPr lang="nl-NL" sz="1200"/>
          </a:p>
          <a:p>
            <a:pPr eaLnBrk="0" hangingPunct="0"/>
            <a:endParaRPr lang="nl-NL" sz="1200"/>
          </a:p>
        </p:txBody>
      </p:sp>
      <p:sp>
        <p:nvSpPr>
          <p:cNvPr id="23565" name="WordArt 13"/>
          <p:cNvSpPr>
            <a:spLocks noChangeArrowheads="1" noChangeShapeType="1"/>
          </p:cNvSpPr>
          <p:nvPr/>
        </p:nvSpPr>
        <p:spPr bwMode="auto">
          <a:xfrm>
            <a:off x="3556000" y="1003300"/>
            <a:ext cx="2543175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nl-NL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FILTERS</a:t>
            </a:r>
          </a:p>
        </p:txBody>
      </p:sp>
      <p:sp>
        <p:nvSpPr>
          <p:cNvPr id="23566" name="WordArt 14"/>
          <p:cNvSpPr>
            <a:spLocks noChangeArrowheads="1" noChangeShapeType="1"/>
          </p:cNvSpPr>
          <p:nvPr/>
        </p:nvSpPr>
        <p:spPr bwMode="auto">
          <a:xfrm>
            <a:off x="3513138" y="1731963"/>
            <a:ext cx="2636837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nl-NL" sz="3600" kern="10" spc="72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0076"/>
                    </a:gs>
                    <a:gs pos="100000">
                      <a:srgbClr val="99CCFF"/>
                    </a:gs>
                  </a:gsLst>
                  <a:lin ang="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/>
              </a:rPr>
              <a:t>Delete</a:t>
            </a:r>
            <a:endParaRPr lang="nl-NL" sz="3600" kern="10" spc="72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000076"/>
                  </a:gs>
                  <a:gs pos="100000">
                    <a:srgbClr val="99CCFF"/>
                  </a:gs>
                </a:gsLst>
                <a:lin ang="0" scaled="1"/>
              </a:gradFill>
              <a:effectLst>
                <a:outerShdw dist="45791" dir="3378596" algn="ctr" rotWithShape="0">
                  <a:srgbClr val="4D4D4D"/>
                </a:outerShdw>
              </a:effectLst>
              <a:latin typeface="Arial Black"/>
            </a:endParaRPr>
          </a:p>
        </p:txBody>
      </p:sp>
      <p:sp>
        <p:nvSpPr>
          <p:cNvPr id="23567" name="WordArt 15"/>
          <p:cNvSpPr>
            <a:spLocks noChangeArrowheads="1" noChangeShapeType="1"/>
          </p:cNvSpPr>
          <p:nvPr/>
        </p:nvSpPr>
        <p:spPr bwMode="auto">
          <a:xfrm>
            <a:off x="3556000" y="2074863"/>
            <a:ext cx="2641600" cy="4191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20644"/>
                <a:gd name="adj2" fmla="val 3181"/>
              </a:avLst>
            </a:prstTxWarp>
          </a:bodyPr>
          <a:lstStyle/>
          <a:p>
            <a:pPr algn="ctr"/>
            <a:r>
              <a:rPr lang="nl-NL" sz="36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/>
                  </a:outerShdw>
                </a:effectLst>
                <a:latin typeface="Times New Roman"/>
                <a:cs typeface="Times New Roman"/>
              </a:rPr>
              <a:t>Deform</a:t>
            </a:r>
            <a:endParaRPr lang="nl-NL" sz="3600" b="1" kern="10" dirty="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53882" dir="2700000" algn="ctr" rotWithShape="0">
                  <a:srgbClr val="C0C0C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3568" name="WordArt 16"/>
          <p:cNvSpPr>
            <a:spLocks noChangeArrowheads="1" noChangeShapeType="1"/>
          </p:cNvSpPr>
          <p:nvPr/>
        </p:nvSpPr>
        <p:spPr bwMode="auto">
          <a:xfrm>
            <a:off x="3706813" y="2474913"/>
            <a:ext cx="2441575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nl-NL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Generalise</a:t>
            </a:r>
            <a:endParaRPr lang="nl-NL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Arial Black"/>
            </a:endParaRPr>
          </a:p>
        </p:txBody>
      </p:sp>
      <p:sp>
        <p:nvSpPr>
          <p:cNvPr id="26644" name="Rectangle 6"/>
          <p:cNvSpPr>
            <a:spLocks noChangeArrowheads="1"/>
          </p:cNvSpPr>
          <p:nvPr/>
        </p:nvSpPr>
        <p:spPr bwMode="auto">
          <a:xfrm>
            <a:off x="1547664" y="76200"/>
            <a:ext cx="5544616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nl-NL" sz="3200" b="1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How</a:t>
            </a:r>
            <a:r>
              <a:rPr lang="nl-NL" sz="32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do we </a:t>
            </a:r>
            <a:r>
              <a:rPr lang="nl-NL" sz="3200" b="1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Communicate</a:t>
            </a:r>
            <a:r>
              <a:rPr lang="nl-NL" sz="32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?</a:t>
            </a:r>
            <a:endParaRPr lang="nl-NL" sz="3200" b="1" dirty="0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grpSp>
        <p:nvGrpSpPr>
          <p:cNvPr id="3" name="Groep 35"/>
          <p:cNvGrpSpPr/>
          <p:nvPr/>
        </p:nvGrpSpPr>
        <p:grpSpPr>
          <a:xfrm>
            <a:off x="3419872" y="3140968"/>
            <a:ext cx="2880320" cy="2608709"/>
            <a:chOff x="3382963" y="3081338"/>
            <a:chExt cx="2951162" cy="2752725"/>
          </a:xfrm>
        </p:grpSpPr>
        <p:pic>
          <p:nvPicPr>
            <p:cNvPr id="23576" name="Picture 24" descr="commodel2"/>
            <p:cNvPicPr>
              <a:picLocks noChangeAspect="1" noChangeArrowheads="1"/>
            </p:cNvPicPr>
            <p:nvPr/>
          </p:nvPicPr>
          <p:blipFill>
            <a:blip r:embed="rId3" cstate="print"/>
            <a:srcRect t="40254"/>
            <a:stretch>
              <a:fillRect/>
            </a:stretch>
          </p:blipFill>
          <p:spPr bwMode="auto">
            <a:xfrm>
              <a:off x="3382963" y="3081338"/>
              <a:ext cx="2951162" cy="275272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Groep 34"/>
            <p:cNvGrpSpPr/>
            <p:nvPr/>
          </p:nvGrpSpPr>
          <p:grpSpPr>
            <a:xfrm>
              <a:off x="3716501" y="3342881"/>
              <a:ext cx="2451744" cy="1957131"/>
              <a:chOff x="3716501" y="3342881"/>
              <a:chExt cx="2451744" cy="1957131"/>
            </a:xfrm>
          </p:grpSpPr>
          <p:sp>
            <p:nvSpPr>
              <p:cNvPr id="28" name="Tekstvak 27"/>
              <p:cNvSpPr txBox="1"/>
              <p:nvPr/>
            </p:nvSpPr>
            <p:spPr>
              <a:xfrm rot="20950698">
                <a:off x="4544799" y="3696562"/>
                <a:ext cx="897886" cy="19492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800"/>
                  </a:lnSpc>
                </a:pPr>
                <a:r>
                  <a:rPr lang="en-GB" sz="1100" i="1" dirty="0" smtClean="0"/>
                  <a:t>l</a:t>
                </a:r>
                <a:r>
                  <a:rPr lang="en-GB" sz="1400" i="1" dirty="0" smtClean="0"/>
                  <a:t>anguage</a:t>
                </a:r>
                <a:endParaRPr lang="nl-NL" sz="1050" i="1" dirty="0"/>
              </a:p>
            </p:txBody>
          </p:sp>
          <p:sp>
            <p:nvSpPr>
              <p:cNvPr id="27" name="Tekstvak 26"/>
              <p:cNvSpPr txBox="1"/>
              <p:nvPr/>
            </p:nvSpPr>
            <p:spPr>
              <a:xfrm rot="20950698">
                <a:off x="3716501" y="3342881"/>
                <a:ext cx="1821845" cy="3416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900"/>
                  </a:lnSpc>
                </a:pPr>
                <a:r>
                  <a:rPr lang="en-GB" sz="1400" i="1" dirty="0" smtClean="0"/>
                  <a:t>time/space</a:t>
                </a:r>
                <a:r>
                  <a:rPr lang="en-GB" sz="1200" i="1" dirty="0" smtClean="0"/>
                  <a:t> </a:t>
                </a:r>
                <a:r>
                  <a:rPr lang="en-GB" sz="1400" i="1" dirty="0" smtClean="0"/>
                  <a:t>matter/energy</a:t>
                </a:r>
                <a:endParaRPr lang="nl-NL" sz="1200" i="1" dirty="0"/>
              </a:p>
            </p:txBody>
          </p:sp>
          <p:sp>
            <p:nvSpPr>
              <p:cNvPr id="30" name="Tekstvak 29"/>
              <p:cNvSpPr txBox="1"/>
              <p:nvPr/>
            </p:nvSpPr>
            <p:spPr>
              <a:xfrm rot="21164068">
                <a:off x="3915811" y="3988325"/>
                <a:ext cx="1594302" cy="1692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600"/>
                  </a:lnSpc>
                </a:pPr>
                <a:r>
                  <a:rPr lang="en-GB" sz="1400" i="1" dirty="0" smtClean="0"/>
                  <a:t>memories</a:t>
                </a:r>
                <a:endParaRPr lang="nl-NL" sz="1050" i="1" dirty="0"/>
              </a:p>
            </p:txBody>
          </p:sp>
          <p:sp>
            <p:nvSpPr>
              <p:cNvPr id="31" name="Tekstvak 30"/>
              <p:cNvSpPr txBox="1"/>
              <p:nvPr/>
            </p:nvSpPr>
            <p:spPr>
              <a:xfrm rot="21164068">
                <a:off x="4413132" y="4171250"/>
                <a:ext cx="1594302" cy="18780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500"/>
                  </a:lnSpc>
                </a:pPr>
                <a:r>
                  <a:rPr lang="en-GB" sz="1400" i="1" dirty="0" smtClean="0"/>
                  <a:t>decisions</a:t>
                </a:r>
                <a:endParaRPr lang="nl-NL" sz="1400" i="1" dirty="0"/>
              </a:p>
            </p:txBody>
          </p:sp>
          <p:sp>
            <p:nvSpPr>
              <p:cNvPr id="32" name="Tekstvak 31"/>
              <p:cNvSpPr txBox="1"/>
              <p:nvPr/>
            </p:nvSpPr>
            <p:spPr>
              <a:xfrm rot="21164068">
                <a:off x="4123290" y="4434150"/>
                <a:ext cx="2044955" cy="1810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500"/>
                  </a:lnSpc>
                </a:pPr>
                <a:r>
                  <a:rPr lang="en-GB" sz="1200" i="1" dirty="0" err="1" smtClean="0"/>
                  <a:t>metaprograms</a:t>
                </a:r>
                <a:endParaRPr lang="nl-NL" sz="1050" i="1" dirty="0"/>
              </a:p>
            </p:txBody>
          </p:sp>
          <p:sp>
            <p:nvSpPr>
              <p:cNvPr id="33" name="Tekstvak 32"/>
              <p:cNvSpPr txBox="1"/>
              <p:nvPr/>
            </p:nvSpPr>
            <p:spPr>
              <a:xfrm rot="21164068">
                <a:off x="3784638" y="4793745"/>
                <a:ext cx="1594302" cy="33598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500"/>
                  </a:lnSpc>
                </a:pPr>
                <a:r>
                  <a:rPr lang="en-GB" sz="1400" i="1" dirty="0" smtClean="0"/>
                  <a:t>values</a:t>
                </a:r>
              </a:p>
              <a:p>
                <a:pPr algn="ctr">
                  <a:lnSpc>
                    <a:spcPts val="1400"/>
                  </a:lnSpc>
                </a:pPr>
                <a:r>
                  <a:rPr lang="en-GB" sz="1050" i="1" dirty="0" smtClean="0"/>
                  <a:t> and </a:t>
                </a:r>
                <a:r>
                  <a:rPr lang="en-GB" sz="1400" i="1" dirty="0" smtClean="0"/>
                  <a:t>beliefs</a:t>
                </a:r>
                <a:endParaRPr lang="nl-NL" sz="1050" i="1" dirty="0"/>
              </a:p>
            </p:txBody>
          </p:sp>
          <p:sp>
            <p:nvSpPr>
              <p:cNvPr id="34" name="Tekstvak 33"/>
              <p:cNvSpPr txBox="1"/>
              <p:nvPr/>
            </p:nvSpPr>
            <p:spPr>
              <a:xfrm rot="21164068">
                <a:off x="4867213" y="5112204"/>
                <a:ext cx="1169583" cy="18780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500"/>
                  </a:lnSpc>
                </a:pPr>
                <a:r>
                  <a:rPr lang="en-GB" sz="1400" i="1" dirty="0" smtClean="0"/>
                  <a:t>attitudes</a:t>
                </a:r>
                <a:endParaRPr lang="nl-NL" sz="1050" i="1" dirty="0"/>
              </a:p>
            </p:txBody>
          </p:sp>
        </p:grpSp>
      </p:grpSp>
      <p:sp>
        <p:nvSpPr>
          <p:cNvPr id="23585" name="AutoShape 33"/>
          <p:cNvSpPr>
            <a:spLocks noChangeArrowheads="1"/>
          </p:cNvSpPr>
          <p:nvPr/>
        </p:nvSpPr>
        <p:spPr bwMode="auto">
          <a:xfrm rot="-8209209">
            <a:off x="2044700" y="5062538"/>
            <a:ext cx="3111500" cy="692150"/>
          </a:xfrm>
          <a:prstGeom prst="leftArrow">
            <a:avLst>
              <a:gd name="adj1" fmla="val 50000"/>
              <a:gd name="adj2" fmla="val 112385"/>
            </a:avLst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6089650" y="2879725"/>
            <a:ext cx="1100138" cy="1733550"/>
            <a:chOff x="3836" y="1814"/>
            <a:chExt cx="693" cy="1092"/>
          </a:xfrm>
        </p:grpSpPr>
        <p:sp>
          <p:nvSpPr>
            <p:cNvPr id="26645" name="AutoShape 17"/>
            <p:cNvSpPr>
              <a:spLocks noChangeArrowheads="1"/>
            </p:cNvSpPr>
            <p:nvPr/>
          </p:nvSpPr>
          <p:spPr bwMode="auto">
            <a:xfrm rot="-1395084">
              <a:off x="3836" y="1814"/>
              <a:ext cx="432" cy="288"/>
            </a:xfrm>
            <a:prstGeom prst="leftArrow">
              <a:avLst>
                <a:gd name="adj1" fmla="val 50000"/>
                <a:gd name="adj2" fmla="val 37500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6" name="AutoShape 18"/>
            <p:cNvSpPr>
              <a:spLocks noChangeArrowheads="1"/>
            </p:cNvSpPr>
            <p:nvPr/>
          </p:nvSpPr>
          <p:spPr bwMode="auto">
            <a:xfrm rot="-1568690">
              <a:off x="3979" y="2166"/>
              <a:ext cx="504" cy="288"/>
            </a:xfrm>
            <a:prstGeom prst="leftArrow">
              <a:avLst>
                <a:gd name="adj1" fmla="val 50000"/>
                <a:gd name="adj2" fmla="val 43750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7" name="AutoShape 19"/>
            <p:cNvSpPr>
              <a:spLocks noChangeArrowheads="1"/>
            </p:cNvSpPr>
            <p:nvPr/>
          </p:nvSpPr>
          <p:spPr bwMode="auto">
            <a:xfrm rot="-2625491">
              <a:off x="3953" y="2618"/>
              <a:ext cx="576" cy="288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578" name="AutoShape 26"/>
          <p:cNvSpPr>
            <a:spLocks noChangeArrowheads="1"/>
          </p:cNvSpPr>
          <p:nvPr/>
        </p:nvSpPr>
        <p:spPr bwMode="auto">
          <a:xfrm rot="2898783">
            <a:off x="2467769" y="2413794"/>
            <a:ext cx="1436687" cy="1063625"/>
          </a:xfrm>
          <a:prstGeom prst="leftArrow">
            <a:avLst>
              <a:gd name="adj1" fmla="val 50000"/>
              <a:gd name="adj2" fmla="val 33769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3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3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3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3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5" grpId="0" animBg="1"/>
      <p:bldP spid="23584" grpId="0" animBg="1" autoUpdateAnimBg="0"/>
      <p:bldP spid="23579" grpId="0" animBg="1" autoUpdateAnimBg="0"/>
      <p:bldP spid="23580" grpId="0" animBg="1"/>
      <p:bldP spid="23581" grpId="0" animBg="1" autoUpdateAnimBg="0"/>
      <p:bldP spid="23582" grpId="0" animBg="1"/>
      <p:bldP spid="23583" grpId="0" animBg="1" autoUpdateAnimBg="0"/>
      <p:bldP spid="23565" grpId="0" animBg="1"/>
      <p:bldP spid="23566" grpId="0" animBg="1"/>
      <p:bldP spid="23567" grpId="0" animBg="1"/>
      <p:bldP spid="23568" grpId="0" animBg="1"/>
      <p:bldP spid="23585" grpId="0" animBg="1"/>
      <p:bldP spid="2357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971600" y="1343670"/>
            <a:ext cx="75608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What are the individual differences in the internal representations?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971600" y="2717626"/>
            <a:ext cx="763284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</a:rPr>
              <a:t>Practice</a:t>
            </a:r>
            <a:r>
              <a:rPr lang="en-US" sz="2000" dirty="0" smtClean="0"/>
              <a:t> </a:t>
            </a:r>
            <a:endParaRPr lang="en-US" dirty="0" smtClean="0"/>
          </a:p>
          <a:p>
            <a:endParaRPr lang="en-US" dirty="0" smtClean="0"/>
          </a:p>
          <a:p>
            <a:r>
              <a:rPr lang="en-US" sz="2800" b="1" dirty="0" smtClean="0">
                <a:solidFill>
                  <a:srgbClr val="0000FF"/>
                </a:solidFill>
              </a:rPr>
              <a:t>Write down  at  least 5 words which come up when you hear the word “Bethlehem”.</a:t>
            </a:r>
          </a:p>
        </p:txBody>
      </p:sp>
      <p:sp>
        <p:nvSpPr>
          <p:cNvPr id="4" name="AutoShape 27"/>
          <p:cNvSpPr>
            <a:spLocks noChangeArrowheads="1"/>
          </p:cNvSpPr>
          <p:nvPr/>
        </p:nvSpPr>
        <p:spPr bwMode="auto">
          <a:xfrm>
            <a:off x="344488" y="188640"/>
            <a:ext cx="2519362" cy="1049338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NL" sz="3600" b="1" dirty="0" err="1" smtClean="0">
                <a:solidFill>
                  <a:srgbClr val="3333CC"/>
                </a:solidFill>
              </a:rPr>
              <a:t>Internal</a:t>
            </a:r>
            <a:endParaRPr lang="nl-NL" sz="3600" b="1" dirty="0">
              <a:solidFill>
                <a:srgbClr val="3333CC"/>
              </a:solidFill>
            </a:endParaRPr>
          </a:p>
          <a:p>
            <a:pPr algn="ctr"/>
            <a:r>
              <a:rPr lang="nl-NL" sz="2800" b="1" dirty="0" err="1" smtClean="0">
                <a:solidFill>
                  <a:srgbClr val="3333CC"/>
                </a:solidFill>
              </a:rPr>
              <a:t>Representation</a:t>
            </a:r>
            <a:endParaRPr lang="nl-NL" sz="3600" b="1" dirty="0">
              <a:solidFill>
                <a:srgbClr val="3333CC"/>
              </a:solidFill>
            </a:endParaRPr>
          </a:p>
        </p:txBody>
      </p:sp>
      <p:sp>
        <p:nvSpPr>
          <p:cNvPr id="5" name="AutoShape 26"/>
          <p:cNvSpPr>
            <a:spLocks noChangeArrowheads="1"/>
          </p:cNvSpPr>
          <p:nvPr/>
        </p:nvSpPr>
        <p:spPr bwMode="auto">
          <a:xfrm>
            <a:off x="3194786" y="188640"/>
            <a:ext cx="4041510" cy="1063625"/>
          </a:xfrm>
          <a:prstGeom prst="leftArrow">
            <a:avLst>
              <a:gd name="adj1" fmla="val 50000"/>
              <a:gd name="adj2" fmla="val 33769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Tekstvak 5"/>
          <p:cNvSpPr txBox="1"/>
          <p:nvPr/>
        </p:nvSpPr>
        <p:spPr>
          <a:xfrm>
            <a:off x="971600" y="4941168"/>
            <a:ext cx="76328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What do you think?</a:t>
            </a:r>
          </a:p>
          <a:p>
            <a:r>
              <a:rPr lang="en-US" sz="2800" b="1" dirty="0" smtClean="0">
                <a:solidFill>
                  <a:srgbClr val="0000FF"/>
                </a:solidFill>
              </a:rPr>
              <a:t>How many of these words, which you wrote down are written by everybody?</a:t>
            </a:r>
            <a:endParaRPr lang="nl-NL" sz="2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  <p:bldP spid="6" grpId="0" build="p"/>
    </p:bld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5120</TotalTime>
  <Words>534</Words>
  <Application>Microsoft Office PowerPoint</Application>
  <PresentationFormat>Diavoorstelling (4:3)</PresentationFormat>
  <Paragraphs>170</Paragraphs>
  <Slides>18</Slides>
  <Notes>0</Notes>
  <HiddenSlides>0</HiddenSlides>
  <MMClips>1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19" baseType="lpstr">
      <vt:lpstr>Office-thema</vt:lpstr>
      <vt:lpstr>Welcome to the NLP-course “Your Unlimited Powers”</vt:lpstr>
      <vt:lpstr>Good and  new</vt:lpstr>
      <vt:lpstr>Open Frame</vt:lpstr>
      <vt:lpstr>Dia 4</vt:lpstr>
      <vt:lpstr>Dia 5</vt:lpstr>
      <vt:lpstr>Dia 6</vt:lpstr>
      <vt:lpstr>Dia 7</vt:lpstr>
      <vt:lpstr>Dia 8</vt:lpstr>
      <vt:lpstr>Dia 9</vt:lpstr>
      <vt:lpstr>What is the difference between the map and the territory?</vt:lpstr>
      <vt:lpstr>Dia 11</vt:lpstr>
      <vt:lpstr>Dia 12</vt:lpstr>
      <vt:lpstr>The six blinds:  The map is not the territory</vt:lpstr>
      <vt:lpstr>Dia 14</vt:lpstr>
      <vt:lpstr>Dia 15</vt:lpstr>
      <vt:lpstr>Neurological levels</vt:lpstr>
      <vt:lpstr>What do you communicate with yourself?</vt:lpstr>
      <vt:lpstr>Dia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Admin</dc:creator>
  <cp:lastModifiedBy>Admin</cp:lastModifiedBy>
  <cp:revision>69</cp:revision>
  <dcterms:created xsi:type="dcterms:W3CDTF">2013-10-31T15:25:59Z</dcterms:created>
  <dcterms:modified xsi:type="dcterms:W3CDTF">2017-10-28T21:06:58Z</dcterms:modified>
</cp:coreProperties>
</file>