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317" r:id="rId4"/>
    <p:sldId id="357" r:id="rId5"/>
    <p:sldId id="267" r:id="rId6"/>
    <p:sldId id="278" r:id="rId7"/>
    <p:sldId id="330" r:id="rId8"/>
    <p:sldId id="329" r:id="rId9"/>
    <p:sldId id="349" r:id="rId10"/>
    <p:sldId id="328" r:id="rId11"/>
    <p:sldId id="334" r:id="rId12"/>
    <p:sldId id="331" r:id="rId13"/>
    <p:sldId id="353" r:id="rId14"/>
    <p:sldId id="350" r:id="rId15"/>
    <p:sldId id="369" r:id="rId16"/>
    <p:sldId id="370" r:id="rId17"/>
    <p:sldId id="336" r:id="rId18"/>
    <p:sldId id="338" r:id="rId19"/>
    <p:sldId id="340" r:id="rId20"/>
    <p:sldId id="355" r:id="rId21"/>
    <p:sldId id="356" r:id="rId22"/>
    <p:sldId id="275" r:id="rId23"/>
    <p:sldId id="341" r:id="rId24"/>
    <p:sldId id="266" r:id="rId25"/>
    <p:sldId id="268" r:id="rId26"/>
    <p:sldId id="321" r:id="rId27"/>
    <p:sldId id="323" r:id="rId28"/>
    <p:sldId id="325" r:id="rId29"/>
    <p:sldId id="326" r:id="rId30"/>
    <p:sldId id="271" r:id="rId31"/>
    <p:sldId id="280" r:id="rId32"/>
    <p:sldId id="360" r:id="rId33"/>
    <p:sldId id="358" r:id="rId34"/>
    <p:sldId id="361" r:id="rId35"/>
    <p:sldId id="362" r:id="rId36"/>
    <p:sldId id="364" r:id="rId37"/>
    <p:sldId id="365" r:id="rId38"/>
    <p:sldId id="367" r:id="rId39"/>
    <p:sldId id="368" r:id="rId40"/>
    <p:sldId id="318" r:id="rId4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000066"/>
    <a:srgbClr val="CCFF33"/>
    <a:srgbClr val="FF6161"/>
    <a:srgbClr val="FF9797"/>
    <a:srgbClr val="9AE8E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42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22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84A07-8F7E-4576-84FD-5726C2D747FD}" type="datetimeFigureOut">
              <a:rPr lang="nl-NL" smtClean="0"/>
              <a:pPr/>
              <a:t>28-10-2017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DA14E-E142-41AA-9AC8-D5763E10CE2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DA14E-E142-41AA-9AC8-D5763E10CE2A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28-10-2017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28-10-2017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28-10-2017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28-10-2017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28-10-2017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28-10-2017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28-10-2017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28-10-2017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28-10-2017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28-10-2017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4119-8251-452F-887A-A2FABBF4A000}" type="datetimeFigureOut">
              <a:rPr lang="nl-NL" smtClean="0"/>
              <a:pPr/>
              <a:t>28-10-2017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04119-8251-452F-887A-A2FABBF4A000}" type="datetimeFigureOut">
              <a:rPr lang="nl-NL" smtClean="0"/>
              <a:pPr/>
              <a:t>28-10-2017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D0783-7DC3-4857-96B3-B76A027C1E3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../../../../../../video's/success/Zomergasten%20in%20vijf%20minuten%20-%20Claudia%20de%20Breij.mp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6309320"/>
            <a:ext cx="6400800" cy="54868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Ramallah, October 24, 2017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899592" y="447925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Welcome to the NLP-course “Achieve more success with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Your Unlimited Powers”</a:t>
            </a:r>
            <a:endParaRPr lang="nl-NL" b="1" dirty="0">
              <a:solidFill>
                <a:srgbClr val="FF0000"/>
              </a:solidFill>
            </a:endParaRPr>
          </a:p>
        </p:txBody>
      </p:sp>
      <p:pic>
        <p:nvPicPr>
          <p:cNvPr id="6" name="Afbeelding 5" descr="worldglobe+respec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" y="116632"/>
            <a:ext cx="3347863" cy="3240360"/>
          </a:xfrm>
          <a:prstGeom prst="rect">
            <a:avLst/>
          </a:prstGeom>
        </p:spPr>
      </p:pic>
      <p:sp>
        <p:nvSpPr>
          <p:cNvPr id="8" name="Ondertitel 2"/>
          <p:cNvSpPr txBox="1">
            <a:spLocks/>
          </p:cNvSpPr>
          <p:nvPr/>
        </p:nvSpPr>
        <p:spPr>
          <a:xfrm>
            <a:off x="2771800" y="116632"/>
            <a:ext cx="6192688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r" rtl="1"/>
            <a:r>
              <a:rPr lang="ar-SA" sz="4800" b="1" dirty="0" smtClean="0">
                <a:solidFill>
                  <a:srgbClr val="0000FF"/>
                </a:solidFill>
              </a:rPr>
              <a:t>"حقق نجاحا أكثر مع طاقاتك اللامحدودة" </a:t>
            </a:r>
            <a:endParaRPr lang="nl-NL" sz="4800" dirty="0" smtClean="0">
              <a:solidFill>
                <a:srgbClr val="0000FF"/>
              </a:solidFill>
            </a:endParaRPr>
          </a:p>
          <a:p>
            <a:pPr algn="r" rtl="1"/>
            <a:r>
              <a:rPr lang="ar-SA" sz="4800" b="1" dirty="0" smtClean="0">
                <a:solidFill>
                  <a:srgbClr val="0000FF"/>
                </a:solidFill>
              </a:rPr>
              <a:t>دورة البرمجة اللغوية العصبية التابعة </a:t>
            </a:r>
            <a:endParaRPr lang="nl-NL" sz="4800" dirty="0" smtClean="0">
              <a:solidFill>
                <a:srgbClr val="0000FF"/>
              </a:solidFill>
            </a:endParaRPr>
          </a:p>
          <a:p>
            <a:pPr algn="r" rtl="1"/>
            <a:r>
              <a:rPr lang="ar-SA" sz="2000" b="1" dirty="0" smtClean="0">
                <a:solidFill>
                  <a:srgbClr val="0000FF"/>
                </a:solidFill>
              </a:rPr>
              <a:t>ترحيب</a:t>
            </a:r>
            <a:endParaRPr lang="nl-NL" sz="2000" dirty="0" smtClean="0">
              <a:solidFill>
                <a:srgbClr val="0000FF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hthoek 6"/>
          <p:cNvSpPr/>
          <p:nvPr/>
        </p:nvSpPr>
        <p:spPr>
          <a:xfrm rot="21046050">
            <a:off x="125228" y="3307942"/>
            <a:ext cx="2640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Success</a:t>
            </a:r>
            <a:r>
              <a:rPr lang="nl-NL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nl-NL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3491880" y="2215024"/>
            <a:ext cx="296747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11500" dirty="0" smtClean="0">
                <a:solidFill>
                  <a:srgbClr val="0000FF"/>
                </a:solidFill>
              </a:rPr>
              <a:t>مرحبا</a:t>
            </a:r>
            <a:endParaRPr lang="nl-NL" sz="115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 build="p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ctrTitle"/>
          </p:nvPr>
        </p:nvSpPr>
        <p:spPr>
          <a:xfrm>
            <a:off x="0" y="1166887"/>
            <a:ext cx="9144000" cy="14700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A little letter to our friends and family in the Netherlands</a:t>
            </a:r>
            <a:endParaRPr lang="nl-NL" sz="3600" dirty="0" smtClean="0">
              <a:solidFill>
                <a:srgbClr val="0000FF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7544" y="2636912"/>
            <a:ext cx="8424936" cy="410445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Write a short notice of appreciation:</a:t>
            </a:r>
          </a:p>
          <a:p>
            <a:pPr>
              <a:defRPr/>
            </a:pPr>
            <a:r>
              <a:rPr lang="en-US" sz="1800" dirty="0" smtClean="0">
                <a:solidFill>
                  <a:srgbClr val="0000FF"/>
                </a:solidFill>
              </a:rPr>
              <a:t>In English, Palestine, Ramallah, 23-10-2017</a:t>
            </a:r>
          </a:p>
          <a:p>
            <a:pPr algn="l">
              <a:defRPr/>
            </a:pPr>
            <a:r>
              <a:rPr lang="en-US" sz="1800" dirty="0" smtClean="0">
                <a:solidFill>
                  <a:srgbClr val="0000FF"/>
                </a:solidFill>
              </a:rPr>
              <a:t>Dear friend</a:t>
            </a:r>
          </a:p>
          <a:p>
            <a:pPr algn="l">
              <a:defRPr/>
            </a:pPr>
            <a:r>
              <a:rPr lang="en-US" sz="1800" dirty="0" smtClean="0">
                <a:solidFill>
                  <a:srgbClr val="0000FF"/>
                </a:solidFill>
              </a:rPr>
              <a:t>I’m ……..</a:t>
            </a:r>
          </a:p>
          <a:p>
            <a:pPr algn="l">
              <a:defRPr/>
            </a:pPr>
            <a:r>
              <a:rPr lang="en-US" sz="1800" dirty="0" smtClean="0">
                <a:solidFill>
                  <a:srgbClr val="0000FF"/>
                </a:solidFill>
              </a:rPr>
              <a:t>I learned …..</a:t>
            </a:r>
          </a:p>
          <a:p>
            <a:pPr algn="l">
              <a:defRPr/>
            </a:pPr>
            <a:r>
              <a:rPr lang="en-US" sz="1800" dirty="0" smtClean="0">
                <a:solidFill>
                  <a:srgbClr val="0000FF"/>
                </a:solidFill>
              </a:rPr>
              <a:t>My job/volunteer work/study is/will be…………… </a:t>
            </a:r>
          </a:p>
          <a:p>
            <a:pPr algn="l">
              <a:defRPr/>
            </a:pPr>
            <a:r>
              <a:rPr lang="en-US" sz="1800" dirty="0" smtClean="0">
                <a:solidFill>
                  <a:srgbClr val="0000FF"/>
                </a:solidFill>
              </a:rPr>
              <a:t>I want to use this communication skills for private/work ………</a:t>
            </a:r>
          </a:p>
          <a:p>
            <a:pPr algn="l">
              <a:defRPr/>
            </a:pPr>
            <a:r>
              <a:rPr lang="en-US" sz="1800" dirty="0" smtClean="0">
                <a:solidFill>
                  <a:srgbClr val="0000FF"/>
                </a:solidFill>
              </a:rPr>
              <a:t>A specific example is…………………….</a:t>
            </a:r>
          </a:p>
          <a:p>
            <a:pPr algn="l">
              <a:defRPr/>
            </a:pPr>
            <a:r>
              <a:rPr lang="en-US" sz="1800" dirty="0" smtClean="0">
                <a:solidFill>
                  <a:srgbClr val="0000FF"/>
                </a:solidFill>
              </a:rPr>
              <a:t>I want to express my feeling to you …..</a:t>
            </a:r>
          </a:p>
          <a:p>
            <a:pPr algn="l">
              <a:defRPr/>
            </a:pPr>
            <a:r>
              <a:rPr lang="en-US" sz="1800" dirty="0" smtClean="0">
                <a:solidFill>
                  <a:srgbClr val="0000FF"/>
                </a:solidFill>
              </a:rPr>
              <a:t>With kind regards</a:t>
            </a:r>
          </a:p>
          <a:p>
            <a:pPr algn="l">
              <a:defRPr/>
            </a:pPr>
            <a:r>
              <a:rPr lang="en-US" sz="1800" dirty="0" smtClean="0">
                <a:solidFill>
                  <a:srgbClr val="0000FF"/>
                </a:solidFill>
              </a:rPr>
              <a:t>Name</a:t>
            </a:r>
          </a:p>
          <a:p>
            <a:pPr algn="l">
              <a:defRPr/>
            </a:pPr>
            <a:r>
              <a:rPr lang="en-US" sz="1800" dirty="0" smtClean="0">
                <a:solidFill>
                  <a:srgbClr val="0000FF"/>
                </a:solidFill>
              </a:rPr>
              <a:t>Email address</a:t>
            </a:r>
            <a:endParaRPr lang="nl-NL" sz="1800" dirty="0">
              <a:solidFill>
                <a:srgbClr val="0000FF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Success by connecting with the people who are supporting this course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ttp://hdwallpaperfun.com/wp-content/uploads/2014/11/Albert-Einstein-Succes-Quotes-Wallpaper-192138.jpg"/>
          <p:cNvPicPr/>
          <p:nvPr/>
        </p:nvPicPr>
        <p:blipFill>
          <a:blip r:embed="rId2" cstate="print"/>
          <a:srcRect l="58903" t="9302" b="9750"/>
          <a:stretch>
            <a:fillRect/>
          </a:stretch>
        </p:blipFill>
        <p:spPr bwMode="auto">
          <a:xfrm>
            <a:off x="4788024" y="1124744"/>
            <a:ext cx="435597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143000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Success or Value?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916832"/>
            <a:ext cx="4536504" cy="4536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0000FF"/>
                </a:solidFill>
              </a:rPr>
              <a:t>“Try </a:t>
            </a:r>
            <a:r>
              <a:rPr lang="en-US" sz="4400" b="1" u="sng" dirty="0" smtClean="0">
                <a:solidFill>
                  <a:srgbClr val="0000FF"/>
                </a:solidFill>
              </a:rPr>
              <a:t>not</a:t>
            </a:r>
            <a:r>
              <a:rPr lang="en-US" b="1" dirty="0" smtClean="0">
                <a:solidFill>
                  <a:srgbClr val="0000FF"/>
                </a:solidFill>
              </a:rPr>
              <a:t> to become a man of 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SUCCESS</a:t>
            </a:r>
            <a:r>
              <a:rPr lang="en-US" sz="5800" b="1" dirty="0" smtClean="0">
                <a:solidFill>
                  <a:srgbClr val="0000FF"/>
                </a:solidFill>
              </a:rPr>
              <a:t>,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0000FF"/>
                </a:solidFill>
              </a:rPr>
              <a:t>but </a:t>
            </a:r>
            <a:r>
              <a:rPr lang="en-US" sz="4400" b="1" u="sng" dirty="0" smtClean="0">
                <a:solidFill>
                  <a:srgbClr val="0000FF"/>
                </a:solidFill>
              </a:rPr>
              <a:t>rather</a:t>
            </a:r>
            <a:r>
              <a:rPr lang="en-US" b="1" dirty="0" smtClean="0">
                <a:solidFill>
                  <a:srgbClr val="0000FF"/>
                </a:solidFill>
              </a:rPr>
              <a:t> try to become a man of </a:t>
            </a:r>
          </a:p>
          <a:p>
            <a:pPr algn="ctr"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VALUE</a:t>
            </a:r>
            <a:r>
              <a:rPr lang="en-US" b="1" dirty="0" smtClean="0">
                <a:solidFill>
                  <a:srgbClr val="0000FF"/>
                </a:solidFill>
              </a:rPr>
              <a:t>”</a:t>
            </a:r>
            <a:endParaRPr lang="en-US" dirty="0" smtClean="0">
              <a:solidFill>
                <a:srgbClr val="0000FF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Tekstvak 4"/>
          <p:cNvSpPr txBox="1"/>
          <p:nvPr/>
        </p:nvSpPr>
        <p:spPr>
          <a:xfrm>
            <a:off x="5796136" y="5877272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Albert Einstein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en-US" sz="3600" b="1" i="1" smtClean="0">
                <a:solidFill>
                  <a:srgbClr val="0000FF"/>
                </a:solidFill>
              </a:rPr>
              <a:t>Goals for this course: Recent situation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611560" y="1412776"/>
            <a:ext cx="78488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3 minutes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Write down something that happened not long ago and in which you whish you would have communicated better. </a:t>
            </a:r>
          </a:p>
          <a:p>
            <a:pPr>
              <a:buNone/>
            </a:pP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On a scale of 0 – 10,  how badly or how well did you do it?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What would you like to improve in your own behavior.?</a:t>
            </a:r>
          </a:p>
          <a:p>
            <a:pPr>
              <a:buNone/>
            </a:pPr>
            <a:endParaRPr lang="en-US" sz="24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To what number on the scale do you want to improve?</a:t>
            </a:r>
          </a:p>
          <a:p>
            <a:pPr>
              <a:buNone/>
            </a:pPr>
            <a:endParaRPr lang="en-US" sz="24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What would you like to learn in order to be more successful in your life?</a:t>
            </a:r>
            <a:endParaRPr lang="en-US" sz="24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4807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What do people indicate as their success factors?</a:t>
            </a:r>
            <a:endParaRPr lang="nl-NL" sz="3200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880120"/>
            <a:ext cx="8435280" cy="5069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. Self confidence, faith, belief 	</a:t>
            </a:r>
            <a:r>
              <a:rPr lang="en-US" sz="2400" dirty="0" smtClean="0">
                <a:solidFill>
                  <a:srgbClr val="0000FF"/>
                </a:solidFill>
              </a:rPr>
              <a:t>		39</a:t>
            </a:r>
            <a:r>
              <a:rPr lang="en-US" sz="2400" dirty="0">
                <a:solidFill>
                  <a:srgbClr val="0000FF"/>
                </a:solidFill>
              </a:rPr>
              <a:t>%</a:t>
            </a:r>
            <a:endParaRPr lang="nl-NL" sz="24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dirty="0">
                <a:solidFill>
                  <a:srgbClr val="0000FF"/>
                </a:solidFill>
              </a:rPr>
              <a:t>2. Fun, humor, joy 	</a:t>
            </a:r>
            <a:r>
              <a:rPr lang="en-US" sz="2400" dirty="0" smtClean="0">
                <a:solidFill>
                  <a:srgbClr val="0000FF"/>
                </a:solidFill>
              </a:rPr>
              <a:t>				30</a:t>
            </a:r>
            <a:r>
              <a:rPr lang="en-US" sz="2400" dirty="0">
                <a:solidFill>
                  <a:srgbClr val="0000FF"/>
                </a:solidFill>
              </a:rPr>
              <a:t>%</a:t>
            </a:r>
            <a:endParaRPr lang="nl-NL" sz="24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dirty="0">
                <a:solidFill>
                  <a:srgbClr val="0000FF"/>
                </a:solidFill>
              </a:rPr>
              <a:t>3. Mission, target 	</a:t>
            </a:r>
            <a:r>
              <a:rPr lang="en-US" sz="2400" dirty="0" smtClean="0">
                <a:solidFill>
                  <a:srgbClr val="0000FF"/>
                </a:solidFill>
              </a:rPr>
              <a:t>				28</a:t>
            </a:r>
            <a:r>
              <a:rPr lang="en-US" sz="2400" dirty="0">
                <a:solidFill>
                  <a:srgbClr val="0000FF"/>
                </a:solidFill>
              </a:rPr>
              <a:t>%</a:t>
            </a:r>
            <a:endParaRPr lang="nl-NL" sz="24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dirty="0">
                <a:solidFill>
                  <a:srgbClr val="0000FF"/>
                </a:solidFill>
              </a:rPr>
              <a:t>4. Perseverance 	</a:t>
            </a:r>
            <a:r>
              <a:rPr lang="en-US" sz="2400" dirty="0" smtClean="0">
                <a:solidFill>
                  <a:srgbClr val="0000FF"/>
                </a:solidFill>
              </a:rPr>
              <a:t>				27</a:t>
            </a:r>
            <a:r>
              <a:rPr lang="en-US" sz="2400" dirty="0">
                <a:solidFill>
                  <a:srgbClr val="0000FF"/>
                </a:solidFill>
              </a:rPr>
              <a:t>%</a:t>
            </a:r>
            <a:endParaRPr lang="nl-NL" sz="24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dirty="0">
                <a:solidFill>
                  <a:srgbClr val="0000FF"/>
                </a:solidFill>
              </a:rPr>
              <a:t>5. Wisdom, knowledge, insight, understanding, </a:t>
            </a:r>
            <a:endParaRPr lang="en-US" sz="24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     learning</a:t>
            </a:r>
            <a:r>
              <a:rPr lang="en-US" sz="2400" dirty="0">
                <a:solidFill>
                  <a:srgbClr val="0000FF"/>
                </a:solidFill>
              </a:rPr>
              <a:t>, growing, developing 	</a:t>
            </a:r>
            <a:r>
              <a:rPr lang="en-US" sz="2400" dirty="0" smtClean="0">
                <a:solidFill>
                  <a:srgbClr val="0000FF"/>
                </a:solidFill>
              </a:rPr>
              <a:t>		25</a:t>
            </a:r>
            <a:r>
              <a:rPr lang="en-US" sz="2400" dirty="0">
                <a:solidFill>
                  <a:srgbClr val="0000FF"/>
                </a:solidFill>
              </a:rPr>
              <a:t>%</a:t>
            </a:r>
            <a:endParaRPr lang="nl-NL" sz="24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dirty="0">
                <a:solidFill>
                  <a:srgbClr val="0000FF"/>
                </a:solidFill>
              </a:rPr>
              <a:t>6. Passion, drive, being driven, </a:t>
            </a:r>
            <a:r>
              <a:rPr lang="en-US" sz="2400" dirty="0" smtClean="0">
                <a:solidFill>
                  <a:srgbClr val="0000FF"/>
                </a:solidFill>
              </a:rPr>
              <a:t>enthusiasm</a:t>
            </a:r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	23</a:t>
            </a:r>
            <a:r>
              <a:rPr lang="en-US" sz="2400" dirty="0">
                <a:solidFill>
                  <a:srgbClr val="0000FF"/>
                </a:solidFill>
              </a:rPr>
              <a:t>%</a:t>
            </a:r>
            <a:endParaRPr lang="nl-NL" sz="24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dirty="0">
                <a:solidFill>
                  <a:srgbClr val="0000FF"/>
                </a:solidFill>
              </a:rPr>
              <a:t>7. Honesty, openness 	</a:t>
            </a:r>
            <a:r>
              <a:rPr lang="en-US" sz="2400" dirty="0" smtClean="0">
                <a:solidFill>
                  <a:srgbClr val="0000FF"/>
                </a:solidFill>
              </a:rPr>
              <a:t>				22</a:t>
            </a:r>
            <a:r>
              <a:rPr lang="en-US" sz="2400" dirty="0">
                <a:solidFill>
                  <a:srgbClr val="0000FF"/>
                </a:solidFill>
              </a:rPr>
              <a:t>%</a:t>
            </a:r>
            <a:endParaRPr lang="nl-NL" sz="24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dirty="0">
                <a:solidFill>
                  <a:srgbClr val="0000FF"/>
                </a:solidFill>
              </a:rPr>
              <a:t>8. Authenticity 	</a:t>
            </a:r>
            <a:r>
              <a:rPr lang="en-US" sz="2400" dirty="0" smtClean="0">
                <a:solidFill>
                  <a:srgbClr val="0000FF"/>
                </a:solidFill>
              </a:rPr>
              <a:t>				16</a:t>
            </a:r>
            <a:r>
              <a:rPr lang="en-US" sz="2400" dirty="0">
                <a:solidFill>
                  <a:srgbClr val="0000FF"/>
                </a:solidFill>
              </a:rPr>
              <a:t>%</a:t>
            </a:r>
            <a:endParaRPr lang="nl-NL" sz="24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dirty="0">
                <a:solidFill>
                  <a:srgbClr val="0000FF"/>
                </a:solidFill>
              </a:rPr>
              <a:t>9. Acceptance, respect 	</a:t>
            </a:r>
            <a:r>
              <a:rPr lang="en-US" sz="2400" dirty="0" smtClean="0">
                <a:solidFill>
                  <a:srgbClr val="0000FF"/>
                </a:solidFill>
              </a:rPr>
              <a:t>			16</a:t>
            </a:r>
            <a:r>
              <a:rPr lang="en-US" sz="2400" dirty="0">
                <a:solidFill>
                  <a:srgbClr val="0000FF"/>
                </a:solidFill>
              </a:rPr>
              <a:t>%</a:t>
            </a:r>
            <a:endParaRPr lang="nl-NL" sz="24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400" dirty="0">
                <a:solidFill>
                  <a:srgbClr val="0000FF"/>
                </a:solidFill>
              </a:rPr>
              <a:t>10. Boldness, being brave, courage 	</a:t>
            </a:r>
            <a:r>
              <a:rPr lang="en-US" sz="2400" dirty="0" smtClean="0">
                <a:solidFill>
                  <a:srgbClr val="0000FF"/>
                </a:solidFill>
              </a:rPr>
              <a:t>		15%</a:t>
            </a:r>
            <a:r>
              <a:rPr lang="en-US" sz="2400" dirty="0">
                <a:solidFill>
                  <a:srgbClr val="0000FF"/>
                </a:solidFill>
              </a:rPr>
              <a:t> </a:t>
            </a:r>
            <a:endParaRPr lang="nl-NL" sz="2400" dirty="0">
              <a:solidFill>
                <a:srgbClr val="0000FF"/>
              </a:solidFill>
            </a:endParaRPr>
          </a:p>
          <a:p>
            <a:pPr>
              <a:buNone/>
            </a:pPr>
            <a:endParaRPr lang="nl-NL" sz="2400" dirty="0">
              <a:solidFill>
                <a:srgbClr val="0000FF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67544" y="6093296"/>
            <a:ext cx="82296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are your 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success factors?</a:t>
            </a:r>
            <a:endParaRPr kumimoji="0" lang="nl-NL" sz="3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706090"/>
          </a:xfrm>
        </p:spPr>
        <p:txBody>
          <a:bodyPr>
            <a:normAutofit fontScale="90000"/>
          </a:bodyPr>
          <a:lstStyle/>
          <a:p>
            <a:r>
              <a:rPr lang="en-US" sz="4000" b="1" i="1" dirty="0" smtClean="0">
                <a:solidFill>
                  <a:srgbClr val="0000FF"/>
                </a:solidFill>
              </a:rPr>
              <a:t>Which techniques were most useful for you?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Describe </a:t>
            </a:r>
            <a:r>
              <a:rPr lang="en-US" dirty="0">
                <a:solidFill>
                  <a:srgbClr val="0000FF"/>
                </a:solidFill>
              </a:rPr>
              <a:t>the technique you have used to make a situation successful. </a:t>
            </a:r>
            <a:endParaRPr lang="en-US" dirty="0" smtClean="0">
              <a:solidFill>
                <a:srgbClr val="0000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Three life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Sensory acuity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NLP-Communication-model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Neurological Levels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Presuppositions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4 steps learning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Step to the side of the cause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The central nervous system can not store a denial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Representation systems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Anchoring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Chunking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Meta-model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Milton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Nonviolent 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Reframing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Three observational positions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Solution focused work</a:t>
            </a:r>
          </a:p>
          <a:p>
            <a:pPr marL="0" indent="0">
              <a:buNone/>
            </a:pPr>
            <a:r>
              <a:rPr lang="en-US" dirty="0" smtClean="0"/>
              <a:t>………………………………….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hoek 35"/>
          <p:cNvSpPr/>
          <p:nvPr/>
        </p:nvSpPr>
        <p:spPr>
          <a:xfrm>
            <a:off x="6753944" y="-27384"/>
            <a:ext cx="2426568" cy="6858000"/>
          </a:xfrm>
          <a:prstGeom prst="rect">
            <a:avLst/>
          </a:prstGeom>
          <a:solidFill>
            <a:srgbClr val="C4E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nl-NL" sz="4000" b="1" dirty="0" smtClean="0">
              <a:solidFill>
                <a:srgbClr val="007434"/>
              </a:solidFill>
            </a:endParaRPr>
          </a:p>
          <a:p>
            <a:pPr algn="r"/>
            <a:r>
              <a:rPr lang="nl-NL" sz="4000" b="1" dirty="0" err="1" smtClean="0">
                <a:solidFill>
                  <a:srgbClr val="007434"/>
                </a:solidFill>
              </a:rPr>
              <a:t>Territory</a:t>
            </a:r>
            <a:endParaRPr lang="nl-NL" dirty="0" smtClean="0">
              <a:solidFill>
                <a:srgbClr val="007434"/>
              </a:solidFill>
            </a:endParaRPr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endParaRPr lang="nl-NL" dirty="0"/>
          </a:p>
        </p:txBody>
      </p:sp>
      <p:sp>
        <p:nvSpPr>
          <p:cNvPr id="35" name="Rechthoek 34"/>
          <p:cNvSpPr/>
          <p:nvPr/>
        </p:nvSpPr>
        <p:spPr>
          <a:xfrm>
            <a:off x="35496" y="0"/>
            <a:ext cx="2426568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4000" b="1" dirty="0" smtClean="0">
              <a:solidFill>
                <a:srgbClr val="0000FF"/>
              </a:solidFill>
            </a:endParaRPr>
          </a:p>
          <a:p>
            <a:r>
              <a:rPr lang="nl-NL" sz="4000" b="1" dirty="0" smtClean="0">
                <a:solidFill>
                  <a:srgbClr val="0000FF"/>
                </a:solidFill>
              </a:rPr>
              <a:t>Map</a:t>
            </a:r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endParaRPr lang="nl-NL" dirty="0"/>
          </a:p>
        </p:txBody>
      </p:sp>
      <p:sp>
        <p:nvSpPr>
          <p:cNvPr id="26626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F5BAD4-7C8B-4193-A57F-214D6F602EAC}" type="slidenum">
              <a:rPr lang="nl-NL" smtClean="0"/>
              <a:pPr/>
              <a:t>15</a:t>
            </a:fld>
            <a:endParaRPr lang="nl-NL" smtClean="0"/>
          </a:p>
        </p:txBody>
      </p:sp>
      <p:sp>
        <p:nvSpPr>
          <p:cNvPr id="23584" name="AutoShape 32"/>
          <p:cNvSpPr>
            <a:spLocks noChangeArrowheads="1"/>
          </p:cNvSpPr>
          <p:nvPr/>
        </p:nvSpPr>
        <p:spPr bwMode="auto">
          <a:xfrm>
            <a:off x="4430713" y="6069013"/>
            <a:ext cx="2519362" cy="7175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 smtClean="0">
                <a:solidFill>
                  <a:srgbClr val="FF0000"/>
                </a:solidFill>
              </a:rPr>
              <a:t>Behaviour</a:t>
            </a:r>
            <a:endParaRPr lang="nl-NL" sz="3600" b="1" dirty="0">
              <a:solidFill>
                <a:srgbClr val="FF0000"/>
              </a:solidFill>
            </a:endParaRPr>
          </a:p>
        </p:txBody>
      </p:sp>
      <p:pic>
        <p:nvPicPr>
          <p:cNvPr id="26628" name="Picture 22" descr="gezicht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0338" y="985838"/>
            <a:ext cx="1381125" cy="5070475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</p:pic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7269163" y="1943100"/>
            <a:ext cx="1855787" cy="1438275"/>
            <a:chOff x="4579" y="1224"/>
            <a:chExt cx="1169" cy="906"/>
          </a:xfrm>
        </p:grpSpPr>
        <p:sp>
          <p:nvSpPr>
            <p:cNvPr id="26648" name="AutoShape 11"/>
            <p:cNvSpPr>
              <a:spLocks noChangeArrowheads="1"/>
            </p:cNvSpPr>
            <p:nvPr/>
          </p:nvSpPr>
          <p:spPr bwMode="auto">
            <a:xfrm rot="-1742448">
              <a:off x="4579" y="1224"/>
              <a:ext cx="1169" cy="906"/>
            </a:xfrm>
            <a:prstGeom prst="leftArrow">
              <a:avLst>
                <a:gd name="adj1" fmla="val 50000"/>
                <a:gd name="adj2" fmla="val 3225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WordArt 12"/>
            <p:cNvSpPr>
              <a:spLocks noChangeArrowheads="1" noChangeShapeType="1"/>
            </p:cNvSpPr>
            <p:nvPr/>
          </p:nvSpPr>
          <p:spPr bwMode="auto">
            <a:xfrm rot="-1759665">
              <a:off x="4700" y="1483"/>
              <a:ext cx="900" cy="3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nl-NL" sz="3600" kern="1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External</a:t>
              </a:r>
              <a:endParaRPr lang="nl-N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endParaRPr>
            </a:p>
            <a:p>
              <a:pPr algn="ctr"/>
              <a:r>
                <a:rPr lang="en-GB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signal</a:t>
              </a:r>
              <a:endParaRPr lang="nl-N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endParaRPr>
            </a:p>
          </p:txBody>
        </p:sp>
      </p:grpSp>
      <p:sp>
        <p:nvSpPr>
          <p:cNvPr id="23579" name="AutoShape 27"/>
          <p:cNvSpPr>
            <a:spLocks noChangeArrowheads="1"/>
          </p:cNvSpPr>
          <p:nvPr/>
        </p:nvSpPr>
        <p:spPr bwMode="auto">
          <a:xfrm>
            <a:off x="344488" y="1174750"/>
            <a:ext cx="2519362" cy="104933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 dirty="0" err="1" smtClean="0">
                <a:solidFill>
                  <a:srgbClr val="3333CC"/>
                </a:solidFill>
              </a:rPr>
              <a:t>Internal</a:t>
            </a:r>
            <a:endParaRPr lang="nl-NL" sz="3600" b="1" dirty="0">
              <a:solidFill>
                <a:srgbClr val="3333CC"/>
              </a:solidFill>
            </a:endParaRPr>
          </a:p>
          <a:p>
            <a:pPr algn="ctr"/>
            <a:r>
              <a:rPr lang="nl-NL" sz="2800" b="1" dirty="0" err="1" smtClean="0">
                <a:solidFill>
                  <a:srgbClr val="3333CC"/>
                </a:solidFill>
              </a:rPr>
              <a:t>Representation</a:t>
            </a:r>
            <a:endParaRPr lang="nl-NL" sz="3600" b="1" dirty="0">
              <a:solidFill>
                <a:srgbClr val="3333CC"/>
              </a:solidFill>
            </a:endParaRPr>
          </a:p>
        </p:txBody>
      </p:sp>
      <p:sp>
        <p:nvSpPr>
          <p:cNvPr id="23580" name="AutoShape 28"/>
          <p:cNvSpPr>
            <a:spLocks noChangeArrowheads="1"/>
          </p:cNvSpPr>
          <p:nvPr/>
        </p:nvSpPr>
        <p:spPr bwMode="auto">
          <a:xfrm>
            <a:off x="1214438" y="2320925"/>
            <a:ext cx="839787" cy="76358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AutoShape 29"/>
          <p:cNvSpPr>
            <a:spLocks noChangeArrowheads="1"/>
          </p:cNvSpPr>
          <p:nvPr/>
        </p:nvSpPr>
        <p:spPr bwMode="auto">
          <a:xfrm>
            <a:off x="368300" y="3221038"/>
            <a:ext cx="2519363" cy="9302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800" b="1" dirty="0" smtClean="0">
                <a:solidFill>
                  <a:srgbClr val="3333CC"/>
                </a:solidFill>
              </a:rPr>
              <a:t>State, </a:t>
            </a:r>
            <a:r>
              <a:rPr lang="nl-NL" sz="2800" b="1" dirty="0" err="1" smtClean="0">
                <a:solidFill>
                  <a:srgbClr val="3333CC"/>
                </a:solidFill>
              </a:rPr>
              <a:t>emotions</a:t>
            </a:r>
            <a:endParaRPr lang="nl-NL" sz="3600" b="1" dirty="0">
              <a:solidFill>
                <a:srgbClr val="3333CC"/>
              </a:solidFill>
            </a:endParaRPr>
          </a:p>
        </p:txBody>
      </p:sp>
      <p:sp>
        <p:nvSpPr>
          <p:cNvPr id="23582" name="AutoShape 30"/>
          <p:cNvSpPr>
            <a:spLocks noChangeArrowheads="1"/>
          </p:cNvSpPr>
          <p:nvPr/>
        </p:nvSpPr>
        <p:spPr bwMode="auto">
          <a:xfrm>
            <a:off x="1228725" y="4357688"/>
            <a:ext cx="839788" cy="896937"/>
          </a:xfrm>
          <a:prstGeom prst="upDownArrow">
            <a:avLst>
              <a:gd name="adj1" fmla="val 50000"/>
              <a:gd name="adj2" fmla="val 21361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AutoShape 31"/>
          <p:cNvSpPr>
            <a:spLocks noChangeArrowheads="1"/>
          </p:cNvSpPr>
          <p:nvPr/>
        </p:nvSpPr>
        <p:spPr bwMode="auto">
          <a:xfrm>
            <a:off x="377825" y="5421313"/>
            <a:ext cx="2519363" cy="8540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 dirty="0" err="1" smtClean="0">
                <a:solidFill>
                  <a:srgbClr val="3333CC"/>
                </a:solidFill>
              </a:rPr>
              <a:t>Physiology</a:t>
            </a:r>
            <a:endParaRPr lang="nl-NL" sz="3600" b="1" dirty="0">
              <a:solidFill>
                <a:srgbClr val="3333CC"/>
              </a:solidFill>
            </a:endParaRPr>
          </a:p>
        </p:txBody>
      </p:sp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3359150" y="1043905"/>
            <a:ext cx="3014663" cy="4905375"/>
          </a:xfrm>
          <a:prstGeom prst="rect">
            <a:avLst/>
          </a:prstGeom>
          <a:solidFill>
            <a:srgbClr val="FFCC9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</p:txBody>
      </p:sp>
      <p:sp>
        <p:nvSpPr>
          <p:cNvPr id="23565" name="WordArt 13"/>
          <p:cNvSpPr>
            <a:spLocks noChangeArrowheads="1" noChangeShapeType="1"/>
          </p:cNvSpPr>
          <p:nvPr/>
        </p:nvSpPr>
        <p:spPr bwMode="auto">
          <a:xfrm>
            <a:off x="3556000" y="1171600"/>
            <a:ext cx="25431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FILTERS</a:t>
            </a:r>
          </a:p>
        </p:txBody>
      </p:sp>
      <p:sp>
        <p:nvSpPr>
          <p:cNvPr id="23566" name="WordArt 14"/>
          <p:cNvSpPr>
            <a:spLocks noChangeArrowheads="1" noChangeShapeType="1"/>
          </p:cNvSpPr>
          <p:nvPr/>
        </p:nvSpPr>
        <p:spPr bwMode="auto">
          <a:xfrm>
            <a:off x="3513138" y="1731963"/>
            <a:ext cx="2636837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spc="72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76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Delete</a:t>
            </a:r>
            <a:endParaRPr lang="nl-NL" sz="3600" kern="10" spc="72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0076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45791" dir="3378596" algn="ctr" rotWithShape="0">
                  <a:srgbClr val="4D4D4D"/>
                </a:outerShdw>
              </a:effectLst>
              <a:latin typeface="Arial Black"/>
            </a:endParaRPr>
          </a:p>
        </p:txBody>
      </p:sp>
      <p:sp>
        <p:nvSpPr>
          <p:cNvPr id="23567" name="WordArt 15"/>
          <p:cNvSpPr>
            <a:spLocks noChangeArrowheads="1" noChangeShapeType="1"/>
          </p:cNvSpPr>
          <p:nvPr/>
        </p:nvSpPr>
        <p:spPr bwMode="auto">
          <a:xfrm>
            <a:off x="3556000" y="2074863"/>
            <a:ext cx="2641600" cy="4191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4"/>
                <a:gd name="adj2" fmla="val 3181"/>
              </a:avLst>
            </a:prstTxWarp>
          </a:bodyPr>
          <a:lstStyle/>
          <a:p>
            <a:pPr algn="ctr"/>
            <a:r>
              <a:rPr lang="nl-NL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Deform</a:t>
            </a:r>
            <a:endParaRPr lang="nl-NL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3568" name="WordArt 16"/>
          <p:cNvSpPr>
            <a:spLocks noChangeArrowheads="1" noChangeShapeType="1"/>
          </p:cNvSpPr>
          <p:nvPr/>
        </p:nvSpPr>
        <p:spPr bwMode="auto">
          <a:xfrm>
            <a:off x="3706813" y="2474913"/>
            <a:ext cx="24415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Generalise</a:t>
            </a:r>
            <a:endParaRPr lang="nl-NL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26644" name="Rectangle 6"/>
          <p:cNvSpPr>
            <a:spLocks noChangeArrowheads="1"/>
          </p:cNvSpPr>
          <p:nvPr/>
        </p:nvSpPr>
        <p:spPr bwMode="auto">
          <a:xfrm>
            <a:off x="1547664" y="-27384"/>
            <a:ext cx="5544616" cy="648072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32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How</a:t>
            </a:r>
            <a:r>
              <a:rPr lang="nl-NL" sz="32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do we </a:t>
            </a:r>
            <a:r>
              <a:rPr lang="nl-NL" sz="3200" b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Communicate</a:t>
            </a:r>
            <a:r>
              <a:rPr lang="nl-NL" sz="32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?</a:t>
            </a:r>
            <a:endParaRPr lang="nl-NL" sz="320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oep 35"/>
          <p:cNvGrpSpPr/>
          <p:nvPr/>
        </p:nvGrpSpPr>
        <p:grpSpPr>
          <a:xfrm>
            <a:off x="3419872" y="3140968"/>
            <a:ext cx="2880320" cy="2608709"/>
            <a:chOff x="3382963" y="3081338"/>
            <a:chExt cx="2951162" cy="2752725"/>
          </a:xfrm>
        </p:grpSpPr>
        <p:pic>
          <p:nvPicPr>
            <p:cNvPr id="23576" name="Picture 24" descr="commodel2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0254"/>
            <a:stretch>
              <a:fillRect/>
            </a:stretch>
          </p:blipFill>
          <p:spPr bwMode="auto">
            <a:xfrm>
              <a:off x="3382963" y="3081338"/>
              <a:ext cx="2951162" cy="275272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ep 34"/>
            <p:cNvGrpSpPr/>
            <p:nvPr/>
          </p:nvGrpSpPr>
          <p:grpSpPr>
            <a:xfrm>
              <a:off x="3716501" y="3342881"/>
              <a:ext cx="2451744" cy="1942541"/>
              <a:chOff x="3716501" y="3342881"/>
              <a:chExt cx="2451744" cy="1942541"/>
            </a:xfrm>
          </p:grpSpPr>
          <p:sp>
            <p:nvSpPr>
              <p:cNvPr id="28" name="Tekstvak 27"/>
              <p:cNvSpPr txBox="1"/>
              <p:nvPr/>
            </p:nvSpPr>
            <p:spPr>
              <a:xfrm rot="20950698">
                <a:off x="4544799" y="3696562"/>
                <a:ext cx="897886" cy="194925"/>
              </a:xfrm>
              <a:prstGeom prst="rect">
                <a:avLst/>
              </a:prstGeom>
              <a:solidFill>
                <a:srgbClr val="F6C88A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800"/>
                  </a:lnSpc>
                </a:pPr>
                <a:r>
                  <a:rPr lang="en-GB" sz="1100" i="1" dirty="0" smtClean="0"/>
                  <a:t>l</a:t>
                </a:r>
                <a:r>
                  <a:rPr lang="en-GB" sz="1400" i="1" dirty="0" smtClean="0"/>
                  <a:t>anguage</a:t>
                </a:r>
                <a:endParaRPr lang="nl-NL" sz="1050" i="1" dirty="0"/>
              </a:p>
            </p:txBody>
          </p:sp>
          <p:sp>
            <p:nvSpPr>
              <p:cNvPr id="27" name="Tekstvak 26"/>
              <p:cNvSpPr txBox="1"/>
              <p:nvPr/>
            </p:nvSpPr>
            <p:spPr>
              <a:xfrm rot="20950698">
                <a:off x="3716501" y="3342881"/>
                <a:ext cx="1821845" cy="341697"/>
              </a:xfrm>
              <a:prstGeom prst="rect">
                <a:avLst/>
              </a:prstGeom>
              <a:solidFill>
                <a:srgbClr val="F6C88A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n-GB" sz="1400" i="1" dirty="0" smtClean="0"/>
                  <a:t>time/space</a:t>
                </a:r>
                <a:r>
                  <a:rPr lang="en-GB" sz="1200" i="1" dirty="0" smtClean="0"/>
                  <a:t> </a:t>
                </a:r>
                <a:r>
                  <a:rPr lang="en-GB" sz="1400" i="1" dirty="0" smtClean="0"/>
                  <a:t>matter/energy</a:t>
                </a:r>
                <a:endParaRPr lang="nl-NL" sz="1200" i="1" dirty="0"/>
              </a:p>
            </p:txBody>
          </p:sp>
          <p:sp>
            <p:nvSpPr>
              <p:cNvPr id="30" name="Tekstvak 29"/>
              <p:cNvSpPr txBox="1"/>
              <p:nvPr/>
            </p:nvSpPr>
            <p:spPr>
              <a:xfrm rot="21164068">
                <a:off x="3915811" y="3988325"/>
                <a:ext cx="1594302" cy="169277"/>
              </a:xfrm>
              <a:prstGeom prst="rect">
                <a:avLst/>
              </a:prstGeom>
              <a:solidFill>
                <a:srgbClr val="F6C88A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n-GB" sz="1400" i="1" dirty="0" smtClean="0"/>
                  <a:t>memories</a:t>
                </a:r>
                <a:endParaRPr lang="nl-NL" sz="1050" i="1" dirty="0"/>
              </a:p>
            </p:txBody>
          </p:sp>
          <p:sp>
            <p:nvSpPr>
              <p:cNvPr id="31" name="Tekstvak 30"/>
              <p:cNvSpPr txBox="1"/>
              <p:nvPr/>
            </p:nvSpPr>
            <p:spPr>
              <a:xfrm rot="21164068">
                <a:off x="4413132" y="4171250"/>
                <a:ext cx="1594302" cy="187808"/>
              </a:xfrm>
              <a:prstGeom prst="rect">
                <a:avLst/>
              </a:prstGeom>
              <a:solidFill>
                <a:srgbClr val="F6C88A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00"/>
                  </a:lnSpc>
                </a:pPr>
                <a:r>
                  <a:rPr lang="en-GB" sz="1400" i="1" dirty="0" smtClean="0"/>
                  <a:t>decisions</a:t>
                </a:r>
                <a:endParaRPr lang="nl-NL" sz="1400" i="1" dirty="0"/>
              </a:p>
            </p:txBody>
          </p:sp>
          <p:sp>
            <p:nvSpPr>
              <p:cNvPr id="32" name="Tekstvak 31"/>
              <p:cNvSpPr txBox="1"/>
              <p:nvPr/>
            </p:nvSpPr>
            <p:spPr>
              <a:xfrm rot="21164068">
                <a:off x="4123290" y="4434150"/>
                <a:ext cx="2044955" cy="181075"/>
              </a:xfrm>
              <a:prstGeom prst="rect">
                <a:avLst/>
              </a:prstGeom>
              <a:solidFill>
                <a:srgbClr val="F6C88A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00"/>
                  </a:lnSpc>
                </a:pPr>
                <a:r>
                  <a:rPr lang="en-GB" sz="1200" i="1" dirty="0" err="1" smtClean="0"/>
                  <a:t>metaprograms</a:t>
                </a:r>
                <a:endParaRPr lang="nl-NL" sz="1050" i="1" dirty="0"/>
              </a:p>
            </p:txBody>
          </p:sp>
          <p:sp>
            <p:nvSpPr>
              <p:cNvPr id="33" name="Tekstvak 32"/>
              <p:cNvSpPr txBox="1"/>
              <p:nvPr/>
            </p:nvSpPr>
            <p:spPr>
              <a:xfrm rot="21164068">
                <a:off x="3784638" y="4793745"/>
                <a:ext cx="1594302" cy="335989"/>
              </a:xfrm>
              <a:prstGeom prst="rect">
                <a:avLst/>
              </a:prstGeom>
              <a:solidFill>
                <a:srgbClr val="F6C88A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00"/>
                  </a:lnSpc>
                </a:pPr>
                <a:r>
                  <a:rPr lang="en-GB" sz="1400" i="1" dirty="0" smtClean="0"/>
                  <a:t>values</a:t>
                </a:r>
              </a:p>
              <a:p>
                <a:pPr algn="ctr">
                  <a:lnSpc>
                    <a:spcPts val="1400"/>
                  </a:lnSpc>
                </a:pPr>
                <a:r>
                  <a:rPr lang="en-GB" sz="1050" i="1" dirty="0" smtClean="0"/>
                  <a:t> and </a:t>
                </a:r>
                <a:r>
                  <a:rPr lang="en-GB" sz="1400" i="1" dirty="0" smtClean="0"/>
                  <a:t>beliefs</a:t>
                </a:r>
                <a:endParaRPr lang="nl-NL" sz="1050" i="1" dirty="0"/>
              </a:p>
            </p:txBody>
          </p:sp>
          <p:sp>
            <p:nvSpPr>
              <p:cNvPr id="34" name="Tekstvak 33"/>
              <p:cNvSpPr txBox="1"/>
              <p:nvPr/>
            </p:nvSpPr>
            <p:spPr>
              <a:xfrm rot="21164068">
                <a:off x="4867213" y="5097614"/>
                <a:ext cx="1169583" cy="187808"/>
              </a:xfrm>
              <a:prstGeom prst="rect">
                <a:avLst/>
              </a:prstGeom>
              <a:solidFill>
                <a:srgbClr val="F6C88A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00"/>
                  </a:lnSpc>
                </a:pPr>
                <a:r>
                  <a:rPr lang="en-GB" sz="1400" i="1" dirty="0" smtClean="0"/>
                  <a:t>attitudes</a:t>
                </a:r>
                <a:endParaRPr lang="nl-NL" sz="1050" i="1" dirty="0"/>
              </a:p>
            </p:txBody>
          </p:sp>
        </p:grpSp>
      </p:grpSp>
      <p:sp>
        <p:nvSpPr>
          <p:cNvPr id="23585" name="AutoShape 33"/>
          <p:cNvSpPr>
            <a:spLocks noChangeArrowheads="1"/>
          </p:cNvSpPr>
          <p:nvPr/>
        </p:nvSpPr>
        <p:spPr bwMode="auto">
          <a:xfrm rot="-8209209">
            <a:off x="2044700" y="5062538"/>
            <a:ext cx="3111500" cy="692150"/>
          </a:xfrm>
          <a:prstGeom prst="leftArrow">
            <a:avLst>
              <a:gd name="adj1" fmla="val 50000"/>
              <a:gd name="adj2" fmla="val 112385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8" name="AutoShape 26"/>
          <p:cNvSpPr>
            <a:spLocks noChangeArrowheads="1"/>
          </p:cNvSpPr>
          <p:nvPr/>
        </p:nvSpPr>
        <p:spPr bwMode="auto">
          <a:xfrm rot="2898783">
            <a:off x="2467769" y="2413794"/>
            <a:ext cx="1436687" cy="1063625"/>
          </a:xfrm>
          <a:prstGeom prst="leftArrow">
            <a:avLst>
              <a:gd name="adj1" fmla="val 50000"/>
              <a:gd name="adj2" fmla="val 33769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6444208" y="1268760"/>
            <a:ext cx="1492250" cy="4783138"/>
            <a:chOff x="785" y="1843"/>
            <a:chExt cx="2351" cy="7533"/>
          </a:xfrm>
        </p:grpSpPr>
        <p:pic>
          <p:nvPicPr>
            <p:cNvPr id="38" name="Afbeelding 1" descr="http://oefenmateriaalank.weebly.com/uploads/1/5/0/7/15075518/3751682_orig.jpg?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lum bright="-10000" contrast="30000"/>
            </a:blip>
            <a:srcRect/>
            <a:stretch>
              <a:fillRect/>
            </a:stretch>
          </p:blipFill>
          <p:spPr bwMode="auto">
            <a:xfrm>
              <a:off x="1040" y="6245"/>
              <a:ext cx="1470" cy="1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Afbeelding 2" descr="http://oefenmateriaalank.weebly.com/uploads/1/5/0/7/15075518/3751682_orig.jpg?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5" y="7216"/>
              <a:ext cx="1849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Afbeelding 3" descr="http://oefenmateriaalank.weebly.com/uploads/1/5/0/7/15075518/3751682_orig.jpg?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35" y="1843"/>
              <a:ext cx="2001" cy="1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Afbeelding 4" descr="http://oefenmateriaalank.weebly.com/uploads/1/5/0/7/15075518/3751682_orig.jpg?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03" y="3015"/>
              <a:ext cx="1063" cy="1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Afbeelding 5" descr="http://oefenmateriaalank.weebly.com/uploads/1/5/0/7/15075518/3751682_orig.jpg?1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18" y="4639"/>
              <a:ext cx="1258" cy="1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6012160" y="2879725"/>
            <a:ext cx="1100138" cy="1733550"/>
            <a:chOff x="3836" y="1814"/>
            <a:chExt cx="693" cy="1092"/>
          </a:xfrm>
        </p:grpSpPr>
        <p:sp>
          <p:nvSpPr>
            <p:cNvPr id="26645" name="AutoShape 17"/>
            <p:cNvSpPr>
              <a:spLocks noChangeArrowheads="1"/>
            </p:cNvSpPr>
            <p:nvPr/>
          </p:nvSpPr>
          <p:spPr bwMode="auto">
            <a:xfrm rot="-1395084">
              <a:off x="3836" y="1814"/>
              <a:ext cx="432" cy="288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AutoShape 18"/>
            <p:cNvSpPr>
              <a:spLocks noChangeArrowheads="1"/>
            </p:cNvSpPr>
            <p:nvPr/>
          </p:nvSpPr>
          <p:spPr bwMode="auto">
            <a:xfrm rot="-1568690">
              <a:off x="3979" y="2166"/>
              <a:ext cx="504" cy="288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AutoShape 19"/>
            <p:cNvSpPr>
              <a:spLocks noChangeArrowheads="1"/>
            </p:cNvSpPr>
            <p:nvPr/>
          </p:nvSpPr>
          <p:spPr bwMode="auto">
            <a:xfrm rot="-2625491">
              <a:off x="3953" y="2618"/>
              <a:ext cx="576" cy="288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PIJL-RECHTS 42"/>
          <p:cNvSpPr/>
          <p:nvPr/>
        </p:nvSpPr>
        <p:spPr>
          <a:xfrm>
            <a:off x="1907704" y="548680"/>
            <a:ext cx="5040560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is not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  <p:bldP spid="23584" grpId="0" animBg="1" autoUpdateAnimBg="0"/>
      <p:bldP spid="23579" grpId="0" animBg="1" autoUpdateAnimBg="0"/>
      <p:bldP spid="23580" grpId="0" animBg="1"/>
      <p:bldP spid="23581" grpId="0" animBg="1" autoUpdateAnimBg="0"/>
      <p:bldP spid="23582" grpId="0" animBg="1"/>
      <p:bldP spid="23583" grpId="0" animBg="1" autoUpdateAnimBg="0"/>
      <p:bldP spid="23565" grpId="0" animBg="1"/>
      <p:bldP spid="23566" grpId="0" animBg="1"/>
      <p:bldP spid="23567" grpId="0" animBg="1"/>
      <p:bldP spid="23568" grpId="0" animBg="1"/>
      <p:bldP spid="23585" grpId="0" animBg="1"/>
      <p:bldP spid="23578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71600" y="1343670"/>
            <a:ext cx="75608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What are the individual differences in the internal representations?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971600" y="2717626"/>
            <a:ext cx="76328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Practice</a:t>
            </a:r>
            <a:r>
              <a:rPr lang="en-US" sz="2000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sz="2800" b="1" dirty="0" smtClean="0">
                <a:solidFill>
                  <a:srgbClr val="0000FF"/>
                </a:solidFill>
              </a:rPr>
              <a:t>Write down  at  least 5 words which come up when you hear the word “Success”.</a:t>
            </a:r>
          </a:p>
        </p:txBody>
      </p:sp>
      <p:sp>
        <p:nvSpPr>
          <p:cNvPr id="4" name="AutoShape 27"/>
          <p:cNvSpPr>
            <a:spLocks noChangeArrowheads="1"/>
          </p:cNvSpPr>
          <p:nvPr/>
        </p:nvSpPr>
        <p:spPr bwMode="auto">
          <a:xfrm>
            <a:off x="344488" y="188640"/>
            <a:ext cx="2519362" cy="104933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 dirty="0" err="1" smtClean="0">
                <a:solidFill>
                  <a:srgbClr val="3333CC"/>
                </a:solidFill>
              </a:rPr>
              <a:t>Internal</a:t>
            </a:r>
            <a:endParaRPr lang="nl-NL" sz="3600" b="1" dirty="0">
              <a:solidFill>
                <a:srgbClr val="3333CC"/>
              </a:solidFill>
            </a:endParaRPr>
          </a:p>
          <a:p>
            <a:pPr algn="ctr"/>
            <a:r>
              <a:rPr lang="nl-NL" sz="2800" b="1" dirty="0" err="1" smtClean="0">
                <a:solidFill>
                  <a:srgbClr val="3333CC"/>
                </a:solidFill>
              </a:rPr>
              <a:t>Representation</a:t>
            </a:r>
            <a:endParaRPr lang="nl-NL" sz="3600" b="1" dirty="0">
              <a:solidFill>
                <a:srgbClr val="3333CC"/>
              </a:solidFill>
            </a:endParaRPr>
          </a:p>
        </p:txBody>
      </p:sp>
      <p:sp>
        <p:nvSpPr>
          <p:cNvPr id="5" name="AutoShape 26"/>
          <p:cNvSpPr>
            <a:spLocks noChangeArrowheads="1"/>
          </p:cNvSpPr>
          <p:nvPr/>
        </p:nvSpPr>
        <p:spPr bwMode="auto">
          <a:xfrm>
            <a:off x="3194786" y="188640"/>
            <a:ext cx="4041510" cy="1063625"/>
          </a:xfrm>
          <a:prstGeom prst="leftArrow">
            <a:avLst>
              <a:gd name="adj1" fmla="val 50000"/>
              <a:gd name="adj2" fmla="val 33769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kstvak 5"/>
          <p:cNvSpPr txBox="1"/>
          <p:nvPr/>
        </p:nvSpPr>
        <p:spPr>
          <a:xfrm>
            <a:off x="971600" y="4941168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What do you think?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How many of these words, which you wrote down are written by everybody?</a:t>
            </a:r>
            <a:endParaRPr lang="nl-NL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8229600" cy="850106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Success by being grateful (1)</a:t>
            </a:r>
            <a:endParaRPr lang="en-US" sz="4800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736104"/>
            <a:ext cx="8229600" cy="182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Practicing gratefulness  can make us healthier, happier and more sociable.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The road to success in your life.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0" y="3183359"/>
            <a:ext cx="3451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6700" indent="-266700">
              <a:buAutoNum type="arabicPeriod"/>
              <a:tabLst>
                <a:tab pos="273050" algn="l"/>
              </a:tabLst>
            </a:pPr>
            <a:r>
              <a:rPr lang="en-US" sz="2400" i="1" dirty="0" smtClean="0">
                <a:solidFill>
                  <a:srgbClr val="0000FF"/>
                </a:solidFill>
              </a:rPr>
              <a:t>What do you focus on?  </a:t>
            </a:r>
          </a:p>
          <a:p>
            <a:pPr marL="266700" indent="-266700">
              <a:tabLst>
                <a:tab pos="266700" algn="l"/>
              </a:tabLst>
            </a:pPr>
            <a:r>
              <a:rPr lang="en-US" sz="2400" i="1" dirty="0" smtClean="0">
                <a:solidFill>
                  <a:srgbClr val="0000FF"/>
                </a:solidFill>
              </a:rPr>
              <a:t>	It grows.</a:t>
            </a:r>
            <a:endParaRPr lang="en-US" sz="2400" i="1" dirty="0">
              <a:solidFill>
                <a:srgbClr val="0000FF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0" y="4047455"/>
            <a:ext cx="4067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AutoNum type="arabicPeriod" startAt="2"/>
              <a:tabLst>
                <a:tab pos="361950" algn="l"/>
              </a:tabLst>
            </a:pPr>
            <a:r>
              <a:rPr lang="en-US" sz="2400" i="1" dirty="0" smtClean="0">
                <a:solidFill>
                  <a:srgbClr val="0000FF"/>
                </a:solidFill>
              </a:rPr>
              <a:t>If you give it the meaning of gratefulness, </a:t>
            </a:r>
          </a:p>
          <a:p>
            <a:pPr marL="361950" indent="-361950">
              <a:tabLst>
                <a:tab pos="361950" algn="l"/>
              </a:tabLst>
            </a:pPr>
            <a:r>
              <a:rPr lang="en-US" sz="2400" i="1" dirty="0" smtClean="0">
                <a:solidFill>
                  <a:srgbClr val="0000FF"/>
                </a:solidFill>
              </a:rPr>
              <a:t>	it makes you feel successful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0" y="5661248"/>
            <a:ext cx="3642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1950" indent="-361950">
              <a:tabLst>
                <a:tab pos="361950" algn="l"/>
              </a:tabLst>
            </a:pPr>
            <a:r>
              <a:rPr lang="en-US" sz="2400" i="1" dirty="0" smtClean="0">
                <a:solidFill>
                  <a:srgbClr val="0000FF"/>
                </a:solidFill>
              </a:rPr>
              <a:t>3.	What do you do with it?</a:t>
            </a:r>
            <a:endParaRPr lang="en-US" sz="2400" i="1" dirty="0">
              <a:solidFill>
                <a:srgbClr val="0000FF"/>
              </a:solidFill>
            </a:endParaRPr>
          </a:p>
        </p:txBody>
      </p:sp>
      <p:pic>
        <p:nvPicPr>
          <p:cNvPr id="79874" name="Picture 2" descr="Afbeeldingsresultaat voor thankfulness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995936" y="2276872"/>
            <a:ext cx="5148064" cy="3960440"/>
          </a:xfrm>
          <a:prstGeom prst="rect">
            <a:avLst/>
          </a:prstGeom>
          <a:noFill/>
        </p:spPr>
      </p:pic>
      <p:sp>
        <p:nvSpPr>
          <p:cNvPr id="9" name="Tekstvak 8"/>
          <p:cNvSpPr txBox="1"/>
          <p:nvPr/>
        </p:nvSpPr>
        <p:spPr>
          <a:xfrm>
            <a:off x="35496" y="6279703"/>
            <a:ext cx="5739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73050" algn="l"/>
              </a:tabLst>
            </a:pPr>
            <a:r>
              <a:rPr lang="en-US" sz="2400" b="1" dirty="0" smtClean="0">
                <a:solidFill>
                  <a:srgbClr val="FF0000"/>
                </a:solidFill>
              </a:rPr>
              <a:t>Write 3 things which make you feel grateful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build="p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Exercise in Gratefulness (2)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5" name="Afbeelding 4" descr="https://tse3.mm.bing.net/th?id=OIP.pnDD_2YTbhUvPLcUXu0GzwEsCM&amp;pid=Api"/>
          <p:cNvPicPr/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064896" cy="489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0" y="980728"/>
            <a:ext cx="8532440" cy="2808312"/>
          </a:xfrm>
        </p:spPr>
        <p:txBody>
          <a:bodyPr>
            <a:normAutofit fontScale="77500" lnSpcReduction="20000"/>
          </a:bodyPr>
          <a:lstStyle/>
          <a:p>
            <a:pPr indent="19050">
              <a:buNone/>
            </a:pPr>
            <a:r>
              <a:rPr lang="en-US" sz="3800" dirty="0" smtClean="0">
                <a:solidFill>
                  <a:srgbClr val="0000FF"/>
                </a:solidFill>
              </a:rPr>
              <a:t> Think on all what you do with joy. </a:t>
            </a:r>
          </a:p>
          <a:p>
            <a:pPr lvl="0" indent="12700">
              <a:buNone/>
            </a:pPr>
            <a:r>
              <a:rPr lang="en-US" sz="3800" dirty="0" smtClean="0">
                <a:solidFill>
                  <a:srgbClr val="0000FF"/>
                </a:solidFill>
              </a:rPr>
              <a:t>Do you like sports, cooking or delicious eating, or walk in a park or outside the town? </a:t>
            </a:r>
          </a:p>
          <a:p>
            <a:pPr lvl="0" indent="12700">
              <a:buNone/>
            </a:pPr>
            <a:r>
              <a:rPr lang="en-US" sz="3800" dirty="0" smtClean="0">
                <a:solidFill>
                  <a:srgbClr val="0000FF"/>
                </a:solidFill>
              </a:rPr>
              <a:t>Are you touched by your favorite music? </a:t>
            </a:r>
          </a:p>
          <a:p>
            <a:pPr lvl="0" indent="12700">
              <a:buNone/>
            </a:pPr>
            <a:r>
              <a:rPr lang="en-US" sz="3800" dirty="0" smtClean="0">
                <a:solidFill>
                  <a:srgbClr val="0000FF"/>
                </a:solidFill>
              </a:rPr>
              <a:t>Does reading give you joy and wisdom? </a:t>
            </a:r>
          </a:p>
          <a:p>
            <a:pPr lvl="0" indent="12700">
              <a:buNone/>
            </a:pPr>
            <a:r>
              <a:rPr lang="en-US" sz="3800" dirty="0" smtClean="0">
                <a:solidFill>
                  <a:srgbClr val="0000FF"/>
                </a:solidFill>
              </a:rPr>
              <a:t>Say thank you.</a:t>
            </a:r>
            <a:endParaRPr lang="en-US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Exercise in thankfulness (3)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36866" name="Picture 2" descr="Wie sieht es mit Sport in der Schwangerschaft aus? Was ist ..."/>
          <p:cNvPicPr>
            <a:picLocks noChangeAspect="1" noChangeArrowheads="1"/>
          </p:cNvPicPr>
          <p:nvPr/>
        </p:nvPicPr>
        <p:blipFill>
          <a:blip r:embed="rId2" cstate="print"/>
          <a:srcRect t="76473"/>
          <a:stretch>
            <a:fillRect/>
          </a:stretch>
        </p:blipFill>
        <p:spPr bwMode="auto">
          <a:xfrm>
            <a:off x="5436096" y="5733256"/>
            <a:ext cx="3295650" cy="775371"/>
          </a:xfrm>
          <a:prstGeom prst="rect">
            <a:avLst/>
          </a:prstGeom>
          <a:noFill/>
        </p:spPr>
      </p:pic>
      <p:pic>
        <p:nvPicPr>
          <p:cNvPr id="7" name="Picture 2" descr="Wie sieht es mit Sport in der Schwangerschaft aus? Was ist ..."/>
          <p:cNvPicPr>
            <a:picLocks noChangeAspect="1" noChangeArrowheads="1"/>
          </p:cNvPicPr>
          <p:nvPr/>
        </p:nvPicPr>
        <p:blipFill>
          <a:blip r:embed="rId2" cstate="print"/>
          <a:srcRect t="21849" b="49747"/>
          <a:stretch>
            <a:fillRect/>
          </a:stretch>
        </p:blipFill>
        <p:spPr bwMode="auto">
          <a:xfrm>
            <a:off x="323528" y="3717032"/>
            <a:ext cx="3295650" cy="936104"/>
          </a:xfrm>
          <a:prstGeom prst="rect">
            <a:avLst/>
          </a:prstGeom>
          <a:noFill/>
        </p:spPr>
      </p:pic>
      <p:pic>
        <p:nvPicPr>
          <p:cNvPr id="36868" name="Picture 4" descr="kok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420888"/>
            <a:ext cx="2843808" cy="2162743"/>
          </a:xfrm>
          <a:prstGeom prst="rect">
            <a:avLst/>
          </a:prstGeom>
          <a:noFill/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869160"/>
            <a:ext cx="2304256" cy="179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9" descr="Pics Photos - Muzie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581128"/>
            <a:ext cx="3351189" cy="1126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490066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Program October 2017</a:t>
            </a:r>
            <a:endParaRPr lang="nl-NL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611558" y="908720"/>
          <a:ext cx="6548118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247"/>
                <a:gridCol w="44448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i="1" dirty="0" smtClean="0"/>
                        <a:t>Time schedule</a:t>
                      </a:r>
                      <a:endParaRPr lang="nl-NL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Time</a:t>
                      </a:r>
                      <a:endParaRPr lang="nl-NL" sz="24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FF"/>
                          </a:solidFill>
                        </a:rPr>
                        <a:t>Tuesday 24 </a:t>
                      </a:r>
                      <a:endParaRPr lang="nl-NL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FF"/>
                          </a:solidFill>
                        </a:rPr>
                        <a:t>9.00 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</a:rPr>
                        <a:t> - 15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</a:rPr>
                        <a:t>.15</a:t>
                      </a:r>
                      <a:endParaRPr lang="nl-NL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FF"/>
                          </a:solidFill>
                        </a:rPr>
                        <a:t>Wednesday 25</a:t>
                      </a:r>
                      <a:endParaRPr lang="nl-NL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FF"/>
                          </a:solidFill>
                        </a:rPr>
                        <a:t>9.00 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</a:rPr>
                        <a:t> - 15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</a:rPr>
                        <a:t>.15</a:t>
                      </a:r>
                      <a:endParaRPr lang="nl-NL" sz="2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FF"/>
                          </a:solidFill>
                        </a:rPr>
                        <a:t>Thursday 26</a:t>
                      </a:r>
                      <a:endParaRPr lang="nl-NL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FF"/>
                          </a:solidFill>
                        </a:rPr>
                        <a:t>9.00 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</a:rPr>
                        <a:t> - 15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</a:rPr>
                        <a:t>.15</a:t>
                      </a:r>
                      <a:endParaRPr lang="nl-NL" sz="2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FF"/>
                          </a:solidFill>
                        </a:rPr>
                        <a:t>Friday 27</a:t>
                      </a:r>
                      <a:endParaRPr lang="nl-NL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FF"/>
                          </a:solidFill>
                        </a:rPr>
                        <a:t>9.00 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</a:rPr>
                        <a:t> - 15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</a:rPr>
                        <a:t>.15</a:t>
                      </a:r>
                      <a:endParaRPr lang="nl-NL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FF"/>
                          </a:solidFill>
                        </a:rPr>
                        <a:t>Saturday 28</a:t>
                      </a:r>
                      <a:endParaRPr lang="nl-NL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FF"/>
                          </a:solidFill>
                        </a:rPr>
                        <a:t>9.00 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</a:rPr>
                        <a:t> - 15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</a:rPr>
                        <a:t>.15</a:t>
                      </a:r>
                      <a:endParaRPr lang="nl-NL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FF"/>
                          </a:solidFill>
                        </a:rPr>
                        <a:t>Total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</a:rPr>
                        <a:t> 30 hours of training level 4</a:t>
                      </a:r>
                      <a:endParaRPr lang="nl-NL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0" y="4439412"/>
          <a:ext cx="9144000" cy="23019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38057"/>
                <a:gridCol w="4005943"/>
              </a:tblGrid>
              <a:tr h="414633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Practitioner Examination after 130 hours training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 smtClean="0"/>
                    </a:p>
                  </a:txBody>
                  <a:tcPr/>
                </a:tc>
              </a:tr>
              <a:tr h="74633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Support for Theory Wednesday</a:t>
                      </a:r>
                      <a:r>
                        <a:rPr lang="en-US" sz="2400" baseline="0" dirty="0" smtClean="0"/>
                        <a:t> - Saturday</a:t>
                      </a:r>
                      <a:r>
                        <a:rPr lang="en-US" sz="2400" dirty="0" smtClean="0"/>
                        <a:t> (support is optional)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16.00 – 17.00</a:t>
                      </a:r>
                      <a:endParaRPr lang="nl-NL" sz="2400" dirty="0"/>
                    </a:p>
                  </a:txBody>
                  <a:tcPr/>
                </a:tc>
              </a:tr>
              <a:tr h="8998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Practical Examination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Sunday 29 </a:t>
                      </a:r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</a:t>
                      </a:r>
                    </a:p>
                    <a:p>
                      <a:r>
                        <a:rPr lang="en-US" sz="2400" dirty="0" smtClean="0"/>
                        <a:t> 13.00-18.00</a:t>
                      </a:r>
                      <a:endParaRPr lang="nl-NL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hoek 19"/>
          <p:cNvSpPr/>
          <p:nvPr/>
        </p:nvSpPr>
        <p:spPr>
          <a:xfrm>
            <a:off x="4644008" y="2420888"/>
            <a:ext cx="4499992" cy="4437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/>
        </p:nvSpPr>
        <p:spPr>
          <a:xfrm>
            <a:off x="0" y="2420888"/>
            <a:ext cx="4499992" cy="4437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Eye patterns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93610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William James, Richard Bandler + John Grinder, Robert </a:t>
            </a:r>
            <a:r>
              <a:rPr lang="en-US" dirty="0" err="1" smtClean="0">
                <a:solidFill>
                  <a:srgbClr val="0000FF"/>
                </a:solidFill>
              </a:rPr>
              <a:t>Dilts</a:t>
            </a:r>
            <a:endParaRPr lang="en-US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Useful to reach better rapport in order to use the same representation system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Afbeelding 3" descr="http://www.transformdestiny.com/nlp-guide/img/EyePatternChart.gif"/>
          <p:cNvPicPr/>
          <p:nvPr/>
        </p:nvPicPr>
        <p:blipFill>
          <a:blip r:embed="rId2" cstate="print"/>
          <a:srcRect l="28302" t="25569" r="30189"/>
          <a:stretch>
            <a:fillRect/>
          </a:stretch>
        </p:blipFill>
        <p:spPr bwMode="auto">
          <a:xfrm>
            <a:off x="2771800" y="3861048"/>
            <a:ext cx="31683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611560" y="234888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creative</a:t>
            </a:r>
            <a:endParaRPr lang="nl-NL" sz="2800" b="1" dirty="0">
              <a:solidFill>
                <a:srgbClr val="0000FF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372200" y="234888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memory</a:t>
            </a:r>
            <a:endParaRPr lang="nl-NL" sz="2800" b="1" dirty="0">
              <a:solidFill>
                <a:srgbClr val="0000FF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44016" y="3573016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Visual</a:t>
            </a:r>
            <a:endParaRPr lang="nl-NL" sz="2800" b="1" dirty="0">
              <a:solidFill>
                <a:srgbClr val="0000FF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44016" y="4633972"/>
            <a:ext cx="1547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Auditive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tonal</a:t>
            </a:r>
            <a:endParaRPr lang="nl-NL" sz="2800" b="1" dirty="0">
              <a:solidFill>
                <a:srgbClr val="0000FF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44016" y="6074132"/>
            <a:ext cx="226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Kinesthetic</a:t>
            </a:r>
            <a:endParaRPr lang="nl-NL" sz="2800" b="1" dirty="0">
              <a:solidFill>
                <a:srgbClr val="0000FF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632848" y="5859269"/>
            <a:ext cx="1547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Auditive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digital</a:t>
            </a:r>
            <a:endParaRPr lang="nl-NL" sz="2800" b="1" dirty="0">
              <a:solidFill>
                <a:srgbClr val="0000FF"/>
              </a:solidFill>
            </a:endParaRPr>
          </a:p>
        </p:txBody>
      </p:sp>
      <p:pic>
        <p:nvPicPr>
          <p:cNvPr id="11" name="Afbeelding 10" descr="http://www.transformdestiny.com/nlp-guide/img/EyePatternChart.gif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r="71698" b="83735"/>
          <a:stretch>
            <a:fillRect/>
          </a:stretch>
        </p:blipFill>
        <p:spPr bwMode="auto">
          <a:xfrm>
            <a:off x="611560" y="2871588"/>
            <a:ext cx="2160240" cy="6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Afbeelding 11" descr="http://www.transformdestiny.com/nlp-guide/img/EyePatternChart.gif"/>
          <p:cNvPicPr/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71209" b="83924"/>
          <a:stretch>
            <a:fillRect/>
          </a:stretch>
        </p:blipFill>
        <p:spPr bwMode="auto">
          <a:xfrm>
            <a:off x="6156176" y="2952328"/>
            <a:ext cx="1979712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Afbeelding 12" descr="http://www.transformdestiny.com/nlp-guide/img/EyePatternChart.gif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4151" t="18608" r="73585" b="60924"/>
          <a:stretch>
            <a:fillRect/>
          </a:stretch>
        </p:blipFill>
        <p:spPr bwMode="auto">
          <a:xfrm>
            <a:off x="1835696" y="3645024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Afbeelding 13" descr="http://www.transformdestiny.com/nlp-guide/img/EyePatternChart.gif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3098" t="44442" r="72751" b="40672"/>
          <a:stretch>
            <a:fillRect/>
          </a:stretch>
        </p:blipFill>
        <p:spPr bwMode="auto">
          <a:xfrm>
            <a:off x="1691680" y="4581128"/>
            <a:ext cx="108012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Afbeelding 14" descr="http://www.transformdestiny.com/nlp-guide/img/EyePatternChart.gif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1321" t="68416" r="74528" b="16039"/>
          <a:stretch>
            <a:fillRect/>
          </a:stretch>
        </p:blipFill>
        <p:spPr bwMode="auto">
          <a:xfrm>
            <a:off x="1691680" y="5419724"/>
            <a:ext cx="1080120" cy="60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Afbeelding 15" descr="http://www.transformdestiny.com/nlp-guide/img/EyePatternChart.gif"/>
          <p:cNvPicPr/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74351" t="19806" r="7847" b="61544"/>
          <a:stretch>
            <a:fillRect/>
          </a:stretch>
        </p:blipFill>
        <p:spPr bwMode="auto">
          <a:xfrm>
            <a:off x="5940152" y="3789040"/>
            <a:ext cx="12241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Afbeelding 16" descr="http://www.transformdestiny.com/nlp-guide/img/EyePatternChart.gif"/>
          <p:cNvPicPr/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71209" t="45698" r="10063" b="39382"/>
          <a:stretch>
            <a:fillRect/>
          </a:stretch>
        </p:blipFill>
        <p:spPr bwMode="auto">
          <a:xfrm>
            <a:off x="5876528" y="4653136"/>
            <a:ext cx="12877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Afbeelding 17" descr="http://www.transformdestiny.com/nlp-guide/img/EyePatternChart.gif"/>
          <p:cNvPicPr/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71209" t="67861" r="7847" b="15354"/>
          <a:stretch>
            <a:fillRect/>
          </a:stretch>
        </p:blipFill>
        <p:spPr bwMode="auto">
          <a:xfrm>
            <a:off x="5868144" y="5445224"/>
            <a:ext cx="144016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kstvak 20"/>
          <p:cNvSpPr txBox="1"/>
          <p:nvPr/>
        </p:nvSpPr>
        <p:spPr>
          <a:xfrm>
            <a:off x="7704856" y="4509120"/>
            <a:ext cx="1547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Auditive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tonal</a:t>
            </a:r>
            <a:endParaRPr lang="nl-NL" sz="2800" b="1" dirty="0">
              <a:solidFill>
                <a:srgbClr val="0000FF"/>
              </a:solidFill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7776864" y="3573016"/>
            <a:ext cx="118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Visual</a:t>
            </a:r>
            <a:endParaRPr lang="nl-NL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3" grpId="0" build="p"/>
      <p:bldP spid="5" grpId="0"/>
      <p:bldP spid="6" grpId="0"/>
      <p:bldP spid="7" grpId="0"/>
      <p:bldP spid="8" grpId="0"/>
      <p:bldP spid="9" grpId="0"/>
      <p:bldP spid="1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Definitions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Preferred Representation System</a:t>
            </a:r>
            <a:r>
              <a:rPr lang="nl-NL" b="1" dirty="0" smtClean="0">
                <a:solidFill>
                  <a:srgbClr val="0000FF"/>
                </a:solidFill>
              </a:rPr>
              <a:t> </a:t>
            </a:r>
            <a:endParaRPr lang="nl-NL" dirty="0" smtClean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None/>
            </a:pPr>
            <a:r>
              <a:rPr lang="nl-NL" dirty="0" smtClean="0">
                <a:solidFill>
                  <a:srgbClr val="0000FF"/>
                </a:solidFill>
              </a:rPr>
              <a:t>Is the system t</a:t>
            </a:r>
            <a:r>
              <a:rPr lang="en-US" dirty="0" smtClean="0">
                <a:solidFill>
                  <a:srgbClr val="0000FF"/>
                </a:solidFill>
              </a:rPr>
              <a:t>o bring the internally stored information (internal representation) to the outside world. </a:t>
            </a:r>
            <a:endParaRPr lang="nl-NL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00FF"/>
                </a:solidFill>
              </a:rPr>
              <a:t>Lead System</a:t>
            </a:r>
            <a:endParaRPr lang="nl-NL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	This is the system that is needed to reach the internally stored information.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Lead system you can compare with windows on your PC, to put your PC at work. The Preferred </a:t>
            </a:r>
            <a:r>
              <a:rPr lang="en-US" dirty="0" err="1" smtClean="0">
                <a:solidFill>
                  <a:srgbClr val="0000FF"/>
                </a:solidFill>
              </a:rPr>
              <a:t>Repr.Sytsem</a:t>
            </a:r>
            <a:r>
              <a:rPr lang="en-US" dirty="0" smtClean="0">
                <a:solidFill>
                  <a:srgbClr val="0000FF"/>
                </a:solidFill>
              </a:rPr>
              <a:t> with Word, Excel, Explorer etc. </a:t>
            </a:r>
            <a:endParaRPr lang="nl-NL" dirty="0" smtClean="0">
              <a:solidFill>
                <a:srgbClr val="0000FF"/>
              </a:solidFill>
            </a:endParaRPr>
          </a:p>
          <a:p>
            <a:endParaRPr lang="nl-NL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F5BAD4-7C8B-4193-A57F-214D6F602EAC}" type="slidenum">
              <a:rPr lang="nl-NL" smtClean="0"/>
              <a:pPr/>
              <a:t>22</a:t>
            </a:fld>
            <a:endParaRPr lang="nl-NL" smtClean="0"/>
          </a:p>
        </p:txBody>
      </p:sp>
      <p:sp>
        <p:nvSpPr>
          <p:cNvPr id="23584" name="AutoShape 32"/>
          <p:cNvSpPr>
            <a:spLocks noChangeArrowheads="1"/>
          </p:cNvSpPr>
          <p:nvPr/>
        </p:nvSpPr>
        <p:spPr bwMode="auto">
          <a:xfrm>
            <a:off x="4430713" y="6069013"/>
            <a:ext cx="2519362" cy="7175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 dirty="0" err="1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FF6161"/>
                </a:solidFill>
              </a:rPr>
              <a:t>Behaviour</a:t>
            </a:r>
            <a:endParaRPr lang="nl-NL" sz="36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FF6161"/>
              </a:solidFill>
            </a:endParaRPr>
          </a:p>
        </p:txBody>
      </p:sp>
      <p:pic>
        <p:nvPicPr>
          <p:cNvPr id="26628" name="Picture 22" descr="gezich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/>
          <a:stretch>
            <a:fillRect/>
          </a:stretch>
        </p:blipFill>
        <p:spPr bwMode="auto">
          <a:xfrm>
            <a:off x="6510338" y="985838"/>
            <a:ext cx="1381125" cy="5070475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</p:pic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7269163" y="1943100"/>
            <a:ext cx="1855787" cy="1438275"/>
            <a:chOff x="4579" y="1224"/>
            <a:chExt cx="1169" cy="906"/>
          </a:xfrm>
          <a:solidFill>
            <a:srgbClr val="CCFF33"/>
          </a:solidFill>
        </p:grpSpPr>
        <p:sp>
          <p:nvSpPr>
            <p:cNvPr id="26648" name="AutoShape 11"/>
            <p:cNvSpPr>
              <a:spLocks noChangeArrowheads="1"/>
            </p:cNvSpPr>
            <p:nvPr/>
          </p:nvSpPr>
          <p:spPr bwMode="auto">
            <a:xfrm rot="-1742448">
              <a:off x="4579" y="1224"/>
              <a:ext cx="1169" cy="906"/>
            </a:xfrm>
            <a:prstGeom prst="leftArrow">
              <a:avLst>
                <a:gd name="adj1" fmla="val 50000"/>
                <a:gd name="adj2" fmla="val 32257"/>
              </a:avLst>
            </a:prstGeom>
            <a:grpFill/>
            <a:ln w="9525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WordArt 12"/>
            <p:cNvSpPr>
              <a:spLocks noChangeArrowheads="1" noChangeShapeType="1"/>
            </p:cNvSpPr>
            <p:nvPr/>
          </p:nvSpPr>
          <p:spPr bwMode="auto">
            <a:xfrm rot="-1759665">
              <a:off x="4700" y="1483"/>
              <a:ext cx="900" cy="371"/>
            </a:xfrm>
            <a:prstGeom prst="rect">
              <a:avLst/>
            </a:prstGeom>
            <a:grpFill/>
            <a:ln>
              <a:solidFill>
                <a:srgbClr val="CCFF33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nl-NL" sz="3600" kern="10" dirty="0" err="1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797"/>
                  </a:solidFill>
                  <a:latin typeface="Arial Black"/>
                </a:rPr>
                <a:t>External</a:t>
              </a:r>
              <a:endParaRPr lang="nl-N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797"/>
                </a:solidFill>
                <a:latin typeface="Arial Black"/>
              </a:endParaRPr>
            </a:p>
            <a:p>
              <a:pPr algn="ctr"/>
              <a:r>
                <a:rPr lang="en-GB" sz="36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797"/>
                  </a:solidFill>
                  <a:latin typeface="Arial Black"/>
                </a:rPr>
                <a:t>signal</a:t>
              </a:r>
              <a:endParaRPr lang="nl-NL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797"/>
                </a:solidFill>
                <a:latin typeface="Arial Black"/>
              </a:endParaRPr>
            </a:p>
          </p:txBody>
        </p:sp>
      </p:grpSp>
      <p:sp>
        <p:nvSpPr>
          <p:cNvPr id="23579" name="AutoShape 27"/>
          <p:cNvSpPr>
            <a:spLocks noChangeArrowheads="1"/>
          </p:cNvSpPr>
          <p:nvPr/>
        </p:nvSpPr>
        <p:spPr bwMode="auto">
          <a:xfrm>
            <a:off x="344488" y="1174750"/>
            <a:ext cx="2519362" cy="104933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Internal</a:t>
            </a:r>
            <a:endParaRPr lang="nl-NL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nl-NL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Representation</a:t>
            </a:r>
            <a:endParaRPr lang="nl-NL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580" name="AutoShape 28"/>
          <p:cNvSpPr>
            <a:spLocks noChangeArrowheads="1"/>
          </p:cNvSpPr>
          <p:nvPr/>
        </p:nvSpPr>
        <p:spPr bwMode="auto">
          <a:xfrm>
            <a:off x="1214438" y="2320925"/>
            <a:ext cx="839787" cy="76358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CCFF33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AutoShape 29"/>
          <p:cNvSpPr>
            <a:spLocks noChangeArrowheads="1"/>
          </p:cNvSpPr>
          <p:nvPr/>
        </p:nvSpPr>
        <p:spPr bwMode="auto">
          <a:xfrm>
            <a:off x="368300" y="3221038"/>
            <a:ext cx="2519363" cy="9302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State</a:t>
            </a:r>
            <a:r>
              <a:rPr lang="nl-NL" sz="2800" b="1" dirty="0" smtClean="0">
                <a:solidFill>
                  <a:srgbClr val="3333CC"/>
                </a:solidFill>
              </a:rPr>
              <a:t>, </a:t>
            </a:r>
            <a:r>
              <a:rPr lang="nl-NL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emotions</a:t>
            </a:r>
            <a:endParaRPr lang="nl-NL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582" name="AutoShape 30"/>
          <p:cNvSpPr>
            <a:spLocks noChangeArrowheads="1"/>
          </p:cNvSpPr>
          <p:nvPr/>
        </p:nvSpPr>
        <p:spPr bwMode="auto">
          <a:xfrm>
            <a:off x="1228725" y="4357688"/>
            <a:ext cx="839788" cy="896937"/>
          </a:xfrm>
          <a:prstGeom prst="upDownArrow">
            <a:avLst>
              <a:gd name="adj1" fmla="val 50000"/>
              <a:gd name="adj2" fmla="val 21361"/>
            </a:avLst>
          </a:prstGeom>
          <a:solidFill>
            <a:srgbClr val="CCFF33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AutoShape 31"/>
          <p:cNvSpPr>
            <a:spLocks noChangeArrowheads="1"/>
          </p:cNvSpPr>
          <p:nvPr/>
        </p:nvSpPr>
        <p:spPr bwMode="auto">
          <a:xfrm>
            <a:off x="377825" y="5421313"/>
            <a:ext cx="2519363" cy="8540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Physiology</a:t>
            </a:r>
            <a:endParaRPr lang="nl-NL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3359150" y="931863"/>
            <a:ext cx="3014663" cy="4905375"/>
          </a:xfrm>
          <a:prstGeom prst="rect">
            <a:avLst/>
          </a:prstGeom>
          <a:solidFill>
            <a:srgbClr val="FFCC99"/>
          </a:solidFill>
          <a:ln w="63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  <a:p>
            <a:pPr eaLnBrk="0" hangingPunct="0"/>
            <a:endParaRPr lang="nl-NL" sz="1200"/>
          </a:p>
        </p:txBody>
      </p:sp>
      <p:sp>
        <p:nvSpPr>
          <p:cNvPr id="23565" name="WordArt 13"/>
          <p:cNvSpPr>
            <a:spLocks noChangeArrowheads="1" noChangeShapeType="1"/>
          </p:cNvSpPr>
          <p:nvPr/>
        </p:nvSpPr>
        <p:spPr bwMode="auto">
          <a:xfrm>
            <a:off x="3556000" y="1003300"/>
            <a:ext cx="25431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dirty="0"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</a:rPr>
              <a:t>FILTERS</a:t>
            </a:r>
          </a:p>
        </p:txBody>
      </p:sp>
      <p:sp>
        <p:nvSpPr>
          <p:cNvPr id="23566" name="WordArt 14"/>
          <p:cNvSpPr>
            <a:spLocks noChangeArrowheads="1" noChangeShapeType="1"/>
          </p:cNvSpPr>
          <p:nvPr/>
        </p:nvSpPr>
        <p:spPr bwMode="auto">
          <a:xfrm>
            <a:off x="3513138" y="1731963"/>
            <a:ext cx="2636837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spc="720" dirty="0" smtClean="0"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Delete</a:t>
            </a:r>
            <a:endParaRPr lang="nl-NL" sz="3600" kern="10" spc="720" dirty="0"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Arial Black"/>
            </a:endParaRPr>
          </a:p>
        </p:txBody>
      </p:sp>
      <p:sp>
        <p:nvSpPr>
          <p:cNvPr id="23567" name="WordArt 15"/>
          <p:cNvSpPr>
            <a:spLocks noChangeArrowheads="1" noChangeShapeType="1"/>
          </p:cNvSpPr>
          <p:nvPr/>
        </p:nvSpPr>
        <p:spPr bwMode="auto">
          <a:xfrm>
            <a:off x="3556000" y="2074863"/>
            <a:ext cx="2641600" cy="4191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4"/>
                <a:gd name="adj2" fmla="val 3181"/>
              </a:avLst>
            </a:prstTxWarp>
          </a:bodyPr>
          <a:lstStyle/>
          <a:p>
            <a:pPr algn="ctr"/>
            <a:r>
              <a:rPr lang="nl-NL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Deform</a:t>
            </a:r>
            <a:endParaRPr lang="nl-NL" sz="3600" b="1" kern="10" dirty="0">
              <a:ln w="9525">
                <a:noFill/>
                <a:round/>
                <a:headEnd/>
                <a:tailEnd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dist="53882" dir="2700000" algn="ctr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3568" name="WordArt 16"/>
          <p:cNvSpPr>
            <a:spLocks noChangeArrowheads="1" noChangeShapeType="1"/>
          </p:cNvSpPr>
          <p:nvPr/>
        </p:nvSpPr>
        <p:spPr bwMode="auto">
          <a:xfrm>
            <a:off x="3706813" y="2582044"/>
            <a:ext cx="24415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dirty="0" err="1" smtClean="0"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Black"/>
              </a:rPr>
              <a:t>Generalise</a:t>
            </a:r>
            <a:endParaRPr lang="nl-NL" sz="3600" kern="10" dirty="0"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solidFill>
                <a:schemeClr val="tx2">
                  <a:lumMod val="40000"/>
                  <a:lumOff val="60000"/>
                </a:schemeClr>
              </a:solidFill>
              <a:latin typeface="Arial Black"/>
            </a:endParaRPr>
          </a:p>
        </p:txBody>
      </p:sp>
      <p:sp>
        <p:nvSpPr>
          <p:cNvPr id="26644" name="Rectangle 6"/>
          <p:cNvSpPr>
            <a:spLocks noChangeArrowheads="1"/>
          </p:cNvSpPr>
          <p:nvPr/>
        </p:nvSpPr>
        <p:spPr bwMode="auto">
          <a:xfrm>
            <a:off x="179512" y="76200"/>
            <a:ext cx="8568952" cy="7620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4400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How</a:t>
            </a:r>
            <a:r>
              <a:rPr lang="nl-NL" sz="4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do we </a:t>
            </a:r>
            <a:r>
              <a:rPr lang="nl-NL" sz="4400" b="1" dirty="0" err="1" smtClean="0">
                <a:solidFill>
                  <a:schemeClr val="tx2"/>
                </a:solidFill>
                <a:latin typeface="Arial" charset="0"/>
                <a:cs typeface="Arial" charset="0"/>
              </a:rPr>
              <a:t>Communicate</a:t>
            </a:r>
            <a:r>
              <a:rPr lang="nl-NL" sz="4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?</a:t>
            </a:r>
            <a:endParaRPr lang="nl-NL" sz="4400" b="1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Tekstvak 25"/>
          <p:cNvSpPr txBox="1"/>
          <p:nvPr/>
        </p:nvSpPr>
        <p:spPr>
          <a:xfrm rot="20950698">
            <a:off x="3722171" y="3345609"/>
            <a:ext cx="182184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time/space matter/energy</a:t>
            </a:r>
            <a:endParaRPr lang="nl-NL" sz="1200" i="1" dirty="0"/>
          </a:p>
        </p:txBody>
      </p:sp>
      <p:sp>
        <p:nvSpPr>
          <p:cNvPr id="29" name="Rechthoek 28"/>
          <p:cNvSpPr/>
          <p:nvPr/>
        </p:nvSpPr>
        <p:spPr>
          <a:xfrm rot="20809415">
            <a:off x="4431414" y="3462485"/>
            <a:ext cx="98640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" name="Groep 35"/>
          <p:cNvGrpSpPr/>
          <p:nvPr/>
        </p:nvGrpSpPr>
        <p:grpSpPr>
          <a:xfrm>
            <a:off x="3382963" y="3081338"/>
            <a:ext cx="2951162" cy="2752725"/>
            <a:chOff x="3382963" y="3081338"/>
            <a:chExt cx="2951162" cy="2752725"/>
          </a:xfrm>
        </p:grpSpPr>
        <p:pic>
          <p:nvPicPr>
            <p:cNvPr id="23576" name="Picture 24" descr="commodel2"/>
            <p:cNvPicPr>
              <a:picLocks noChangeAspect="1" noChangeArrowheads="1"/>
            </p:cNvPicPr>
            <p:nvPr/>
          </p:nvPicPr>
          <p:blipFill>
            <a:blip r:embed="rId3" cstate="print">
              <a:lum bright="30000"/>
            </a:blip>
            <a:srcRect t="40254"/>
            <a:stretch>
              <a:fillRect/>
            </a:stretch>
          </p:blipFill>
          <p:spPr bwMode="auto">
            <a:xfrm>
              <a:off x="3382963" y="3081338"/>
              <a:ext cx="2951162" cy="275272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ep 34"/>
            <p:cNvGrpSpPr/>
            <p:nvPr/>
          </p:nvGrpSpPr>
          <p:grpSpPr>
            <a:xfrm>
              <a:off x="3716501" y="3352147"/>
              <a:ext cx="2451744" cy="1947865"/>
              <a:chOff x="3716501" y="3352147"/>
              <a:chExt cx="2451744" cy="1947865"/>
            </a:xfrm>
          </p:grpSpPr>
          <p:sp>
            <p:nvSpPr>
              <p:cNvPr id="28" name="Tekstvak 27"/>
              <p:cNvSpPr txBox="1"/>
              <p:nvPr/>
            </p:nvSpPr>
            <p:spPr>
              <a:xfrm rot="20950698">
                <a:off x="4544799" y="3696562"/>
                <a:ext cx="897886" cy="1949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800"/>
                  </a:lnSpc>
                </a:pPr>
                <a:r>
                  <a:rPr lang="en-GB" sz="1100" i="1" dirty="0" smtClean="0"/>
                  <a:t>l</a:t>
                </a:r>
                <a:r>
                  <a:rPr lang="en-GB" sz="1400" i="1" dirty="0" smtClean="0"/>
                  <a:t>anguage</a:t>
                </a:r>
                <a:endParaRPr lang="nl-NL" sz="1050" i="1" dirty="0"/>
              </a:p>
            </p:txBody>
          </p:sp>
          <p:sp>
            <p:nvSpPr>
              <p:cNvPr id="27" name="Tekstvak 26"/>
              <p:cNvSpPr txBox="1"/>
              <p:nvPr/>
            </p:nvSpPr>
            <p:spPr>
              <a:xfrm rot="20950698">
                <a:off x="3716501" y="3352147"/>
                <a:ext cx="1821845" cy="3231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n-GB" sz="1400" i="1" dirty="0" smtClean="0"/>
                  <a:t>time/space</a:t>
                </a:r>
                <a:r>
                  <a:rPr lang="en-GB" sz="1200" i="1" dirty="0" smtClean="0"/>
                  <a:t> </a:t>
                </a:r>
                <a:r>
                  <a:rPr lang="en-GB" sz="1400" i="1" dirty="0" smtClean="0"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a:rPr>
                  <a:t>matter/energy</a:t>
                </a:r>
                <a:endParaRPr lang="nl-NL" sz="1200" i="1" dirty="0">
                  <a:ln>
                    <a:solidFill>
                      <a:schemeClr val="bg1">
                        <a:lumMod val="85000"/>
                      </a:schemeClr>
                    </a:solidFill>
                  </a:ln>
                </a:endParaRPr>
              </a:p>
            </p:txBody>
          </p:sp>
          <p:sp>
            <p:nvSpPr>
              <p:cNvPr id="30" name="Tekstvak 29"/>
              <p:cNvSpPr txBox="1"/>
              <p:nvPr/>
            </p:nvSpPr>
            <p:spPr>
              <a:xfrm rot="21164068">
                <a:off x="3915811" y="3988325"/>
                <a:ext cx="1594302" cy="1692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600"/>
                  </a:lnSpc>
                </a:pPr>
                <a:r>
                  <a:rPr lang="en-GB" sz="1400" i="1" dirty="0" smtClean="0"/>
                  <a:t>memories</a:t>
                </a:r>
                <a:endParaRPr lang="nl-NL" sz="1050" i="1" dirty="0"/>
              </a:p>
            </p:txBody>
          </p:sp>
          <p:sp>
            <p:nvSpPr>
              <p:cNvPr id="31" name="Tekstvak 30"/>
              <p:cNvSpPr txBox="1"/>
              <p:nvPr/>
            </p:nvSpPr>
            <p:spPr>
              <a:xfrm rot="21164068">
                <a:off x="4413132" y="4171250"/>
                <a:ext cx="1594302" cy="1878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00"/>
                  </a:lnSpc>
                </a:pPr>
                <a:r>
                  <a:rPr lang="en-GB" sz="1400" i="1" dirty="0" smtClean="0"/>
                  <a:t>decisions</a:t>
                </a:r>
                <a:endParaRPr lang="nl-NL" sz="1400" i="1" dirty="0"/>
              </a:p>
            </p:txBody>
          </p:sp>
          <p:sp>
            <p:nvSpPr>
              <p:cNvPr id="32" name="Tekstvak 31"/>
              <p:cNvSpPr txBox="1"/>
              <p:nvPr/>
            </p:nvSpPr>
            <p:spPr>
              <a:xfrm rot="21164068">
                <a:off x="4123290" y="4434150"/>
                <a:ext cx="2044955" cy="1810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00"/>
                  </a:lnSpc>
                </a:pPr>
                <a:r>
                  <a:rPr lang="en-GB" sz="1200" i="1" dirty="0" err="1" smtClean="0"/>
                  <a:t>metaprograms</a:t>
                </a:r>
                <a:endParaRPr lang="nl-NL" sz="1050" i="1" dirty="0"/>
              </a:p>
            </p:txBody>
          </p:sp>
          <p:sp>
            <p:nvSpPr>
              <p:cNvPr id="33" name="Tekstvak 32"/>
              <p:cNvSpPr txBox="1"/>
              <p:nvPr/>
            </p:nvSpPr>
            <p:spPr>
              <a:xfrm rot="21164068">
                <a:off x="3784638" y="4793745"/>
                <a:ext cx="1594302" cy="3359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00"/>
                  </a:lnSpc>
                </a:pPr>
                <a:r>
                  <a:rPr lang="en-GB" sz="1400" i="1" dirty="0" smtClean="0"/>
                  <a:t>values</a:t>
                </a:r>
              </a:p>
              <a:p>
                <a:pPr algn="ctr">
                  <a:lnSpc>
                    <a:spcPts val="1400"/>
                  </a:lnSpc>
                </a:pPr>
                <a:r>
                  <a:rPr lang="en-GB" sz="1050" i="1" dirty="0" smtClean="0"/>
                  <a:t> and </a:t>
                </a:r>
                <a:r>
                  <a:rPr lang="en-GB" sz="1400" i="1" dirty="0" smtClean="0"/>
                  <a:t>beliefs</a:t>
                </a:r>
                <a:endParaRPr lang="nl-NL" sz="1050" i="1" dirty="0"/>
              </a:p>
            </p:txBody>
          </p:sp>
          <p:sp>
            <p:nvSpPr>
              <p:cNvPr id="34" name="Tekstvak 33"/>
              <p:cNvSpPr txBox="1"/>
              <p:nvPr/>
            </p:nvSpPr>
            <p:spPr>
              <a:xfrm rot="21164068">
                <a:off x="4867213" y="5112204"/>
                <a:ext cx="1169583" cy="1878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00"/>
                  </a:lnSpc>
                </a:pPr>
                <a:r>
                  <a:rPr lang="en-GB" sz="1400" i="1" dirty="0" smtClean="0"/>
                  <a:t>attitudes</a:t>
                </a:r>
                <a:endParaRPr lang="nl-NL" sz="1050" i="1" dirty="0"/>
              </a:p>
            </p:txBody>
          </p:sp>
        </p:grpSp>
      </p:grpSp>
      <p:sp>
        <p:nvSpPr>
          <p:cNvPr id="23585" name="AutoShape 33"/>
          <p:cNvSpPr>
            <a:spLocks noChangeArrowheads="1"/>
          </p:cNvSpPr>
          <p:nvPr/>
        </p:nvSpPr>
        <p:spPr bwMode="auto">
          <a:xfrm rot="-8209209" flipV="1">
            <a:off x="2325363" y="4801401"/>
            <a:ext cx="2965530" cy="820374"/>
          </a:xfrm>
          <a:prstGeom prst="leftArrow">
            <a:avLst>
              <a:gd name="adj1" fmla="val 50000"/>
              <a:gd name="adj2" fmla="val 112385"/>
            </a:avLst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Preferred </a:t>
            </a:r>
            <a:r>
              <a:rPr lang="en-US" dirty="0" err="1" smtClean="0"/>
              <a:t>Repr</a:t>
            </a:r>
            <a:r>
              <a:rPr lang="en-US" dirty="0" smtClean="0"/>
              <a:t>. </a:t>
            </a:r>
            <a:r>
              <a:rPr lang="en-US" dirty="0" err="1" smtClean="0"/>
              <a:t>Sytsem</a:t>
            </a:r>
            <a:endParaRPr lang="en-US" dirty="0"/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6089650" y="2879725"/>
            <a:ext cx="1100138" cy="1733550"/>
            <a:chOff x="3836" y="1814"/>
            <a:chExt cx="693" cy="1092"/>
          </a:xfrm>
          <a:solidFill>
            <a:srgbClr val="CCFF33"/>
          </a:solidFill>
        </p:grpSpPr>
        <p:sp>
          <p:nvSpPr>
            <p:cNvPr id="26645" name="AutoShape 17"/>
            <p:cNvSpPr>
              <a:spLocks noChangeArrowheads="1"/>
            </p:cNvSpPr>
            <p:nvPr/>
          </p:nvSpPr>
          <p:spPr bwMode="auto">
            <a:xfrm rot="-1395084">
              <a:off x="3836" y="1814"/>
              <a:ext cx="432" cy="288"/>
            </a:xfrm>
            <a:prstGeom prst="leftArrow">
              <a:avLst>
                <a:gd name="adj1" fmla="val 50000"/>
                <a:gd name="adj2" fmla="val 375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AutoShape 18"/>
            <p:cNvSpPr>
              <a:spLocks noChangeArrowheads="1"/>
            </p:cNvSpPr>
            <p:nvPr/>
          </p:nvSpPr>
          <p:spPr bwMode="auto">
            <a:xfrm rot="-1568690">
              <a:off x="3979" y="2166"/>
              <a:ext cx="504" cy="288"/>
            </a:xfrm>
            <a:prstGeom prst="leftArrow">
              <a:avLst>
                <a:gd name="adj1" fmla="val 50000"/>
                <a:gd name="adj2" fmla="val 4375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AutoShape 19"/>
            <p:cNvSpPr>
              <a:spLocks noChangeArrowheads="1"/>
            </p:cNvSpPr>
            <p:nvPr/>
          </p:nvSpPr>
          <p:spPr bwMode="auto">
            <a:xfrm rot="-2625491">
              <a:off x="3953" y="2618"/>
              <a:ext cx="576" cy="288"/>
            </a:xfrm>
            <a:prstGeom prst="leftArrow">
              <a:avLst>
                <a:gd name="adj1" fmla="val 50000"/>
                <a:gd name="adj2" fmla="val 5000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78" name="AutoShape 26"/>
          <p:cNvSpPr>
            <a:spLocks noChangeArrowheads="1"/>
          </p:cNvSpPr>
          <p:nvPr/>
        </p:nvSpPr>
        <p:spPr bwMode="auto">
          <a:xfrm rot="2898783">
            <a:off x="2340905" y="2356895"/>
            <a:ext cx="1589070" cy="1063625"/>
          </a:xfrm>
          <a:prstGeom prst="leftArrow">
            <a:avLst>
              <a:gd name="adj1" fmla="val 50000"/>
              <a:gd name="adj2" fmla="val 33769"/>
            </a:avLst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err="1" smtClean="0"/>
              <a:t>Leadsystem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4" grpId="0" animBg="1" autoUpdateAnimBg="0"/>
      <p:bldP spid="23579" grpId="0" animBg="1" autoUpdateAnimBg="0"/>
      <p:bldP spid="23580" grpId="0" animBg="1"/>
      <p:bldP spid="23581" grpId="0" animBg="1" autoUpdateAnimBg="0"/>
      <p:bldP spid="23582" grpId="0" animBg="1"/>
      <p:bldP spid="23583" grpId="0" animBg="1" autoUpdateAnimBg="0"/>
      <p:bldP spid="23565" grpId="0"/>
      <p:bldP spid="23566" grpId="0"/>
      <p:bldP spid="23567" grpId="0" animBg="1"/>
      <p:bldP spid="23568" grpId="0"/>
      <p:bldP spid="23585" grpId="0" animBg="1"/>
      <p:bldP spid="2357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rgbClr val="0033CC"/>
                </a:solidFill>
              </a:rPr>
              <a:t>Eye patterns are telling about VAKOG</a:t>
            </a:r>
            <a:endParaRPr lang="en-US">
              <a:solidFill>
                <a:srgbClr val="0033CC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1888233"/>
            <a:ext cx="4042792" cy="10367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0033CC"/>
                </a:solidFill>
              </a:rPr>
              <a:t>Claudia de </a:t>
            </a:r>
            <a:r>
              <a:rPr lang="en-US" sz="4000" dirty="0" err="1" smtClean="0">
                <a:solidFill>
                  <a:srgbClr val="0033CC"/>
                </a:solidFill>
              </a:rPr>
              <a:t>Breij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4" name="Afbeelding 3" descr="claudia de Breij.jpg"/>
          <p:cNvPicPr>
            <a:picLocks noChangeAspect="1"/>
          </p:cNvPicPr>
          <p:nvPr/>
        </p:nvPicPr>
        <p:blipFill>
          <a:blip r:embed="rId2" cstate="print"/>
          <a:srcRect l="13337" b="22092"/>
          <a:stretch>
            <a:fillRect/>
          </a:stretch>
        </p:blipFill>
        <p:spPr>
          <a:xfrm>
            <a:off x="0" y="2891576"/>
            <a:ext cx="3505863" cy="3966424"/>
          </a:xfrm>
          <a:prstGeom prst="rect">
            <a:avLst/>
          </a:prstGeom>
        </p:spPr>
      </p:pic>
      <p:pic>
        <p:nvPicPr>
          <p:cNvPr id="5" name="Afbeelding 4" descr="Janine Abbring.jpg"/>
          <p:cNvPicPr>
            <a:picLocks noChangeAspect="1"/>
          </p:cNvPicPr>
          <p:nvPr/>
        </p:nvPicPr>
        <p:blipFill>
          <a:blip r:embed="rId3" cstate="print"/>
          <a:srcRect r="20655" b="24921"/>
          <a:stretch>
            <a:fillRect/>
          </a:stretch>
        </p:blipFill>
        <p:spPr>
          <a:xfrm>
            <a:off x="5964925" y="3035592"/>
            <a:ext cx="3179075" cy="3822408"/>
          </a:xfrm>
          <a:prstGeom prst="rect">
            <a:avLst/>
          </a:prstGeo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5940152" y="2060848"/>
            <a:ext cx="3096344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Janine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Abbring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3362672" y="1340769"/>
            <a:ext cx="286551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4000" dirty="0" err="1" smtClean="0">
                <a:solidFill>
                  <a:srgbClr val="0033CC"/>
                </a:solidFill>
              </a:rPr>
              <a:t>On</a:t>
            </a:r>
            <a:r>
              <a:rPr lang="nl-NL" sz="4000" dirty="0" smtClean="0">
                <a:solidFill>
                  <a:srgbClr val="0033CC"/>
                </a:solidFill>
              </a:rPr>
              <a:t> Dutch TV</a:t>
            </a: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3995936" y="4725144"/>
            <a:ext cx="1450504" cy="6766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dirty="0" smtClean="0">
                <a:solidFill>
                  <a:srgbClr val="0033CC"/>
                </a:solidFill>
                <a:hlinkClick r:id="rId4" action="ppaction://hlinkfile"/>
              </a:rPr>
              <a:t>Video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Which Preferred </a:t>
            </a:r>
            <a:r>
              <a:rPr lang="en-US" b="1" dirty="0">
                <a:solidFill>
                  <a:srgbClr val="0000FF"/>
                </a:solidFill>
              </a:rPr>
              <a:t>R</a:t>
            </a:r>
            <a:r>
              <a:rPr lang="en-US" b="1" dirty="0" smtClean="0">
                <a:solidFill>
                  <a:srgbClr val="0000FF"/>
                </a:solidFill>
              </a:rPr>
              <a:t>epresentation </a:t>
            </a:r>
            <a:r>
              <a:rPr lang="en-US" b="1" dirty="0">
                <a:solidFill>
                  <a:srgbClr val="0000FF"/>
                </a:solidFill>
              </a:rPr>
              <a:t>S</a:t>
            </a:r>
            <a:r>
              <a:rPr lang="en-US" b="1" dirty="0" smtClean="0">
                <a:solidFill>
                  <a:srgbClr val="0000FF"/>
                </a:solidFill>
              </a:rPr>
              <a:t>ystem have these persons? (1)</a:t>
            </a:r>
            <a:endParaRPr lang="nl-NL" b="1" dirty="0">
              <a:solidFill>
                <a:srgbClr val="0000FF"/>
              </a:solidFill>
            </a:endParaRPr>
          </a:p>
        </p:txBody>
      </p:sp>
      <p:pic>
        <p:nvPicPr>
          <p:cNvPr id="2051" name="Picture 10" descr="leftloo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7616" y="4737874"/>
            <a:ext cx="3456384" cy="212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eyemovements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0" y="4869161"/>
            <a:ext cx="3702048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473280" y="1556792"/>
            <a:ext cx="36707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jdelijke aanduiding voor inhoud 2"/>
          <p:cNvSpPr>
            <a:spLocks noGrp="1"/>
          </p:cNvSpPr>
          <p:nvPr>
            <p:ph idx="1"/>
          </p:nvPr>
        </p:nvSpPr>
        <p:spPr>
          <a:xfrm>
            <a:off x="0" y="1556792"/>
            <a:ext cx="3779912" cy="31409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Visual Construction </a:t>
            </a:r>
            <a:r>
              <a:rPr lang="en-US" sz="2800" dirty="0" err="1" smtClean="0">
                <a:solidFill>
                  <a:srgbClr val="0000FF"/>
                </a:solidFill>
              </a:rPr>
              <a:t>V</a:t>
            </a:r>
            <a:r>
              <a:rPr lang="en-US" sz="2800" baseline="30000" dirty="0" err="1" smtClean="0">
                <a:solidFill>
                  <a:srgbClr val="0000FF"/>
                </a:solidFill>
              </a:rPr>
              <a:t>c</a:t>
            </a:r>
            <a:endParaRPr lang="en-US" sz="2800" baseline="300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Visual Memory </a:t>
            </a:r>
            <a:r>
              <a:rPr lang="en-US" sz="2800" dirty="0" err="1" smtClean="0">
                <a:solidFill>
                  <a:srgbClr val="0000FF"/>
                </a:solidFill>
              </a:rPr>
              <a:t>V</a:t>
            </a:r>
            <a:r>
              <a:rPr lang="en-US" sz="2800" baseline="30000" dirty="0" err="1" smtClean="0">
                <a:solidFill>
                  <a:srgbClr val="0000FF"/>
                </a:solidFill>
              </a:rPr>
              <a:t>r</a:t>
            </a:r>
            <a:endParaRPr lang="en-US" sz="2800" baseline="300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Auditive Construction A</a:t>
            </a:r>
            <a:r>
              <a:rPr lang="en-US" sz="2800" baseline="30000" dirty="0" smtClean="0">
                <a:solidFill>
                  <a:srgbClr val="0000FF"/>
                </a:solidFill>
              </a:rPr>
              <a:t>c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Auditive Memory A</a:t>
            </a:r>
            <a:r>
              <a:rPr lang="en-US" sz="2800" baseline="30000" dirty="0" smtClean="0">
                <a:solidFill>
                  <a:srgbClr val="0000FF"/>
                </a:solidFill>
              </a:rPr>
              <a:t>m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Kinesthetic K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Auditive digital Ad</a:t>
            </a:r>
          </a:p>
          <a:p>
            <a:pPr>
              <a:buNone/>
            </a:pPr>
            <a:endParaRPr lang="nl-NL" sz="2800" dirty="0">
              <a:solidFill>
                <a:srgbClr val="0000FF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847728" y="155679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1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3851920" y="465313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2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724128" y="400506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3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860032" y="2649106"/>
            <a:ext cx="582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00FF"/>
                </a:solidFill>
              </a:rPr>
              <a:t>V</a:t>
            </a:r>
            <a:r>
              <a:rPr lang="en-US" sz="4000" baseline="30000" dirty="0" err="1" smtClean="0">
                <a:solidFill>
                  <a:srgbClr val="0000FF"/>
                </a:solidFill>
              </a:rPr>
              <a:t>r</a:t>
            </a:r>
            <a:endParaRPr lang="nl-NL" baseline="30000" dirty="0">
              <a:solidFill>
                <a:srgbClr val="0000FF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851920" y="5169386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K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6538796" y="4005064"/>
            <a:ext cx="625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A</a:t>
            </a:r>
            <a:r>
              <a:rPr lang="en-US" sz="4000" baseline="30000" dirty="0" smtClean="0">
                <a:solidFill>
                  <a:srgbClr val="0000FF"/>
                </a:solidFill>
              </a:rPr>
              <a:t>c</a:t>
            </a:r>
            <a:endParaRPr lang="nl-NL" baseline="30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0" grpId="0"/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Which Preferred Representation System has this person? (2)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496" y="1268760"/>
            <a:ext cx="4139952" cy="30963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Visual Construction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Visual Memory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Auditive Construction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Auditive Memory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Kinesthetic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Auditive digital</a:t>
            </a:r>
          </a:p>
          <a:p>
            <a:pPr>
              <a:buNone/>
            </a:pPr>
            <a:endParaRPr lang="nl-NL" sz="2800" dirty="0">
              <a:solidFill>
                <a:srgbClr val="0000FF"/>
              </a:solidFill>
            </a:endParaRPr>
          </a:p>
        </p:txBody>
      </p:sp>
      <p:pic>
        <p:nvPicPr>
          <p:cNvPr id="4" name="Picture 9" descr="can-eye-movements-treat-traum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409728"/>
            <a:ext cx="346838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fbeelding 9" descr="oogpatronen1.jpg"/>
          <p:cNvPicPr>
            <a:picLocks noChangeAspect="1"/>
          </p:cNvPicPr>
          <p:nvPr/>
        </p:nvPicPr>
        <p:blipFill>
          <a:blip r:embed="rId3" cstate="print"/>
          <a:srcRect r="13584" b="41806"/>
          <a:stretch>
            <a:fillRect/>
          </a:stretch>
        </p:blipFill>
        <p:spPr>
          <a:xfrm>
            <a:off x="4529067" y="1556792"/>
            <a:ext cx="4651445" cy="2088232"/>
          </a:xfrm>
          <a:prstGeom prst="rect">
            <a:avLst/>
          </a:prstGeom>
        </p:spPr>
      </p:pic>
      <p:sp>
        <p:nvSpPr>
          <p:cNvPr id="17" name="Tekstvak 16"/>
          <p:cNvSpPr txBox="1"/>
          <p:nvPr/>
        </p:nvSpPr>
        <p:spPr>
          <a:xfrm>
            <a:off x="8207284" y="617749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6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771800" y="488135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4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8304112" y="365721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5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419872" y="5373216"/>
            <a:ext cx="750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Ad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8604448" y="3645024"/>
            <a:ext cx="594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00FF"/>
                </a:solidFill>
              </a:rPr>
              <a:t>V</a:t>
            </a:r>
            <a:r>
              <a:rPr lang="en-US" sz="4000" baseline="30000" dirty="0" err="1" smtClean="0">
                <a:solidFill>
                  <a:srgbClr val="0000FF"/>
                </a:solidFill>
              </a:rPr>
              <a:t>c</a:t>
            </a:r>
            <a:endParaRPr lang="nl-NL" baseline="30000" dirty="0">
              <a:solidFill>
                <a:srgbClr val="0000FF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8555020" y="6177498"/>
            <a:ext cx="66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0000FF"/>
                </a:solidFill>
              </a:rPr>
              <a:t>Ar</a:t>
            </a:r>
            <a:endParaRPr lang="nl-NL" baseline="30000" dirty="0">
              <a:solidFill>
                <a:srgbClr val="0000FF"/>
              </a:solidFill>
            </a:endParaRPr>
          </a:p>
        </p:txBody>
      </p:sp>
      <p:pic>
        <p:nvPicPr>
          <p:cNvPr id="14" name="Afbeelding 13" descr="Gerelateerde afbeelding"/>
          <p:cNvPicPr/>
          <p:nvPr/>
        </p:nvPicPr>
        <p:blipFill>
          <a:blip r:embed="rId4" cstate="print"/>
          <a:srcRect l="21685" t="6668" r="24312" b="9758"/>
          <a:stretch>
            <a:fillRect/>
          </a:stretch>
        </p:blipFill>
        <p:spPr bwMode="auto">
          <a:xfrm>
            <a:off x="0" y="4365104"/>
            <a:ext cx="2627784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Label the eye pattern (3)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oogpatr4.bmp"/>
          <p:cNvPicPr/>
          <p:nvPr/>
        </p:nvPicPr>
        <p:blipFill>
          <a:blip r:embed="rId2" cstate="print"/>
          <a:srcRect l="76248" t="23041" r="5110" b="61051"/>
          <a:stretch>
            <a:fillRect/>
          </a:stretch>
        </p:blipFill>
        <p:spPr bwMode="auto">
          <a:xfrm>
            <a:off x="104383" y="4005064"/>
            <a:ext cx="2999593" cy="277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oogpatr4.bmp"/>
          <p:cNvPicPr/>
          <p:nvPr/>
        </p:nvPicPr>
        <p:blipFill>
          <a:blip r:embed="rId2" cstate="print"/>
          <a:srcRect l="39015" t="23041" r="42416" b="60006"/>
          <a:stretch>
            <a:fillRect/>
          </a:stretch>
        </p:blipFill>
        <p:spPr bwMode="auto">
          <a:xfrm>
            <a:off x="3059832" y="1158603"/>
            <a:ext cx="2987824" cy="295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oogpatr4.bmp"/>
          <p:cNvPicPr/>
          <p:nvPr/>
        </p:nvPicPr>
        <p:blipFill>
          <a:blip r:embed="rId2" cstate="print"/>
          <a:srcRect l="18852" t="23041" r="60272" b="59759"/>
          <a:stretch>
            <a:fillRect/>
          </a:stretch>
        </p:blipFill>
        <p:spPr bwMode="auto">
          <a:xfrm>
            <a:off x="-206937" y="1147593"/>
            <a:ext cx="3359060" cy="300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 descr="oogpatr4.bmp"/>
          <p:cNvPicPr/>
          <p:nvPr/>
        </p:nvPicPr>
        <p:blipFill>
          <a:blip r:embed="rId2" cstate="print"/>
          <a:srcRect l="18852" t="39246" r="60964" b="44406"/>
          <a:stretch>
            <a:fillRect/>
          </a:stretch>
        </p:blipFill>
        <p:spPr bwMode="auto">
          <a:xfrm>
            <a:off x="2774931" y="4077072"/>
            <a:ext cx="3247635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8" descr="oogpatr4.bmp"/>
          <p:cNvPicPr/>
          <p:nvPr/>
        </p:nvPicPr>
        <p:blipFill>
          <a:blip r:embed="rId2" cstate="print"/>
          <a:srcRect l="56871" t="23041" r="24896" b="61051"/>
          <a:stretch>
            <a:fillRect/>
          </a:stretch>
        </p:blipFill>
        <p:spPr bwMode="auto">
          <a:xfrm>
            <a:off x="6170517" y="1205341"/>
            <a:ext cx="2933725" cy="277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fbeelding 9" descr="oogpatr4.bmp"/>
          <p:cNvPicPr/>
          <p:nvPr/>
        </p:nvPicPr>
        <p:blipFill>
          <a:blip r:embed="rId2" cstate="print"/>
          <a:srcRect l="39036" t="39246" r="42395" b="44406"/>
          <a:stretch>
            <a:fillRect/>
          </a:stretch>
        </p:blipFill>
        <p:spPr bwMode="auto">
          <a:xfrm>
            <a:off x="6156176" y="4104456"/>
            <a:ext cx="2987824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vak 10"/>
          <p:cNvSpPr txBox="1"/>
          <p:nvPr/>
        </p:nvSpPr>
        <p:spPr>
          <a:xfrm>
            <a:off x="1979712" y="3068960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00FF"/>
                </a:solidFill>
              </a:rPr>
              <a:t>V</a:t>
            </a:r>
            <a:r>
              <a:rPr lang="en-US" sz="4400" b="1" baseline="30000" dirty="0" err="1" smtClean="0">
                <a:solidFill>
                  <a:srgbClr val="0000FF"/>
                </a:solidFill>
              </a:rPr>
              <a:t>r</a:t>
            </a:r>
            <a:endParaRPr lang="nl-NL" sz="4400" b="1" baseline="30000" dirty="0">
              <a:solidFill>
                <a:srgbClr val="0000FF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5004048" y="3091607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00FF"/>
                </a:solidFill>
              </a:rPr>
              <a:t>A</a:t>
            </a:r>
            <a:r>
              <a:rPr lang="en-US" sz="4400" b="1" baseline="30000" dirty="0" err="1" smtClean="0">
                <a:solidFill>
                  <a:srgbClr val="0000FF"/>
                </a:solidFill>
              </a:rPr>
              <a:t>r</a:t>
            </a:r>
            <a:endParaRPr lang="nl-NL" sz="4400" b="1" baseline="30000" dirty="0">
              <a:solidFill>
                <a:srgbClr val="0000FF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1907704" y="580526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00FF"/>
                </a:solidFill>
              </a:rPr>
              <a:t>V</a:t>
            </a:r>
            <a:r>
              <a:rPr lang="en-US" sz="4400" b="1" baseline="30000" dirty="0" err="1" smtClean="0">
                <a:solidFill>
                  <a:srgbClr val="0000FF"/>
                </a:solidFill>
              </a:rPr>
              <a:t>c</a:t>
            </a:r>
            <a:endParaRPr lang="nl-NL" sz="4400" b="1" baseline="30000" dirty="0">
              <a:solidFill>
                <a:srgbClr val="0000FF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5148064" y="5805264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</a:rPr>
              <a:t>A</a:t>
            </a:r>
            <a:r>
              <a:rPr lang="en-US" sz="4400" b="1" baseline="30000" dirty="0" smtClean="0">
                <a:solidFill>
                  <a:srgbClr val="0000FF"/>
                </a:solidFill>
              </a:rPr>
              <a:t>c</a:t>
            </a:r>
            <a:endParaRPr lang="nl-NL" sz="4400" b="1" baseline="30000" dirty="0">
              <a:solidFill>
                <a:srgbClr val="0000FF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316416" y="5733256"/>
            <a:ext cx="827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</a:rPr>
              <a:t>Ad</a:t>
            </a:r>
            <a:endParaRPr lang="nl-NL" sz="4400" b="1" baseline="30000" dirty="0">
              <a:solidFill>
                <a:srgbClr val="0000FF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8244408" y="3091607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</a:rPr>
              <a:t>K</a:t>
            </a:r>
            <a:endParaRPr lang="nl-NL" sz="4400" b="1" baseline="30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 Link eye patterns and predicates (4)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" y="1600201"/>
            <a:ext cx="4690864" cy="6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a “it is going to look bright”</a:t>
            </a:r>
          </a:p>
        </p:txBody>
      </p:sp>
      <p:pic>
        <p:nvPicPr>
          <p:cNvPr id="4" name="Afbeelding 3" descr="oogpatr6.bmp"/>
          <p:cNvPicPr/>
          <p:nvPr/>
        </p:nvPicPr>
        <p:blipFill>
          <a:blip r:embed="rId2" cstate="print"/>
          <a:srcRect l="4111" t="10862" r="69999"/>
          <a:stretch>
            <a:fillRect/>
          </a:stretch>
        </p:blipFill>
        <p:spPr bwMode="auto">
          <a:xfrm>
            <a:off x="5148064" y="908720"/>
            <a:ext cx="2267744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oogpatr6.bmp"/>
          <p:cNvPicPr/>
          <p:nvPr/>
        </p:nvPicPr>
        <p:blipFill>
          <a:blip r:embed="rId2" cstate="print"/>
          <a:srcRect l="65166" r="6834"/>
          <a:stretch>
            <a:fillRect/>
          </a:stretch>
        </p:blipFill>
        <p:spPr bwMode="auto">
          <a:xfrm>
            <a:off x="5004048" y="2636912"/>
            <a:ext cx="237626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 descr="oogpatr6.bmp"/>
          <p:cNvPicPr/>
          <p:nvPr/>
        </p:nvPicPr>
        <p:blipFill>
          <a:blip r:embed="rId3" cstate="print"/>
          <a:srcRect r="67334"/>
          <a:stretch>
            <a:fillRect/>
          </a:stretch>
        </p:blipFill>
        <p:spPr bwMode="auto">
          <a:xfrm>
            <a:off x="4932040" y="4653136"/>
            <a:ext cx="252028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kstvak 12"/>
          <p:cNvSpPr txBox="1"/>
          <p:nvPr/>
        </p:nvSpPr>
        <p:spPr>
          <a:xfrm>
            <a:off x="7668344" y="3429000"/>
            <a:ext cx="1019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b = K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7565318" y="5157192"/>
            <a:ext cx="1215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c = Ad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636685" y="1124744"/>
            <a:ext cx="1111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a = </a:t>
            </a:r>
            <a:r>
              <a:rPr lang="en-US" sz="3200" b="1" dirty="0" err="1" smtClean="0">
                <a:solidFill>
                  <a:srgbClr val="0000FF"/>
                </a:solidFill>
              </a:rPr>
              <a:t>V</a:t>
            </a:r>
            <a:r>
              <a:rPr lang="en-US" sz="3200" b="1" baseline="30000" dirty="0" err="1" smtClean="0">
                <a:solidFill>
                  <a:srgbClr val="0000FF"/>
                </a:solidFill>
              </a:rPr>
              <a:t>c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16" name="Tijdelijke aanduiding voor inhoud 2"/>
          <p:cNvSpPr txBox="1">
            <a:spLocks/>
          </p:cNvSpPr>
          <p:nvPr/>
        </p:nvSpPr>
        <p:spPr>
          <a:xfrm>
            <a:off x="97160" y="2575445"/>
            <a:ext cx="5194920" cy="565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 “something is holding me back”</a:t>
            </a:r>
          </a:p>
        </p:txBody>
      </p:sp>
      <p:sp>
        <p:nvSpPr>
          <p:cNvPr id="17" name="Tijdelijke aanduiding voor inhoud 2"/>
          <p:cNvSpPr txBox="1">
            <a:spLocks/>
          </p:cNvSpPr>
          <p:nvPr/>
        </p:nvSpPr>
        <p:spPr>
          <a:xfrm>
            <a:off x="97160" y="3501008"/>
            <a:ext cx="497889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 “I don’t know what to decide”</a:t>
            </a:r>
          </a:p>
        </p:txBody>
      </p:sp>
      <p:sp>
        <p:nvSpPr>
          <p:cNvPr id="18" name="Tijdelijke aanduiding voor inhoud 2"/>
          <p:cNvSpPr txBox="1">
            <a:spLocks/>
          </p:cNvSpPr>
          <p:nvPr/>
        </p:nvSpPr>
        <p:spPr>
          <a:xfrm>
            <a:off x="35496" y="5517232"/>
            <a:ext cx="554461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 “I think I have to reflect about it”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ijdelijke aanduiding voor inhoud 2"/>
          <p:cNvSpPr txBox="1">
            <a:spLocks/>
          </p:cNvSpPr>
          <p:nvPr/>
        </p:nvSpPr>
        <p:spPr>
          <a:xfrm>
            <a:off x="35496" y="4293096"/>
            <a:ext cx="469086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 “I see a good opportunity”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7564677" y="1952745"/>
            <a:ext cx="1116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e = </a:t>
            </a:r>
            <a:r>
              <a:rPr lang="en-US" sz="3200" b="1" dirty="0" err="1" smtClean="0">
                <a:solidFill>
                  <a:srgbClr val="0000FF"/>
                </a:solidFill>
              </a:rPr>
              <a:t>V</a:t>
            </a:r>
            <a:r>
              <a:rPr lang="en-US" sz="3200" b="1" baseline="30000" dirty="0" err="1" smtClean="0">
                <a:solidFill>
                  <a:srgbClr val="0000FF"/>
                </a:solidFill>
              </a:rPr>
              <a:t>c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7556985" y="5652537"/>
            <a:ext cx="1263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d = Ad</a:t>
            </a:r>
            <a:endParaRPr lang="nl-NL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4" grpId="0"/>
      <p:bldP spid="15" grpId="0"/>
      <p:bldP spid="16" grpId="0" build="p"/>
      <p:bldP spid="17" grpId="0" build="p"/>
      <p:bldP spid="18" grpId="0" build="p"/>
      <p:bldP spid="19" grpId="0" build="p"/>
      <p:bldP spid="22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96" y="116632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The test to elicit the preferred representation system (5)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74755" name="Tekstvak 290"/>
          <p:cNvSpPr txBox="1">
            <a:spLocks noChangeArrowheads="1"/>
          </p:cNvSpPr>
          <p:nvPr/>
        </p:nvSpPr>
        <p:spPr bwMode="auto">
          <a:xfrm>
            <a:off x="323528" y="2492896"/>
            <a:ext cx="4824536" cy="632944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Char char="1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  What was the color of your mother’s hair when you saw her for the last time?</a:t>
            </a:r>
            <a:endParaRPr kumimoji="0" lang="nl-NL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23528" y="3645024"/>
            <a:ext cx="4824537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2 What would your mother look like if she would have green hair?</a:t>
            </a:r>
            <a:endParaRPr kumimoji="0" lang="nl-NL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323528" y="4869160"/>
            <a:ext cx="4752529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3 Can you remember the melody of your favorite song?</a:t>
            </a:r>
            <a:endParaRPr kumimoji="0" lang="nl-NL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251520" y="5949280"/>
            <a:ext cx="4752529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4 How would this song sound with the sounds of a mosque at the background?</a:t>
            </a:r>
            <a:endParaRPr kumimoji="0" lang="nl-NL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5220072" y="1547500"/>
            <a:ext cx="3923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Expected			Observed</a:t>
            </a:r>
          </a:p>
        </p:txBody>
      </p:sp>
      <p:pic>
        <p:nvPicPr>
          <p:cNvPr id="14" name="Afbeelding 13" descr="C:\Documents and Settings\Sytse\Mijn documenten\NLP\Afbeeldingen\Eyepatternsquestion2.jpg"/>
          <p:cNvPicPr/>
          <p:nvPr/>
        </p:nvPicPr>
        <p:blipFill>
          <a:blip r:embed="rId2" cstate="print"/>
          <a:srcRect r="34262" b="84671"/>
          <a:stretch>
            <a:fillRect/>
          </a:stretch>
        </p:blipFill>
        <p:spPr bwMode="auto">
          <a:xfrm>
            <a:off x="5292080" y="1916832"/>
            <a:ext cx="1440160" cy="146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Afbeelding 14" descr="C:\Documents and Settings\Sytse\Mijn documenten\NLP\Afbeeldingen\Eyepatternsquestion2.jpg"/>
          <p:cNvPicPr/>
          <p:nvPr/>
        </p:nvPicPr>
        <p:blipFill>
          <a:blip r:embed="rId2" cstate="print"/>
          <a:srcRect l="25913" t="12973" b="72663"/>
          <a:stretch>
            <a:fillRect/>
          </a:stretch>
        </p:blipFill>
        <p:spPr bwMode="auto">
          <a:xfrm>
            <a:off x="6117282" y="3284984"/>
            <a:ext cx="162307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Afbeelding 15" descr="C:\Documents and Settings\Sytse\Mijn documenten\NLP\Afbeeldingen\Eyepatternsquestion2.jpg"/>
          <p:cNvPicPr/>
          <p:nvPr/>
        </p:nvPicPr>
        <p:blipFill>
          <a:blip r:embed="rId2" cstate="print"/>
          <a:srcRect t="24981" r="35027" b="60655"/>
          <a:stretch>
            <a:fillRect/>
          </a:stretch>
        </p:blipFill>
        <p:spPr bwMode="auto">
          <a:xfrm>
            <a:off x="5436096" y="4509120"/>
            <a:ext cx="14233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Afbeelding 16" descr="C:\Documents and Settings\Sytse\Mijn documenten\NLP\Afbeeldingen\Eyepatternsquestion2.jpg"/>
          <p:cNvPicPr/>
          <p:nvPr/>
        </p:nvPicPr>
        <p:blipFill>
          <a:blip r:embed="rId2" cstate="print"/>
          <a:srcRect l="28434" t="37745" b="49427"/>
          <a:stretch>
            <a:fillRect/>
          </a:stretch>
        </p:blipFill>
        <p:spPr bwMode="auto">
          <a:xfrm>
            <a:off x="6084168" y="5661248"/>
            <a:ext cx="1567830" cy="122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Afbeelding 17" descr="oogpatr6.bmp"/>
          <p:cNvPicPr/>
          <p:nvPr/>
        </p:nvPicPr>
        <p:blipFill>
          <a:blip r:embed="rId3" cstate="print"/>
          <a:srcRect l="4218" t="12600" r="71130"/>
          <a:stretch>
            <a:fillRect/>
          </a:stretch>
        </p:blipFill>
        <p:spPr bwMode="auto">
          <a:xfrm>
            <a:off x="7631832" y="1844824"/>
            <a:ext cx="15121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Afbeelding 18" descr="oogpatr6.bmp"/>
          <p:cNvPicPr/>
          <p:nvPr/>
        </p:nvPicPr>
        <p:blipFill>
          <a:blip r:embed="rId3" cstate="print"/>
          <a:srcRect l="4218" t="12600" r="71130"/>
          <a:stretch>
            <a:fillRect/>
          </a:stretch>
        </p:blipFill>
        <p:spPr bwMode="auto">
          <a:xfrm>
            <a:off x="7631832" y="3212976"/>
            <a:ext cx="15121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Afbeelding 19" descr="oogpatr6.bmp"/>
          <p:cNvPicPr/>
          <p:nvPr/>
        </p:nvPicPr>
        <p:blipFill>
          <a:blip r:embed="rId3" cstate="print"/>
          <a:srcRect l="4218" t="12600" r="71130"/>
          <a:stretch>
            <a:fillRect/>
          </a:stretch>
        </p:blipFill>
        <p:spPr bwMode="auto">
          <a:xfrm>
            <a:off x="7631832" y="4437112"/>
            <a:ext cx="15121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Afbeelding 20" descr="oogpatr6.bmp"/>
          <p:cNvPicPr/>
          <p:nvPr/>
        </p:nvPicPr>
        <p:blipFill>
          <a:blip r:embed="rId3" cstate="print"/>
          <a:srcRect l="4218" t="12600" r="71130"/>
          <a:stretch>
            <a:fillRect/>
          </a:stretch>
        </p:blipFill>
        <p:spPr bwMode="auto">
          <a:xfrm>
            <a:off x="7631832" y="5561856"/>
            <a:ext cx="15121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nimBg="1"/>
      <p:bldP spid="74756" grpId="0" animBg="1"/>
      <p:bldP spid="74757" grpId="0" animBg="1"/>
      <p:bldP spid="7475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:\Documents and Settings\Sytse\Mijn documenten\NLP\Afbeeldingen\Eyepatternsquestion2.jpg"/>
          <p:cNvPicPr/>
          <p:nvPr/>
        </p:nvPicPr>
        <p:blipFill>
          <a:blip r:embed="rId2" cstate="print"/>
          <a:srcRect t="49139" r="37549" b="36497"/>
          <a:stretch>
            <a:fillRect/>
          </a:stretch>
        </p:blipFill>
        <p:spPr bwMode="auto">
          <a:xfrm>
            <a:off x="5220072" y="1583704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5496" y="116632"/>
            <a:ext cx="6984776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The test to elicit the preferred representation system (5 cont)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95536" y="2160240"/>
            <a:ext cx="4752529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5 How would it feel if you have melting ice in your hands?</a:t>
            </a:r>
            <a:endParaRPr kumimoji="0" lang="nl-NL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kstvak 295"/>
          <p:cNvSpPr txBox="1">
            <a:spLocks noChangeArrowheads="1"/>
          </p:cNvSpPr>
          <p:nvPr/>
        </p:nvSpPr>
        <p:spPr bwMode="auto">
          <a:xfrm>
            <a:off x="467544" y="3312368"/>
            <a:ext cx="4752528" cy="648072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6 What do you say to yourself at this moment?</a:t>
            </a:r>
            <a:endParaRPr kumimoji="0" lang="nl-NL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kstvak 296"/>
          <p:cNvSpPr txBox="1">
            <a:spLocks noChangeArrowheads="1"/>
          </p:cNvSpPr>
          <p:nvPr/>
        </p:nvSpPr>
        <p:spPr bwMode="auto">
          <a:xfrm>
            <a:off x="539552" y="4536504"/>
            <a:ext cx="4680520" cy="500752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Char char="7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 Can you see yourself with hair of gold?</a:t>
            </a:r>
            <a:endParaRPr kumimoji="0" lang="nl-NL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kstvak 297"/>
          <p:cNvSpPr txBox="1">
            <a:spLocks noChangeArrowheads="1"/>
          </p:cNvSpPr>
          <p:nvPr/>
        </p:nvSpPr>
        <p:spPr bwMode="auto">
          <a:xfrm>
            <a:off x="539552" y="5760640"/>
            <a:ext cx="4752528" cy="836712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Char char="8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How many windows does your house have?</a:t>
            </a:r>
            <a:endParaRPr kumimoji="0" lang="nl-NL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Afbeelding 11" descr="C:\Documents and Settings\Sytse\Mijn documenten\NLP\Afbeeldingen\Eyepatternsquestion2.jpg"/>
          <p:cNvPicPr/>
          <p:nvPr/>
        </p:nvPicPr>
        <p:blipFill>
          <a:blip r:embed="rId2" cstate="print"/>
          <a:srcRect l="25913" t="61147" b="24489"/>
          <a:stretch>
            <a:fillRect/>
          </a:stretch>
        </p:blipFill>
        <p:spPr bwMode="auto">
          <a:xfrm>
            <a:off x="5940152" y="2879848"/>
            <a:ext cx="162307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Afbeelding 12" descr="C:\Documents and Settings\Sytse\Mijn documenten\NLP\Afbeeldingen\Eyepatternsquestion2.jpg"/>
          <p:cNvPicPr/>
          <p:nvPr/>
        </p:nvPicPr>
        <p:blipFill>
          <a:blip r:embed="rId2" cstate="print"/>
          <a:srcRect t="72399" r="35027" b="11725"/>
          <a:stretch>
            <a:fillRect/>
          </a:stretch>
        </p:blipFill>
        <p:spPr bwMode="auto">
          <a:xfrm>
            <a:off x="5364088" y="4103984"/>
            <a:ext cx="142339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Afbeelding 13" descr="C:\Documents and Settings\Sytse\Mijn documenten\NLP\Afbeeldingen\Eyepatternsquestion2.jpg"/>
          <p:cNvPicPr/>
          <p:nvPr/>
        </p:nvPicPr>
        <p:blipFill>
          <a:blip r:embed="rId2" cstate="print"/>
          <a:srcRect l="21860" t="85163"/>
          <a:stretch>
            <a:fillRect/>
          </a:stretch>
        </p:blipFill>
        <p:spPr bwMode="auto">
          <a:xfrm>
            <a:off x="6012160" y="5472136"/>
            <a:ext cx="1711846" cy="141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Afbeelding 14" descr="oogpatr6.bmp"/>
          <p:cNvPicPr/>
          <p:nvPr/>
        </p:nvPicPr>
        <p:blipFill>
          <a:blip r:embed="rId3" cstate="print"/>
          <a:srcRect l="4218" t="12600" r="71130"/>
          <a:stretch>
            <a:fillRect/>
          </a:stretch>
        </p:blipFill>
        <p:spPr bwMode="auto">
          <a:xfrm>
            <a:off x="7524328" y="1583704"/>
            <a:ext cx="15121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Afbeelding 15" descr="oogpatr6.bmp"/>
          <p:cNvPicPr/>
          <p:nvPr/>
        </p:nvPicPr>
        <p:blipFill>
          <a:blip r:embed="rId3" cstate="print"/>
          <a:srcRect l="4218" t="12600" r="71130"/>
          <a:stretch>
            <a:fillRect/>
          </a:stretch>
        </p:blipFill>
        <p:spPr bwMode="auto">
          <a:xfrm>
            <a:off x="7631832" y="4320008"/>
            <a:ext cx="15121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Afbeelding 16" descr="oogpatr6.bmp"/>
          <p:cNvPicPr/>
          <p:nvPr/>
        </p:nvPicPr>
        <p:blipFill>
          <a:blip r:embed="rId3" cstate="print"/>
          <a:srcRect l="4218" t="12600" r="71130"/>
          <a:stretch>
            <a:fillRect/>
          </a:stretch>
        </p:blipFill>
        <p:spPr bwMode="auto">
          <a:xfrm>
            <a:off x="7631832" y="2951856"/>
            <a:ext cx="15121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Afbeelding 17" descr="oogpatr6.bmp"/>
          <p:cNvPicPr/>
          <p:nvPr/>
        </p:nvPicPr>
        <p:blipFill>
          <a:blip r:embed="rId3" cstate="print"/>
          <a:srcRect l="4218" t="12600" r="71130"/>
          <a:stretch>
            <a:fillRect/>
          </a:stretch>
        </p:blipFill>
        <p:spPr bwMode="auto">
          <a:xfrm>
            <a:off x="7631832" y="5544144"/>
            <a:ext cx="15121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hthoek 18"/>
          <p:cNvSpPr/>
          <p:nvPr/>
        </p:nvSpPr>
        <p:spPr>
          <a:xfrm>
            <a:off x="5220072" y="1196752"/>
            <a:ext cx="3923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Expected			Observed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538" cy="13541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FF"/>
                </a:solidFill>
              </a:rPr>
              <a:t>The structure of NLP courses</a:t>
            </a: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1026" name="Picture 2" descr="http://www.jeongekendevermogens.nl/afbeeldingen/Palestine/Practitioner%20structure2.jpg"/>
          <p:cNvPicPr>
            <a:picLocks noChangeAspect="1" noChangeArrowheads="1"/>
          </p:cNvPicPr>
          <p:nvPr/>
        </p:nvPicPr>
        <p:blipFill>
          <a:blip r:embed="rId2" cstate="print"/>
          <a:srcRect t="25189" b="59525"/>
          <a:stretch>
            <a:fillRect/>
          </a:stretch>
        </p:blipFill>
        <p:spPr bwMode="auto">
          <a:xfrm>
            <a:off x="4395788" y="2349500"/>
            <a:ext cx="474821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jeongekendevermogens.nl/afbeeldingen/Palestine/Practitioner%20structure2.jpg"/>
          <p:cNvPicPr>
            <a:picLocks noChangeAspect="1" noChangeArrowheads="1"/>
          </p:cNvPicPr>
          <p:nvPr/>
        </p:nvPicPr>
        <p:blipFill>
          <a:blip r:embed="rId2" cstate="print"/>
          <a:srcRect t="41515" b="27911"/>
          <a:stretch>
            <a:fillRect/>
          </a:stretch>
        </p:blipFill>
        <p:spPr bwMode="auto">
          <a:xfrm>
            <a:off x="4356100" y="3213100"/>
            <a:ext cx="474821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jeongekendevermogens.nl/afbeeldingen/Palestine/Practitioner%20structure2.jpg"/>
          <p:cNvPicPr>
            <a:picLocks noChangeAspect="1" noChangeArrowheads="1"/>
          </p:cNvPicPr>
          <p:nvPr/>
        </p:nvPicPr>
        <p:blipFill>
          <a:blip r:embed="rId2" cstate="print"/>
          <a:srcRect t="70776"/>
          <a:stretch>
            <a:fillRect/>
          </a:stretch>
        </p:blipFill>
        <p:spPr bwMode="auto">
          <a:xfrm>
            <a:off x="4356100" y="5068888"/>
            <a:ext cx="4748213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jeongekendevermogens.nl/afbeeldingen/Palestine/Practitioner%20structure2.jpg"/>
          <p:cNvPicPr>
            <a:picLocks noChangeAspect="1" noChangeArrowheads="1"/>
          </p:cNvPicPr>
          <p:nvPr/>
        </p:nvPicPr>
        <p:blipFill>
          <a:blip r:embed="rId2" cstate="print"/>
          <a:srcRect t="1671" b="81866"/>
          <a:stretch>
            <a:fillRect/>
          </a:stretch>
        </p:blipFill>
        <p:spPr bwMode="auto">
          <a:xfrm>
            <a:off x="4395788" y="404665"/>
            <a:ext cx="4748212" cy="136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jeongekendevermogens.nl/afbeeldingen/Palestine/Practitioner%20structure2.jpg"/>
          <p:cNvPicPr>
            <a:picLocks noChangeAspect="1" noChangeArrowheads="1"/>
          </p:cNvPicPr>
          <p:nvPr/>
        </p:nvPicPr>
        <p:blipFill>
          <a:blip r:embed="rId2" cstate="print"/>
          <a:srcRect t="16821" b="73634"/>
          <a:stretch>
            <a:fillRect/>
          </a:stretch>
        </p:blipFill>
        <p:spPr bwMode="auto">
          <a:xfrm>
            <a:off x="4395788" y="1773238"/>
            <a:ext cx="47482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0" y="3863628"/>
            <a:ext cx="4140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libri" pitchFamily="34" charset="0"/>
              </a:rPr>
              <a:t>NLP Master Practitioner 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= 130 life training + </a:t>
            </a:r>
            <a:r>
              <a:rPr lang="en-US" dirty="0" err="1">
                <a:solidFill>
                  <a:srgbClr val="0000FF"/>
                </a:solidFill>
                <a:latin typeface="Calibri" pitchFamily="34" charset="0"/>
              </a:rPr>
              <a:t>modelling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thesis</a:t>
            </a:r>
            <a:endParaRPr lang="nl-NL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1" name="Tekstvak 10"/>
          <p:cNvSpPr txBox="1">
            <a:spLocks noChangeArrowheads="1"/>
          </p:cNvSpPr>
          <p:nvPr/>
        </p:nvSpPr>
        <p:spPr bwMode="auto">
          <a:xfrm>
            <a:off x="0" y="4943128"/>
            <a:ext cx="4140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libri" pitchFamily="34" charset="0"/>
              </a:rPr>
              <a:t>NLP </a:t>
            </a:r>
            <a:r>
              <a:rPr lang="en-US" b="1" dirty="0" smtClean="0">
                <a:solidFill>
                  <a:srgbClr val="0000FF"/>
                </a:solidFill>
                <a:latin typeface="Calibri" pitchFamily="34" charset="0"/>
              </a:rPr>
              <a:t>Trainer/coach 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= 130 life training + assistance 130 hours + 3 days of examination</a:t>
            </a:r>
            <a:endParaRPr lang="nl-NL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2" name="PIJL-RECHTS 11"/>
          <p:cNvSpPr/>
          <p:nvPr/>
        </p:nvSpPr>
        <p:spPr>
          <a:xfrm rot="20140860">
            <a:off x="2858099" y="5398913"/>
            <a:ext cx="5071711" cy="23663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5" descr="rapport_exampl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08945"/>
            <a:ext cx="4032448" cy="654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850106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</a:rPr>
              <a:t>Rapport</a:t>
            </a:r>
            <a:endParaRPr lang="nl-NL" sz="5400" b="1" dirty="0">
              <a:solidFill>
                <a:srgbClr val="0000FF"/>
              </a:solidFill>
            </a:endParaRPr>
          </a:p>
        </p:txBody>
      </p:sp>
      <p:pic>
        <p:nvPicPr>
          <p:cNvPr id="5123" name="Picture 441" descr="rapport_exampl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988840"/>
            <a:ext cx="4824536" cy="450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rapport_example3.jpg"/>
          <p:cNvPicPr>
            <a:picLocks noChangeAspect="1" noChangeArrowheads="1"/>
          </p:cNvPicPr>
          <p:nvPr/>
        </p:nvPicPr>
        <p:blipFill>
          <a:blip r:embed="rId2" cstate="print"/>
          <a:srcRect l="35506" r="35922" b="88334"/>
          <a:stretch>
            <a:fillRect/>
          </a:stretch>
        </p:blipFill>
        <p:spPr bwMode="auto">
          <a:xfrm>
            <a:off x="1547664" y="367329"/>
            <a:ext cx="1080120" cy="97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24128" y="274638"/>
            <a:ext cx="2962672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Auditive digital</a:t>
            </a:r>
            <a:endParaRPr lang="nl-NL" sz="3200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56176" y="1783357"/>
            <a:ext cx="2843808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thinking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analyzing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calculating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understanding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reflecting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consciously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planning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to order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427984" y="1772816"/>
            <a:ext cx="30346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3347864" y="0"/>
            <a:ext cx="2605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</a:rPr>
              <a:t>Predicates</a:t>
            </a:r>
            <a:endParaRPr lang="en-US" sz="4400" b="1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07504" y="620688"/>
            <a:ext cx="1728192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Visual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619672" y="620688"/>
            <a:ext cx="1728192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Auditory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3491880" y="701824"/>
            <a:ext cx="1872208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Kinesthetic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403648" y="270892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See handbook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beblissed.nl/wp-content/uploads/2013/12/waterdruppel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988840"/>
            <a:ext cx="9144000" cy="48691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3732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Needs and whishes</a:t>
            </a:r>
            <a:endParaRPr lang="nl-NL" sz="4800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836712"/>
            <a:ext cx="6552728" cy="1296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If you from your heart you get easily rapport with yourself and others</a:t>
            </a:r>
            <a:endParaRPr lang="nl-N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6498" name="Picture 2" descr="Afbeeldingsresultaat voor laughing palestinians"/>
          <p:cNvPicPr>
            <a:picLocks noChangeAspect="1" noChangeArrowheads="1"/>
          </p:cNvPicPr>
          <p:nvPr/>
        </p:nvPicPr>
        <p:blipFill>
          <a:blip r:embed="rId2" cstate="print"/>
          <a:srcRect b="10136"/>
          <a:stretch>
            <a:fillRect/>
          </a:stretch>
        </p:blipFill>
        <p:spPr bwMode="auto">
          <a:xfrm>
            <a:off x="-46952" y="1480740"/>
            <a:ext cx="9190952" cy="5476652"/>
          </a:xfrm>
          <a:prstGeom prst="rect">
            <a:avLst/>
          </a:prstGeom>
          <a:noFill/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Laughing is the shortest distance between two people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44624"/>
            <a:ext cx="9144001" cy="85010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Exercise: Laughing to get rapport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110754"/>
            <a:ext cx="8964488" cy="3456384"/>
          </a:xfrm>
        </p:spPr>
        <p:txBody>
          <a:bodyPr>
            <a:normAutofit/>
          </a:bodyPr>
          <a:lstStyle/>
          <a:p>
            <a:pPr marL="450850" indent="-450850"/>
            <a:r>
              <a:rPr lang="en-US" dirty="0" smtClean="0">
                <a:solidFill>
                  <a:srgbClr val="0000FF"/>
                </a:solidFill>
              </a:rPr>
              <a:t>Together laughing  about something is making a direct  connection.</a:t>
            </a:r>
          </a:p>
          <a:p>
            <a:pPr marL="450850" indent="-450850"/>
            <a:r>
              <a:rPr lang="en-US" dirty="0" smtClean="0">
                <a:solidFill>
                  <a:srgbClr val="0000FF"/>
                </a:solidFill>
              </a:rPr>
              <a:t>Explanation or words are superfluous.</a:t>
            </a:r>
          </a:p>
          <a:p>
            <a:pPr marL="450850" indent="-450850"/>
            <a:r>
              <a:rPr lang="en-US" dirty="0" smtClean="0">
                <a:solidFill>
                  <a:srgbClr val="0000FF"/>
                </a:solidFill>
              </a:rPr>
              <a:t>If you laugh at the same moment, you are together, connected.</a:t>
            </a:r>
          </a:p>
          <a:p>
            <a:pPr marL="450850" indent="-450850"/>
            <a:r>
              <a:rPr lang="en-US" dirty="0" smtClean="0">
                <a:solidFill>
                  <a:srgbClr val="0000FF"/>
                </a:solidFill>
              </a:rPr>
              <a:t>Laughing liberate, connect and disarmed.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kstvak 3"/>
          <p:cNvSpPr txBox="1"/>
          <p:nvPr/>
        </p:nvSpPr>
        <p:spPr>
          <a:xfrm>
            <a:off x="0" y="472514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i="1" dirty="0" smtClean="0">
                <a:solidFill>
                  <a:srgbClr val="0000FF"/>
                </a:solidFill>
              </a:rPr>
              <a:t>Who stimulates the group to laugh?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i="1" dirty="0" smtClean="0">
                <a:solidFill>
                  <a:srgbClr val="0000FF"/>
                </a:solidFill>
              </a:rPr>
              <a:t>What are the movements of the eyes, mouth edges, breathing?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i="1" dirty="0" smtClean="0">
                <a:solidFill>
                  <a:srgbClr val="0000FF"/>
                </a:solidFill>
              </a:rPr>
              <a:t>What changes to your body? 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solidFill>
                  <a:srgbClr val="0000FF"/>
                </a:solidFill>
              </a:rPr>
              <a:t>Chunking to get rapport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849291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If somebody uses  many details,  than answer also with details, or ask questions about details.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If  somebody  speaks mainly about the big lines , than use yourself also more abstract language.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00FF"/>
                </a:solidFill>
              </a:rPr>
              <a:t>Reference frames</a:t>
            </a:r>
            <a:endParaRPr lang="en-US" sz="6000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External: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0000FF"/>
                </a:solidFill>
              </a:rPr>
              <a:t>open for other opinions.</a:t>
            </a:r>
          </a:p>
          <a:p>
            <a:pPr indent="1185863">
              <a:buNone/>
            </a:pPr>
            <a:r>
              <a:rPr lang="en-US" sz="3600" dirty="0" smtClean="0">
                <a:solidFill>
                  <a:srgbClr val="0000FF"/>
                </a:solidFill>
              </a:rPr>
              <a:t>“Somebody has to say me” </a:t>
            </a:r>
          </a:p>
          <a:p>
            <a:pPr indent="1185863">
              <a:buNone/>
            </a:pPr>
            <a:r>
              <a:rPr lang="en-US" sz="3600" dirty="0" smtClean="0">
                <a:solidFill>
                  <a:srgbClr val="0000FF"/>
                </a:solidFill>
              </a:rPr>
              <a:t>“I was valued”. </a:t>
            </a:r>
            <a:endParaRPr lang="en-US" sz="3600" b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Internal:</a:t>
            </a:r>
            <a:r>
              <a:rPr lang="en-US" dirty="0" smtClean="0"/>
              <a:t>  “</a:t>
            </a:r>
            <a:r>
              <a:rPr lang="en-US" sz="3600" dirty="0" smtClean="0">
                <a:solidFill>
                  <a:srgbClr val="0000FF"/>
                </a:solidFill>
              </a:rPr>
              <a:t>I have my own opinion”</a:t>
            </a:r>
          </a:p>
          <a:p>
            <a:pPr indent="1185863">
              <a:buNone/>
            </a:pPr>
            <a:r>
              <a:rPr lang="en-US" sz="3600" dirty="0" smtClean="0">
                <a:solidFill>
                  <a:srgbClr val="0000FF"/>
                </a:solidFill>
              </a:rPr>
              <a:t>“I know if I did something good” </a:t>
            </a:r>
          </a:p>
          <a:p>
            <a:pPr indent="1185863">
              <a:buNone/>
            </a:pPr>
            <a:r>
              <a:rPr lang="en-US" sz="3600" dirty="0" smtClean="0">
                <a:solidFill>
                  <a:srgbClr val="0000FF"/>
                </a:solidFill>
              </a:rPr>
              <a:t>“I trust upon my own impression”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familyrelations.jpg"/>
          <p:cNvPicPr/>
          <p:nvPr/>
        </p:nvPicPr>
        <p:blipFill>
          <a:blip r:embed="rId2" cstate="print"/>
          <a:srcRect l="9243" t="68323" r="48872"/>
          <a:stretch>
            <a:fillRect/>
          </a:stretch>
        </p:blipFill>
        <p:spPr>
          <a:xfrm>
            <a:off x="1115616" y="4005064"/>
            <a:ext cx="3262883" cy="1944216"/>
          </a:xfrm>
          <a:prstGeom prst="rect">
            <a:avLst/>
          </a:prstGeom>
        </p:spPr>
      </p:pic>
      <p:pic>
        <p:nvPicPr>
          <p:cNvPr id="11" name="Afbeelding 10" descr="familyrelations.jpg"/>
          <p:cNvPicPr/>
          <p:nvPr/>
        </p:nvPicPr>
        <p:blipFill>
          <a:blip r:embed="rId2" cstate="print"/>
          <a:srcRect l="11754" t="31803" r="52257" b="37868"/>
          <a:stretch>
            <a:fillRect/>
          </a:stretch>
        </p:blipFill>
        <p:spPr>
          <a:xfrm>
            <a:off x="0" y="2636912"/>
            <a:ext cx="3946451" cy="1872208"/>
          </a:xfrm>
          <a:prstGeom prst="rect">
            <a:avLst/>
          </a:prstGeom>
        </p:spPr>
      </p:pic>
      <p:pic>
        <p:nvPicPr>
          <p:cNvPr id="15" name="Afbeelding 14" descr="familyrelations.jpg"/>
          <p:cNvPicPr/>
          <p:nvPr/>
        </p:nvPicPr>
        <p:blipFill>
          <a:blip r:embed="rId2" cstate="print"/>
          <a:srcRect l="55642" t="72241" b="3496"/>
          <a:stretch>
            <a:fillRect/>
          </a:stretch>
        </p:blipFill>
        <p:spPr>
          <a:xfrm>
            <a:off x="5004048" y="4365104"/>
            <a:ext cx="3888432" cy="15121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00FF"/>
                </a:solidFill>
              </a:rPr>
              <a:t>My relations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66562" name="Oval 2"/>
          <p:cNvSpPr>
            <a:spLocks noChangeArrowheads="1"/>
          </p:cNvSpPr>
          <p:nvPr/>
        </p:nvSpPr>
        <p:spPr bwMode="auto">
          <a:xfrm>
            <a:off x="3923928" y="3284984"/>
            <a:ext cx="1152128" cy="7200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2400" b="1" dirty="0" smtClean="0">
                <a:solidFill>
                  <a:srgbClr val="0000FF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I, me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Afbeelding 9" descr="familyrelations.jpg"/>
          <p:cNvPicPr/>
          <p:nvPr/>
        </p:nvPicPr>
        <p:blipFill>
          <a:blip r:embed="rId2" cstate="print"/>
          <a:srcRect l="15133" t="3944" r="50000" b="70928"/>
          <a:stretch>
            <a:fillRect/>
          </a:stretch>
        </p:blipFill>
        <p:spPr>
          <a:xfrm>
            <a:off x="611560" y="1124744"/>
            <a:ext cx="3312369" cy="1800200"/>
          </a:xfrm>
          <a:prstGeom prst="rect">
            <a:avLst/>
          </a:prstGeom>
        </p:spPr>
      </p:pic>
      <p:pic>
        <p:nvPicPr>
          <p:cNvPr id="13" name="Afbeelding 12" descr="familyrelations.jpg"/>
          <p:cNvPicPr/>
          <p:nvPr/>
        </p:nvPicPr>
        <p:blipFill>
          <a:blip r:embed="rId2" cstate="print"/>
          <a:srcRect l="54513" r="13566" b="62132"/>
          <a:stretch>
            <a:fillRect/>
          </a:stretch>
        </p:blipFill>
        <p:spPr>
          <a:xfrm>
            <a:off x="4788024" y="1124744"/>
            <a:ext cx="3600400" cy="2088232"/>
          </a:xfrm>
          <a:prstGeom prst="rect">
            <a:avLst/>
          </a:prstGeom>
        </p:spPr>
      </p:pic>
      <p:pic>
        <p:nvPicPr>
          <p:cNvPr id="14" name="Afbeelding 13" descr="familyrelations.jpg"/>
          <p:cNvPicPr/>
          <p:nvPr/>
        </p:nvPicPr>
        <p:blipFill>
          <a:blip r:embed="rId2" cstate="print"/>
          <a:srcRect l="57898" t="39890" b="23715"/>
          <a:stretch>
            <a:fillRect/>
          </a:stretch>
        </p:blipFill>
        <p:spPr>
          <a:xfrm>
            <a:off x="5076056" y="3068960"/>
            <a:ext cx="4067944" cy="1872208"/>
          </a:xfrm>
          <a:prstGeom prst="rect">
            <a:avLst/>
          </a:prstGeom>
        </p:spPr>
      </p:pic>
      <p:cxnSp>
        <p:nvCxnSpPr>
          <p:cNvPr id="17" name="Rechte verbindingslijn 16"/>
          <p:cNvCxnSpPr/>
          <p:nvPr/>
        </p:nvCxnSpPr>
        <p:spPr>
          <a:xfrm>
            <a:off x="3779912" y="2204864"/>
            <a:ext cx="504056" cy="1080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>
            <a:stCxn id="13" idx="1"/>
            <a:endCxn id="66562" idx="0"/>
          </p:cNvCxnSpPr>
          <p:nvPr/>
        </p:nvCxnSpPr>
        <p:spPr>
          <a:xfrm flipH="1">
            <a:off x="4499992" y="2168860"/>
            <a:ext cx="288032" cy="1116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>
            <a:off x="4788024" y="4005064"/>
            <a:ext cx="504056" cy="1008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/>
          <p:nvPr/>
        </p:nvCxnSpPr>
        <p:spPr>
          <a:xfrm flipH="1">
            <a:off x="3851920" y="4005064"/>
            <a:ext cx="360040" cy="1296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0000FF"/>
                </a:solidFill>
              </a:rPr>
              <a:t>Pacing and </a:t>
            </a:r>
            <a:r>
              <a:rPr lang="nl-NL" b="1" dirty="0" err="1" smtClean="0">
                <a:solidFill>
                  <a:srgbClr val="0000FF"/>
                </a:solidFill>
              </a:rPr>
              <a:t>leading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Zo vader zo zo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7056784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43" descr="pacingandleading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 l="39110" r="27264" b="60273"/>
          <a:stretch>
            <a:fillRect/>
          </a:stretch>
        </p:blipFill>
        <p:spPr bwMode="auto">
          <a:xfrm>
            <a:off x="3131840" y="908720"/>
            <a:ext cx="266429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43" descr="pacingandleading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0000"/>
          </a:blip>
          <a:srcRect r="60995" b="36642"/>
          <a:stretch>
            <a:fillRect/>
          </a:stretch>
        </p:blipFill>
        <p:spPr bwMode="auto">
          <a:xfrm>
            <a:off x="-36512" y="980728"/>
            <a:ext cx="309049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leading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30000"/>
          </a:blip>
          <a:stretch>
            <a:fillRect/>
          </a:stretch>
        </p:blipFill>
        <p:spPr>
          <a:xfrm>
            <a:off x="5868144" y="980728"/>
            <a:ext cx="2997200" cy="439248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11560" y="260648"/>
            <a:ext cx="15612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 smtClean="0">
                <a:solidFill>
                  <a:srgbClr val="0000FF"/>
                </a:solidFill>
              </a:rPr>
              <a:t>Pacing</a:t>
            </a:r>
            <a:endParaRPr lang="nl-NL" sz="4000" b="1" dirty="0">
              <a:solidFill>
                <a:srgbClr val="0000FF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5536" y="4365104"/>
            <a:ext cx="216341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Pacing 1: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approaching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listening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Summarising</a:t>
            </a:r>
            <a:r>
              <a:rPr lang="en-US" dirty="0" smtClean="0">
                <a:solidFill>
                  <a:srgbClr val="0000FF"/>
                </a:solidFill>
              </a:rPr>
              <a:t> and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Deepening questions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following,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open questioning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483768" y="4365104"/>
            <a:ext cx="313483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Pacing 2: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keeping rapport and deepening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012160" y="4437112"/>
            <a:ext cx="313184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Leading: 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Proposeing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kchoices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Building in presuppositions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How did you manage to continue for such a long time?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What would help you to feel better?</a:t>
            </a:r>
          </a:p>
          <a:p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572000" y="260648"/>
            <a:ext cx="3908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 smtClean="0">
                <a:solidFill>
                  <a:srgbClr val="0000FF"/>
                </a:solidFill>
              </a:rPr>
              <a:t>and           </a:t>
            </a:r>
            <a:r>
              <a:rPr lang="nl-NL" sz="4000" b="1" dirty="0" err="1" smtClean="0">
                <a:solidFill>
                  <a:srgbClr val="0000FF"/>
                </a:solidFill>
              </a:rPr>
              <a:t>Leading</a:t>
            </a:r>
            <a:endParaRPr lang="nl-NL" sz="4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ttp://zijonderneemt.nl/wp-content/uploads/2014/08/succes-angelou.jpg"/>
          <p:cNvPicPr/>
          <p:nvPr/>
        </p:nvPicPr>
        <p:blipFill>
          <a:blip r:embed="rId2" cstate="print"/>
          <a:srcRect r="16356"/>
          <a:stretch>
            <a:fillRect/>
          </a:stretch>
        </p:blipFill>
        <p:spPr bwMode="auto">
          <a:xfrm>
            <a:off x="0" y="-397042"/>
            <a:ext cx="9143999" cy="765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Reflection of the day</a:t>
            </a:r>
            <a:endParaRPr lang="nl-NL" sz="4800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864" y="2492897"/>
            <a:ext cx="8229600" cy="252028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Look back on what we did today.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Where and how can you use the different exercises?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Write it down for yourself.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NLP and Success</a:t>
            </a:r>
            <a:endParaRPr lang="nl-NL" sz="4800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6132437"/>
            <a:ext cx="8229600" cy="608931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Make a jump to your next success moment!</a:t>
            </a: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1026" name="Picture 16" descr="a-happy-man-jumping-in-the-air.jpg"/>
          <p:cNvPicPr>
            <a:picLocks noChangeAspect="1" noChangeArrowheads="1"/>
          </p:cNvPicPr>
          <p:nvPr/>
        </p:nvPicPr>
        <p:blipFill>
          <a:blip r:embed="rId2" cstate="print"/>
          <a:srcRect l="5415" r="40257"/>
          <a:stretch>
            <a:fillRect/>
          </a:stretch>
        </p:blipFill>
        <p:spPr bwMode="auto">
          <a:xfrm>
            <a:off x="2051721" y="1052736"/>
            <a:ext cx="4320480" cy="51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a-happy-man-jumping-in-the-air.jpg"/>
          <p:cNvPicPr>
            <a:picLocks noChangeAspect="1" noChangeArrowheads="1"/>
          </p:cNvPicPr>
          <p:nvPr/>
        </p:nvPicPr>
        <p:blipFill>
          <a:blip r:embed="rId2" cstate="print"/>
          <a:srcRect l="47972" r="40257"/>
          <a:stretch>
            <a:fillRect/>
          </a:stretch>
        </p:blipFill>
        <p:spPr bwMode="auto">
          <a:xfrm>
            <a:off x="6372200" y="1052736"/>
            <a:ext cx="1296144" cy="51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a-happy-man-jumping-in-the-air.jpg"/>
          <p:cNvPicPr>
            <a:picLocks noChangeAspect="1" noChangeArrowheads="1"/>
          </p:cNvPicPr>
          <p:nvPr/>
        </p:nvPicPr>
        <p:blipFill>
          <a:blip r:embed="rId2" cstate="print"/>
          <a:srcRect l="47972" r="40257"/>
          <a:stretch>
            <a:fillRect/>
          </a:stretch>
        </p:blipFill>
        <p:spPr bwMode="auto">
          <a:xfrm>
            <a:off x="7668344" y="1052736"/>
            <a:ext cx="1475656" cy="51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a-happy-man-jumping-in-the-air.jpg"/>
          <p:cNvPicPr>
            <a:picLocks noChangeAspect="1" noChangeArrowheads="1"/>
          </p:cNvPicPr>
          <p:nvPr/>
        </p:nvPicPr>
        <p:blipFill>
          <a:blip r:embed="rId2" cstate="print"/>
          <a:srcRect l="5415" r="82814"/>
          <a:stretch>
            <a:fillRect/>
          </a:stretch>
        </p:blipFill>
        <p:spPr bwMode="auto">
          <a:xfrm>
            <a:off x="1115616" y="1052736"/>
            <a:ext cx="936104" cy="51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a-happy-man-jumping-in-the-air.jpg"/>
          <p:cNvPicPr>
            <a:picLocks noChangeAspect="1" noChangeArrowheads="1"/>
          </p:cNvPicPr>
          <p:nvPr/>
        </p:nvPicPr>
        <p:blipFill>
          <a:blip r:embed="rId2" cstate="print"/>
          <a:srcRect l="5415" r="82814"/>
          <a:stretch>
            <a:fillRect/>
          </a:stretch>
        </p:blipFill>
        <p:spPr bwMode="auto">
          <a:xfrm>
            <a:off x="0" y="1052736"/>
            <a:ext cx="1115616" cy="51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http://www.nelsonmandela.org/images/uploads/walking_f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9688" y="0"/>
            <a:ext cx="6830677" cy="6858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60648"/>
            <a:ext cx="3059832" cy="850106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Success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052736"/>
            <a:ext cx="5966370" cy="2304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Applying feedback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Failure doesn’t exist, only feedback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Every ‘failure’ is a learning moment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Follow your own process.</a:t>
            </a:r>
          </a:p>
        </p:txBody>
      </p:sp>
      <p:pic>
        <p:nvPicPr>
          <p:cNvPr id="57346" name="Picture 2" descr="http://1.bp.blogspot.com/_9UxHwUfG2qQ/TGi0w_avv4I/AAAAAAAAA1M/O3QdVhTawI8/s1600/araf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0"/>
            <a:ext cx="4811311" cy="6808461"/>
          </a:xfrm>
          <a:prstGeom prst="rect">
            <a:avLst/>
          </a:prstGeom>
          <a:noFill/>
        </p:spPr>
      </p:pic>
      <p:pic>
        <p:nvPicPr>
          <p:cNvPr id="57350" name="Picture 6" descr="http://desconcordo.files.wordpress.com/2012/02/mother_teres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0"/>
            <a:ext cx="5641712" cy="7852750"/>
          </a:xfrm>
          <a:prstGeom prst="rect">
            <a:avLst/>
          </a:prstGeom>
          <a:noFill/>
        </p:spPr>
      </p:pic>
      <p:pic>
        <p:nvPicPr>
          <p:cNvPr id="57352" name="Picture 8" descr="http://www.cipamericas.org/wp-content/uploads/2013/01/martin-luther-king-jr-1024x7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74764" y="54569"/>
            <a:ext cx="8797836" cy="6830815"/>
          </a:xfrm>
          <a:prstGeom prst="rect">
            <a:avLst/>
          </a:prstGeom>
          <a:noFill/>
        </p:spPr>
      </p:pic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275204" y="3573016"/>
            <a:ext cx="5448924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Nelson Mandela</a:t>
            </a: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275204" y="4173083"/>
            <a:ext cx="5448924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Yasser Arafat</a:t>
            </a:r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275204" y="4773150"/>
            <a:ext cx="544892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Mother Theresa</a:t>
            </a: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275204" y="5517232"/>
            <a:ext cx="544892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Martin Luther King</a:t>
            </a: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 rot="19682746">
            <a:off x="-87581" y="2930755"/>
            <a:ext cx="10487588" cy="138756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 o u !</a:t>
            </a:r>
            <a:endParaRPr kumimoji="0" lang="nl-NL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9" grpId="0" build="p"/>
      <p:bldP spid="10" grpId="0" build="p"/>
      <p:bldP spid="11" grpId="0" build="p"/>
      <p:bldP spid="1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What kind of success do you want?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The success of Nelson Mandela is: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Respect of the model of the world of yourself and the other</a:t>
            </a:r>
          </a:p>
          <a:p>
            <a:pPr>
              <a:buFontTx/>
              <a:buChar char="-"/>
            </a:pP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Success of Nelson Mandela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" name="Groep 5"/>
          <p:cNvGrpSpPr/>
          <p:nvPr/>
        </p:nvGrpSpPr>
        <p:grpSpPr>
          <a:xfrm>
            <a:off x="0" y="1268760"/>
            <a:ext cx="9144000" cy="5589240"/>
            <a:chOff x="755576" y="1268760"/>
            <a:chExt cx="7626424" cy="468052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12201" b="14720"/>
            <a:stretch>
              <a:fillRect/>
            </a:stretch>
          </p:blipFill>
          <p:spPr bwMode="auto">
            <a:xfrm>
              <a:off x="762000" y="1268760"/>
              <a:ext cx="7620000" cy="4680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hthoek 4"/>
            <p:cNvSpPr/>
            <p:nvPr/>
          </p:nvSpPr>
          <p:spPr>
            <a:xfrm>
              <a:off x="755576" y="5517232"/>
              <a:ext cx="3672408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Success by connecting</a:t>
            </a:r>
            <a:br>
              <a:rPr lang="en-US" b="1" i="1" dirty="0" smtClean="0">
                <a:solidFill>
                  <a:srgbClr val="00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Getting to know each other</a:t>
            </a:r>
            <a:r>
              <a:rPr lang="en-US" b="1" i="1" dirty="0" smtClean="0"/>
              <a:t>,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772816"/>
            <a:ext cx="8892480" cy="496855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sz="3800" dirty="0" smtClean="0">
                <a:solidFill>
                  <a:srgbClr val="0000FF"/>
                </a:solidFill>
              </a:rPr>
              <a:t>Work </a:t>
            </a:r>
            <a:r>
              <a:rPr lang="en-US" sz="3800" dirty="0">
                <a:solidFill>
                  <a:srgbClr val="0000FF"/>
                </a:solidFill>
              </a:rPr>
              <a:t>in pairs two minutes each way, A interviews B, after 2 minutes B interviews A also in 2 minutes:</a:t>
            </a:r>
            <a:endParaRPr lang="nl-NL" sz="3800" dirty="0">
              <a:solidFill>
                <a:srgbClr val="0000FF"/>
              </a:solidFill>
            </a:endParaRPr>
          </a:p>
          <a:p>
            <a:pPr marL="514350" lvl="0" indent="-514350">
              <a:lnSpc>
                <a:spcPct val="140000"/>
              </a:lnSpc>
              <a:buFont typeface="+mj-lt"/>
              <a:buAutoNum type="arabicPeriod"/>
            </a:pPr>
            <a:r>
              <a:rPr lang="en-US" sz="3800" dirty="0">
                <a:solidFill>
                  <a:srgbClr val="0000FF"/>
                </a:solidFill>
              </a:rPr>
              <a:t>Where do you live?</a:t>
            </a:r>
            <a:endParaRPr lang="nl-NL" sz="3800" dirty="0">
              <a:solidFill>
                <a:srgbClr val="0000FF"/>
              </a:solidFill>
            </a:endParaRPr>
          </a:p>
          <a:p>
            <a:pPr marL="514350" lvl="0" indent="-514350">
              <a:lnSpc>
                <a:spcPct val="140000"/>
              </a:lnSpc>
              <a:buFont typeface="+mj-lt"/>
              <a:buAutoNum type="arabicPeriod"/>
            </a:pPr>
            <a:r>
              <a:rPr lang="en-US" sz="3800" dirty="0">
                <a:solidFill>
                  <a:srgbClr val="0000FF"/>
                </a:solidFill>
              </a:rPr>
              <a:t>What are you doing, most of the time?</a:t>
            </a:r>
            <a:endParaRPr lang="nl-NL" sz="3800" dirty="0">
              <a:solidFill>
                <a:srgbClr val="0000FF"/>
              </a:solidFill>
            </a:endParaRPr>
          </a:p>
          <a:p>
            <a:pPr marL="514350" lvl="0" indent="-514350">
              <a:lnSpc>
                <a:spcPct val="140000"/>
              </a:lnSpc>
              <a:buFont typeface="+mj-lt"/>
              <a:buAutoNum type="arabicPeriod"/>
            </a:pPr>
            <a:r>
              <a:rPr lang="en-US" sz="4200" b="1" dirty="0">
                <a:solidFill>
                  <a:srgbClr val="FF0000"/>
                </a:solidFill>
              </a:rPr>
              <a:t>What kind of </a:t>
            </a:r>
            <a:r>
              <a:rPr lang="en-US" sz="4200" b="1" dirty="0" smtClean="0">
                <a:solidFill>
                  <a:srgbClr val="FF0000"/>
                </a:solidFill>
              </a:rPr>
              <a:t>skills </a:t>
            </a:r>
            <a:r>
              <a:rPr lang="en-US" sz="4200" b="1" dirty="0">
                <a:solidFill>
                  <a:srgbClr val="FF0000"/>
                </a:solidFill>
              </a:rPr>
              <a:t>do you have already?</a:t>
            </a:r>
            <a:endParaRPr lang="nl-NL" sz="4200" b="1" dirty="0">
              <a:solidFill>
                <a:srgbClr val="FF0000"/>
              </a:solidFill>
            </a:endParaRPr>
          </a:p>
          <a:p>
            <a:pPr marL="514350" lvl="0" indent="-514350">
              <a:lnSpc>
                <a:spcPct val="140000"/>
              </a:lnSpc>
              <a:buFont typeface="+mj-lt"/>
              <a:buAutoNum type="arabicPeriod"/>
            </a:pPr>
            <a:r>
              <a:rPr lang="en-US" sz="4200" b="1" dirty="0">
                <a:solidFill>
                  <a:srgbClr val="FF0000"/>
                </a:solidFill>
              </a:rPr>
              <a:t>What </a:t>
            </a:r>
            <a:r>
              <a:rPr lang="en-US" sz="4200" b="1" dirty="0" smtClean="0">
                <a:solidFill>
                  <a:srgbClr val="FF0000"/>
                </a:solidFill>
              </a:rPr>
              <a:t>skills </a:t>
            </a:r>
            <a:r>
              <a:rPr lang="en-US" sz="4200" b="1" dirty="0">
                <a:solidFill>
                  <a:srgbClr val="FF0000"/>
                </a:solidFill>
              </a:rPr>
              <a:t>did you improve in the last course?</a:t>
            </a:r>
            <a:endParaRPr lang="nl-NL" sz="4200" b="1" dirty="0">
              <a:solidFill>
                <a:srgbClr val="FF0000"/>
              </a:solidFill>
            </a:endParaRPr>
          </a:p>
          <a:p>
            <a:pPr marL="514350" lvl="0" indent="-514350">
              <a:lnSpc>
                <a:spcPct val="140000"/>
              </a:lnSpc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How did you do that?</a:t>
            </a:r>
            <a:endParaRPr lang="nl-NL" dirty="0">
              <a:solidFill>
                <a:srgbClr val="0000FF"/>
              </a:solidFill>
            </a:endParaRPr>
          </a:p>
          <a:p>
            <a:pPr marL="514350" lvl="0" indent="-514350">
              <a:lnSpc>
                <a:spcPct val="140000"/>
              </a:lnSpc>
              <a:buFont typeface="+mj-lt"/>
              <a:buAutoNum type="arabicPeriod"/>
            </a:pPr>
            <a:r>
              <a:rPr lang="en-US" dirty="0">
                <a:solidFill>
                  <a:srgbClr val="0000FF"/>
                </a:solidFill>
              </a:rPr>
              <a:t>What do you want to reach in this course?</a:t>
            </a:r>
            <a:endParaRPr lang="nl-NL" dirty="0">
              <a:solidFill>
                <a:srgbClr val="0000FF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sz="5100" b="1" dirty="0" smtClean="0">
                <a:solidFill>
                  <a:srgbClr val="0000FF"/>
                </a:solidFill>
              </a:rPr>
              <a:t>Present </a:t>
            </a:r>
            <a:r>
              <a:rPr lang="en-US" sz="5100" b="1" dirty="0">
                <a:solidFill>
                  <a:srgbClr val="0000FF"/>
                </a:solidFill>
              </a:rPr>
              <a:t>the model of the world of the person </a:t>
            </a:r>
            <a:r>
              <a:rPr lang="en-US" sz="5100" b="1" dirty="0" smtClean="0">
                <a:solidFill>
                  <a:srgbClr val="0000FF"/>
                </a:solidFill>
              </a:rPr>
              <a:t>whom you </a:t>
            </a:r>
            <a:r>
              <a:rPr lang="en-US" sz="5100" b="1" dirty="0">
                <a:solidFill>
                  <a:srgbClr val="0000FF"/>
                </a:solidFill>
              </a:rPr>
              <a:t>interviewed (max. 0,5 min</a:t>
            </a:r>
            <a:r>
              <a:rPr lang="en-US" sz="5100" b="1" dirty="0" smtClean="0">
                <a:solidFill>
                  <a:srgbClr val="0000FF"/>
                </a:solidFill>
              </a:rPr>
              <a:t>).</a:t>
            </a:r>
            <a:endParaRPr lang="en-US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5496</TotalTime>
  <Words>1396</Words>
  <Application>Microsoft Office PowerPoint</Application>
  <PresentationFormat>Diavoorstelling (4:3)</PresentationFormat>
  <Paragraphs>398</Paragraphs>
  <Slides>40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41" baseType="lpstr">
      <vt:lpstr>Office-thema</vt:lpstr>
      <vt:lpstr>Welcome to the NLP-course “Achieve more success with  Your Unlimited Powers”</vt:lpstr>
      <vt:lpstr>Program October 2017</vt:lpstr>
      <vt:lpstr>The structure of NLP courses</vt:lpstr>
      <vt:lpstr>Dia 4</vt:lpstr>
      <vt:lpstr>NLP and Success</vt:lpstr>
      <vt:lpstr>Success</vt:lpstr>
      <vt:lpstr>What kind of success do you want?</vt:lpstr>
      <vt:lpstr>Success of Nelson Mandela</vt:lpstr>
      <vt:lpstr>Success by connecting Getting to know each other, </vt:lpstr>
      <vt:lpstr>A little letter to our friends and family in the Netherlands</vt:lpstr>
      <vt:lpstr>Success or Value?</vt:lpstr>
      <vt:lpstr>Goals for this course: Recent situation</vt:lpstr>
      <vt:lpstr>What do people indicate as their success factors?</vt:lpstr>
      <vt:lpstr>Which techniques were most useful for you?</vt:lpstr>
      <vt:lpstr>Dia 15</vt:lpstr>
      <vt:lpstr>Dia 16</vt:lpstr>
      <vt:lpstr>Success by being grateful (1)</vt:lpstr>
      <vt:lpstr>Exercise in Gratefulness (2)</vt:lpstr>
      <vt:lpstr>Exercise in thankfulness (3)</vt:lpstr>
      <vt:lpstr>Eye patterns</vt:lpstr>
      <vt:lpstr>Definitions</vt:lpstr>
      <vt:lpstr>Dia 22</vt:lpstr>
      <vt:lpstr>Eye patterns are telling about VAKOG</vt:lpstr>
      <vt:lpstr>Which Preferred Representation System have these persons? (1)</vt:lpstr>
      <vt:lpstr>Which Preferred Representation System has this person? (2)</vt:lpstr>
      <vt:lpstr>Label the eye pattern (3)</vt:lpstr>
      <vt:lpstr> Link eye patterns and predicates (4)</vt:lpstr>
      <vt:lpstr>The test to elicit the preferred representation system (5)</vt:lpstr>
      <vt:lpstr>The test to elicit the preferred representation system (5 cont)</vt:lpstr>
      <vt:lpstr>Rapport</vt:lpstr>
      <vt:lpstr>Auditive digital</vt:lpstr>
      <vt:lpstr>Needs and whishes</vt:lpstr>
      <vt:lpstr>Laughing is the shortest distance between two people</vt:lpstr>
      <vt:lpstr>Exercise: Laughing to get rapport</vt:lpstr>
      <vt:lpstr>Chunking to get rapport</vt:lpstr>
      <vt:lpstr>Reference frames</vt:lpstr>
      <vt:lpstr>My relations</vt:lpstr>
      <vt:lpstr>Pacing and leading</vt:lpstr>
      <vt:lpstr>Dia 39</vt:lpstr>
      <vt:lpstr>Reflection of the day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Admin</dc:creator>
  <cp:lastModifiedBy>Admin</cp:lastModifiedBy>
  <cp:revision>60</cp:revision>
  <dcterms:created xsi:type="dcterms:W3CDTF">2013-10-09T11:49:54Z</dcterms:created>
  <dcterms:modified xsi:type="dcterms:W3CDTF">2017-10-28T20:35:28Z</dcterms:modified>
</cp:coreProperties>
</file>