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519" r:id="rId3"/>
    <p:sldId id="466" r:id="rId4"/>
    <p:sldId id="529" r:id="rId5"/>
    <p:sldId id="516" r:id="rId6"/>
    <p:sldId id="525" r:id="rId7"/>
    <p:sldId id="524" r:id="rId8"/>
    <p:sldId id="520" r:id="rId9"/>
    <p:sldId id="528" r:id="rId10"/>
    <p:sldId id="518" r:id="rId11"/>
    <p:sldId id="517" r:id="rId12"/>
    <p:sldId id="521" r:id="rId13"/>
    <p:sldId id="468" r:id="rId14"/>
    <p:sldId id="522" r:id="rId15"/>
    <p:sldId id="523" r:id="rId16"/>
    <p:sldId id="52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E7E"/>
    <a:srgbClr val="0000FF"/>
    <a:srgbClr val="FFB7B7"/>
    <a:srgbClr val="FF7171"/>
    <a:srgbClr val="FFB3B3"/>
    <a:srgbClr val="FFFF7D"/>
    <a:srgbClr val="FFD5D5"/>
    <a:srgbClr val="450E4E"/>
    <a:srgbClr val="318C1C"/>
    <a:srgbClr val="FBA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DFBE-A559-4BA3-9F3B-8F1096FF0129}" type="datetimeFigureOut">
              <a:rPr lang="nl-NL" smtClean="0"/>
              <a:pPr/>
              <a:t>28-10-2020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1D9C5184-A3A7-4D11-B2F8-848CEBAB4998}"/>
              </a:ext>
            </a:extLst>
          </p:cNvPr>
          <p:cNvGrpSpPr/>
          <p:nvPr/>
        </p:nvGrpSpPr>
        <p:grpSpPr>
          <a:xfrm>
            <a:off x="2051720" y="1011236"/>
            <a:ext cx="4694749" cy="4578003"/>
            <a:chOff x="2162899" y="188578"/>
            <a:chExt cx="4830418" cy="4494236"/>
          </a:xfrm>
        </p:grpSpPr>
        <p:pic>
          <p:nvPicPr>
            <p:cNvPr id="12" name="Afbeelding 0" descr="wereldbol.jpg">
              <a:extLst>
                <a:ext uri="{FF2B5EF4-FFF2-40B4-BE49-F238E27FC236}">
                  <a16:creationId xmlns:a16="http://schemas.microsoft.com/office/drawing/2014/main" id="{2B8DEACF-23A8-4FFF-8D06-CD8152E7C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2183116" y="188578"/>
              <a:ext cx="4789983" cy="4388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4">
              <a:extLst>
                <a:ext uri="{FF2B5EF4-FFF2-40B4-BE49-F238E27FC236}">
                  <a16:creationId xmlns:a16="http://schemas.microsoft.com/office/drawing/2014/main" id="{9E2BDD5B-B165-4C9B-B5F6-296419D460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62899" y="294593"/>
              <a:ext cx="4830418" cy="4388221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365567"/>
                </a:avLst>
              </a:prstTxWarp>
            </a:bodyPr>
            <a:lstStyle/>
            <a:p>
              <a:pPr algn="ctr" rtl="0"/>
              <a:r>
                <a:rPr lang="nl-NL" sz="6000" kern="10" spc="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Respect </a:t>
              </a:r>
              <a:r>
                <a:rPr lang="nl-NL" sz="6000" kern="10" spc="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for</a:t>
              </a:r>
              <a:r>
                <a:rPr lang="nl-NL" sz="6000" kern="10" spc="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 the model of the </a:t>
              </a:r>
              <a:r>
                <a:rPr lang="nl-NL" sz="6000" kern="10" spc="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world</a:t>
              </a:r>
              <a:r>
                <a:rPr lang="nl-NL" sz="6000" kern="10" spc="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 of the </a:t>
              </a:r>
              <a:r>
                <a:rPr lang="nl-NL" sz="6000" kern="10" spc="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other</a:t>
              </a:r>
              <a:r>
                <a:rPr lang="nl-NL" sz="6000" kern="10" spc="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 and of </a:t>
              </a:r>
              <a:r>
                <a:rPr lang="nl-NL" sz="6000" kern="10" spc="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Brush Script MT"/>
                </a:rPr>
                <a:t>myself</a:t>
              </a:r>
              <a:endPara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 rot="19750314">
            <a:off x="-312619" y="503406"/>
            <a:ext cx="51579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Trust!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B8740C-DED1-4EAD-9F75-2BE471B0AC14}"/>
              </a:ext>
            </a:extLst>
          </p:cNvPr>
          <p:cNvSpPr txBox="1"/>
          <p:nvPr/>
        </p:nvSpPr>
        <p:spPr>
          <a:xfrm>
            <a:off x="107504" y="6416792"/>
            <a:ext cx="678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Online workshop for NLP participants in Ramallah November 28 2020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B66F9F2-79BF-4884-8B3B-71BF278E1FB2}"/>
              </a:ext>
            </a:extLst>
          </p:cNvPr>
          <p:cNvSpPr/>
          <p:nvPr/>
        </p:nvSpPr>
        <p:spPr>
          <a:xfrm rot="19660769">
            <a:off x="3800995" y="4430558"/>
            <a:ext cx="53629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3200" b="1" i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Enlarging</a:t>
            </a:r>
            <a:r>
              <a:rPr lang="nl-NL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trust in </a:t>
            </a:r>
            <a:r>
              <a:rPr lang="nl-NL" sz="3200" b="1" i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your</a:t>
            </a:r>
            <a:r>
              <a:rPr lang="nl-NL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model of the </a:t>
            </a:r>
            <a:r>
              <a:rPr lang="nl-NL" sz="3200" b="1" i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world</a:t>
            </a:r>
            <a:endParaRPr lang="nl-NL" sz="30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8955E-77A7-457F-9511-92C521B3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504" cy="70609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Respect the model of the </a:t>
            </a:r>
            <a:r>
              <a:rPr lang="nl-NL" sz="3200" b="1" dirty="0" err="1">
                <a:solidFill>
                  <a:srgbClr val="0000FF"/>
                </a:solidFill>
              </a:rPr>
              <a:t>world</a:t>
            </a:r>
            <a:r>
              <a:rPr lang="nl-NL" sz="3200" b="1" dirty="0">
                <a:solidFill>
                  <a:srgbClr val="0000FF"/>
                </a:solidFill>
              </a:rPr>
              <a:t> of the </a:t>
            </a:r>
            <a:r>
              <a:rPr lang="nl-NL" sz="3200" b="1" dirty="0" err="1">
                <a:solidFill>
                  <a:srgbClr val="0000FF"/>
                </a:solidFill>
              </a:rPr>
              <a:t>other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E42B411-7B19-4E02-A0D2-B302B4D80401}"/>
              </a:ext>
            </a:extLst>
          </p:cNvPr>
          <p:cNvSpPr/>
          <p:nvPr/>
        </p:nvSpPr>
        <p:spPr>
          <a:xfrm>
            <a:off x="4860032" y="2204864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The  other does act from the own internal picture.</a:t>
            </a:r>
          </a:p>
          <a:p>
            <a:pPr fontAlgn="base"/>
            <a:endParaRPr lang="en-US" sz="1600" dirty="0">
              <a:solidFill>
                <a:srgbClr val="0000FF"/>
              </a:solidFill>
              <a:latin typeface="Raleway"/>
            </a:endParaRP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The own model of the world</a:t>
            </a:r>
            <a:r>
              <a:rPr lang="en-US" sz="1600" b="1" dirty="0">
                <a:solidFill>
                  <a:srgbClr val="0000FF"/>
                </a:solidFill>
                <a:latin typeface="Raleway"/>
              </a:rPr>
              <a:t>.</a:t>
            </a:r>
          </a:p>
          <a:p>
            <a:pPr fontAlgn="base"/>
            <a:endParaRPr lang="en-US" sz="1600" dirty="0">
              <a:solidFill>
                <a:srgbClr val="0000FF"/>
              </a:solidFill>
              <a:latin typeface="Open Sans"/>
            </a:endParaRP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Connect to that model of the world. </a:t>
            </a:r>
            <a:endParaRPr lang="en-US" sz="1600" dirty="0">
              <a:solidFill>
                <a:srgbClr val="0000FF"/>
              </a:solidFill>
              <a:latin typeface="Open San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1BB88F7-D63C-40E8-8064-671BA52ECB88}"/>
              </a:ext>
            </a:extLst>
          </p:cNvPr>
          <p:cNvSpPr/>
          <p:nvPr/>
        </p:nvSpPr>
        <p:spPr>
          <a:xfrm>
            <a:off x="264453" y="764704"/>
            <a:ext cx="8821372" cy="1287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Raleway"/>
              </a:rPr>
              <a:t>How do you change the other? That is not easy! 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Raleway"/>
              </a:rPr>
              <a:t>Bett is to change yourself first……. This will help:</a:t>
            </a:r>
          </a:p>
          <a:p>
            <a:pPr fontAlgn="base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Raleway"/>
              </a:rPr>
              <a:t>“I respect the model of the world of the other (and of myself)."</a:t>
            </a:r>
          </a:p>
        </p:txBody>
      </p:sp>
      <p:pic>
        <p:nvPicPr>
          <p:cNvPr id="4" name="Afbeelding 3" descr="Afbeelding met vogel, wit, zwart, groot&#10;&#10;Automatisch gegenereerde beschrijving">
            <a:extLst>
              <a:ext uri="{FF2B5EF4-FFF2-40B4-BE49-F238E27FC236}">
                <a16:creationId xmlns:a16="http://schemas.microsoft.com/office/drawing/2014/main" id="{BA114442-4E3F-493E-911D-12236DE1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EFD"/>
              </a:clrFrom>
              <a:clrTo>
                <a:srgbClr val="F5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922"/>
            <a:ext cx="5335484" cy="402307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06A8C1D-C2BB-40F6-8056-BA0F65E340F2}"/>
              </a:ext>
            </a:extLst>
          </p:cNvPr>
          <p:cNvSpPr/>
          <p:nvPr/>
        </p:nvSpPr>
        <p:spPr>
          <a:xfrm>
            <a:off x="4860032" y="6237312"/>
            <a:ext cx="428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In this way you can start building trust in the other. </a:t>
            </a:r>
            <a:endParaRPr lang="en-US" sz="1600" dirty="0">
              <a:solidFill>
                <a:srgbClr val="0000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568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063505D-3BE9-42AA-8589-2A2E20AAE4D0}"/>
              </a:ext>
            </a:extLst>
          </p:cNvPr>
          <p:cNvGrpSpPr/>
          <p:nvPr/>
        </p:nvGrpSpPr>
        <p:grpSpPr>
          <a:xfrm>
            <a:off x="2939225" y="1670817"/>
            <a:ext cx="3874102" cy="3652086"/>
            <a:chOff x="2967962" y="2474078"/>
            <a:chExt cx="3874102" cy="3652086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1EC9B9EF-FE56-4B1A-AAA9-8A6AAB040271}"/>
                </a:ext>
              </a:extLst>
            </p:cNvPr>
            <p:cNvSpPr/>
            <p:nvPr/>
          </p:nvSpPr>
          <p:spPr>
            <a:xfrm>
              <a:off x="2991767" y="2474078"/>
              <a:ext cx="3850297" cy="36520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Cirkel: leeg 12">
              <a:extLst>
                <a:ext uri="{FF2B5EF4-FFF2-40B4-BE49-F238E27FC236}">
                  <a16:creationId xmlns:a16="http://schemas.microsoft.com/office/drawing/2014/main" id="{A6407F72-4FC2-4F02-923C-C4F6A80A793E}"/>
                </a:ext>
              </a:extLst>
            </p:cNvPr>
            <p:cNvSpPr/>
            <p:nvPr/>
          </p:nvSpPr>
          <p:spPr>
            <a:xfrm>
              <a:off x="2967962" y="2474078"/>
              <a:ext cx="3850296" cy="3652086"/>
            </a:xfrm>
            <a:prstGeom prst="donut">
              <a:avLst>
                <a:gd name="adj" fmla="val 59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47D72EF-EEF9-43A3-8858-65EBC7B1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432"/>
            <a:ext cx="4499992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Circle of trust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A07BA86-B8C9-4349-A3DE-BFE1F7019180}"/>
              </a:ext>
            </a:extLst>
          </p:cNvPr>
          <p:cNvCxnSpPr>
            <a:cxnSpLocks/>
          </p:cNvCxnSpPr>
          <p:nvPr/>
        </p:nvCxnSpPr>
        <p:spPr>
          <a:xfrm>
            <a:off x="3369609" y="2353187"/>
            <a:ext cx="1469896" cy="1152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D92EE3B-B8FA-4400-90A0-0E427CA6D53A}"/>
              </a:ext>
            </a:extLst>
          </p:cNvPr>
          <p:cNvCxnSpPr>
            <a:cxnSpLocks/>
          </p:cNvCxnSpPr>
          <p:nvPr/>
        </p:nvCxnSpPr>
        <p:spPr>
          <a:xfrm flipH="1">
            <a:off x="4839505" y="2525777"/>
            <a:ext cx="1515360" cy="94035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C68A76-F1CE-42D2-9ED6-42C38A31A54A}"/>
              </a:ext>
            </a:extLst>
          </p:cNvPr>
          <p:cNvCxnSpPr>
            <a:cxnSpLocks/>
          </p:cNvCxnSpPr>
          <p:nvPr/>
        </p:nvCxnSpPr>
        <p:spPr>
          <a:xfrm flipH="1">
            <a:off x="4817847" y="3510968"/>
            <a:ext cx="21658" cy="179024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kstvak 11">
            <a:extLst>
              <a:ext uri="{FF2B5EF4-FFF2-40B4-BE49-F238E27FC236}">
                <a16:creationId xmlns:a16="http://schemas.microsoft.com/office/drawing/2014/main" id="{01D53BD8-8AC2-426F-86BA-0CFF52FC975E}"/>
              </a:ext>
            </a:extLst>
          </p:cNvPr>
          <p:cNvSpPr txBox="1"/>
          <p:nvPr/>
        </p:nvSpPr>
        <p:spPr>
          <a:xfrm>
            <a:off x="3902153" y="1998360"/>
            <a:ext cx="2064264" cy="83589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15900" algn="l"/>
              </a:tabLst>
            </a:pPr>
            <a:r>
              <a:rPr lang="en-US" sz="24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Observe</a:t>
            </a:r>
          </a:p>
          <a:p>
            <a:pPr algn="ctr">
              <a:spcAft>
                <a:spcPts val="0"/>
              </a:spcAft>
              <a:tabLst>
                <a:tab pos="215900" algn="l"/>
              </a:tabLst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with attention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kstvak 12">
            <a:extLst>
              <a:ext uri="{FF2B5EF4-FFF2-40B4-BE49-F238E27FC236}">
                <a16:creationId xmlns:a16="http://schemas.microsoft.com/office/drawing/2014/main" id="{B8DF8D0A-F565-41D4-80F1-EBDE78D1E149}"/>
              </a:ext>
            </a:extLst>
          </p:cNvPr>
          <p:cNvSpPr txBox="1"/>
          <p:nvPr/>
        </p:nvSpPr>
        <p:spPr>
          <a:xfrm rot="18284070">
            <a:off x="4898944" y="3446363"/>
            <a:ext cx="1825674" cy="92446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15900" algn="l"/>
              </a:tabLst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Listen carefully</a:t>
            </a:r>
          </a:p>
        </p:txBody>
      </p:sp>
      <p:sp>
        <p:nvSpPr>
          <p:cNvPr id="11" name="Tekstvak 15">
            <a:extLst>
              <a:ext uri="{FF2B5EF4-FFF2-40B4-BE49-F238E27FC236}">
                <a16:creationId xmlns:a16="http://schemas.microsoft.com/office/drawing/2014/main" id="{CB984F91-068F-4050-A43D-911F2B1CBB72}"/>
              </a:ext>
            </a:extLst>
          </p:cNvPr>
          <p:cNvSpPr txBox="1"/>
          <p:nvPr/>
        </p:nvSpPr>
        <p:spPr>
          <a:xfrm rot="3015901">
            <a:off x="2780158" y="3346525"/>
            <a:ext cx="2392684" cy="9259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15900" algn="l"/>
              </a:tabLst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Ask questions with respect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C5EEE4F5-8C1E-401F-8379-E9650EB41456}"/>
              </a:ext>
            </a:extLst>
          </p:cNvPr>
          <p:cNvSpPr/>
          <p:nvPr/>
        </p:nvSpPr>
        <p:spPr>
          <a:xfrm rot="10546770">
            <a:off x="3372198" y="2032261"/>
            <a:ext cx="607616" cy="5150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441C4A7C-02A4-4F72-B3EB-FB5CEE0354AE}"/>
              </a:ext>
            </a:extLst>
          </p:cNvPr>
          <p:cNvSpPr/>
          <p:nvPr/>
        </p:nvSpPr>
        <p:spPr>
          <a:xfrm rot="8702475">
            <a:off x="4525992" y="5018631"/>
            <a:ext cx="607616" cy="5150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>
            <a:extLst>
              <a:ext uri="{FF2B5EF4-FFF2-40B4-BE49-F238E27FC236}">
                <a16:creationId xmlns:a16="http://schemas.microsoft.com/office/drawing/2014/main" id="{CBA0F4A5-8429-4CCD-A32E-A1DDB1620AB6}"/>
              </a:ext>
            </a:extLst>
          </p:cNvPr>
          <p:cNvSpPr/>
          <p:nvPr/>
        </p:nvSpPr>
        <p:spPr>
          <a:xfrm rot="1271708">
            <a:off x="6051057" y="2197328"/>
            <a:ext cx="607616" cy="5150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A2D3CB08-72E0-45CC-86D8-DCC28DEAAA52}"/>
              </a:ext>
            </a:extLst>
          </p:cNvPr>
          <p:cNvSpPr/>
          <p:nvPr/>
        </p:nvSpPr>
        <p:spPr>
          <a:xfrm rot="5400000">
            <a:off x="5834486" y="4256972"/>
            <a:ext cx="1724166" cy="45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0ACDD8-6397-4A2C-B1A8-90DDA760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38" y="2461359"/>
            <a:ext cx="2162175" cy="3238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E8BDF49-C406-4E42-B0A3-57BABC9B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1426" y="54829"/>
            <a:ext cx="1828800" cy="26765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A5B02F-370E-47E3-9AA3-F5D3E5C416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027" y="2504082"/>
            <a:ext cx="1714500" cy="2552700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9C11C435-9996-481B-B5BC-1E6CD8E5ED55}"/>
              </a:ext>
            </a:extLst>
          </p:cNvPr>
          <p:cNvSpPr txBox="1"/>
          <p:nvPr/>
        </p:nvSpPr>
        <p:spPr>
          <a:xfrm>
            <a:off x="5443515" y="5389789"/>
            <a:ext cx="28830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Create respect for the model of the world of the other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F778DC1-9521-48AA-89C0-7FDF000BF451}"/>
              </a:ext>
            </a:extLst>
          </p:cNvPr>
          <p:cNvSpPr txBox="1"/>
          <p:nvPr/>
        </p:nvSpPr>
        <p:spPr>
          <a:xfrm>
            <a:off x="5451542" y="6093296"/>
            <a:ext cx="2883089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From respect you develop </a:t>
            </a:r>
            <a:r>
              <a:rPr lang="en-US" sz="2800" b="1" dirty="0">
                <a:solidFill>
                  <a:srgbClr val="0000FF"/>
                </a:solidFill>
              </a:rPr>
              <a:t>trust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91732708-DB8E-446B-97FF-3B0CDCDDE5D7}"/>
              </a:ext>
            </a:extLst>
          </p:cNvPr>
          <p:cNvSpPr/>
          <p:nvPr/>
        </p:nvSpPr>
        <p:spPr>
          <a:xfrm>
            <a:off x="4355976" y="2930262"/>
            <a:ext cx="1087539" cy="1098495"/>
          </a:xfrm>
          <a:prstGeom prst="ellipse">
            <a:avLst/>
          </a:prstGeom>
          <a:solidFill>
            <a:srgbClr val="F27E7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Respect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6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8" grpId="0" animBg="1"/>
      <p:bldP spid="19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4276-FB9C-4F9A-B5D9-13076A4A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Exercise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5D000-5B64-46BB-87A5-E5289523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Go to a situation in which you had a lot of </a:t>
            </a:r>
            <a:r>
              <a:rPr lang="en-US" dirty="0" err="1">
                <a:solidFill>
                  <a:srgbClr val="0000FF"/>
                </a:solidFill>
              </a:rPr>
              <a:t>selftrust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</a:rPr>
              <a:t>Now go to a situation in which you had trust in another person. </a:t>
            </a:r>
          </a:p>
          <a:p>
            <a:r>
              <a:rPr lang="en-US" dirty="0">
                <a:solidFill>
                  <a:srgbClr val="0000FF"/>
                </a:solidFill>
              </a:rPr>
              <a:t>Share your situations in groups of two or three.</a:t>
            </a:r>
          </a:p>
          <a:p>
            <a:r>
              <a:rPr lang="en-US" dirty="0">
                <a:solidFill>
                  <a:srgbClr val="0000FF"/>
                </a:solidFill>
              </a:rPr>
              <a:t>How did you get </a:t>
            </a:r>
            <a:r>
              <a:rPr lang="en-US">
                <a:solidFill>
                  <a:srgbClr val="0000FF"/>
                </a:solidFill>
              </a:rPr>
              <a:t>this trust?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Click on ‘join’ to enter, we will call you back in 10 min.</a:t>
            </a:r>
          </a:p>
        </p:txBody>
      </p:sp>
    </p:spTree>
    <p:extLst>
      <p:ext uri="{BB962C8B-B14F-4D97-AF65-F5344CB8AC3E}">
        <p14:creationId xmlns:p14="http://schemas.microsoft.com/office/powerpoint/2010/main" val="9573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vak 24">
            <a:extLst>
              <a:ext uri="{FF2B5EF4-FFF2-40B4-BE49-F238E27FC236}">
                <a16:creationId xmlns:a16="http://schemas.microsoft.com/office/drawing/2014/main" id="{C369A8F9-E784-4826-A857-C5B305398BB2}"/>
              </a:ext>
            </a:extLst>
          </p:cNvPr>
          <p:cNvSpPr txBox="1"/>
          <p:nvPr/>
        </p:nvSpPr>
        <p:spPr>
          <a:xfrm>
            <a:off x="0" y="45084"/>
            <a:ext cx="400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FF"/>
                </a:solidFill>
              </a:rPr>
              <a:t>How do </a:t>
            </a:r>
            <a:r>
              <a:rPr lang="nl-NL" sz="3600" b="1" i="1" dirty="0" err="1">
                <a:solidFill>
                  <a:srgbClr val="0000FF"/>
                </a:solidFill>
              </a:rPr>
              <a:t>you</a:t>
            </a:r>
            <a:r>
              <a:rPr lang="nl-NL" sz="3600" b="1" i="1" dirty="0">
                <a:solidFill>
                  <a:srgbClr val="0000FF"/>
                </a:solidFill>
              </a:rPr>
              <a:t> </a:t>
            </a:r>
            <a:r>
              <a:rPr lang="nl-NL" sz="3600" b="1" i="1" dirty="0" err="1">
                <a:solidFill>
                  <a:srgbClr val="0000FF"/>
                </a:solidFill>
              </a:rPr>
              <a:t>develop</a:t>
            </a:r>
            <a:r>
              <a:rPr lang="nl-NL" sz="3600" b="1" i="1" dirty="0">
                <a:solidFill>
                  <a:srgbClr val="0000FF"/>
                </a:solidFill>
              </a:rPr>
              <a:t> trust?</a:t>
            </a:r>
            <a:endParaRPr lang="nl-NL" sz="3600" b="1" i="1" baseline="30000" dirty="0">
              <a:solidFill>
                <a:srgbClr val="0000FF"/>
              </a:solidFill>
            </a:endParaRPr>
          </a:p>
        </p:txBody>
      </p:sp>
      <p:grpSp>
        <p:nvGrpSpPr>
          <p:cNvPr id="1028" name="Groep 1027">
            <a:extLst>
              <a:ext uri="{FF2B5EF4-FFF2-40B4-BE49-F238E27FC236}">
                <a16:creationId xmlns:a16="http://schemas.microsoft.com/office/drawing/2014/main" id="{3B2C0645-915A-4832-99BC-2118B240DE63}"/>
              </a:ext>
            </a:extLst>
          </p:cNvPr>
          <p:cNvGrpSpPr/>
          <p:nvPr/>
        </p:nvGrpSpPr>
        <p:grpSpPr>
          <a:xfrm>
            <a:off x="1445977" y="539060"/>
            <a:ext cx="3182962" cy="7210021"/>
            <a:chOff x="1445977" y="539060"/>
            <a:chExt cx="3182962" cy="7210021"/>
          </a:xfrm>
        </p:grpSpPr>
        <p:sp>
          <p:nvSpPr>
            <p:cNvPr id="9" name="Boog 8">
              <a:extLst>
                <a:ext uri="{FF2B5EF4-FFF2-40B4-BE49-F238E27FC236}">
                  <a16:creationId xmlns:a16="http://schemas.microsoft.com/office/drawing/2014/main" id="{2E32F39F-E6A4-40F3-856D-C8E4B524C15F}"/>
                </a:ext>
              </a:extLst>
            </p:cNvPr>
            <p:cNvSpPr/>
            <p:nvPr/>
          </p:nvSpPr>
          <p:spPr>
            <a:xfrm rot="12758862">
              <a:off x="1445977" y="539060"/>
              <a:ext cx="1294630" cy="7210021"/>
            </a:xfrm>
            <a:prstGeom prst="arc">
              <a:avLst>
                <a:gd name="adj1" fmla="val 16828828"/>
                <a:gd name="adj2" fmla="val 5329995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FC26EB93-2D2C-4BCE-8CFD-42E6CC80AFC1}"/>
                </a:ext>
              </a:extLst>
            </p:cNvPr>
            <p:cNvSpPr/>
            <p:nvPr/>
          </p:nvSpPr>
          <p:spPr>
            <a:xfrm rot="5201979">
              <a:off x="4021123" y="722873"/>
              <a:ext cx="542855" cy="6727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ep 1042">
            <a:extLst>
              <a:ext uri="{FF2B5EF4-FFF2-40B4-BE49-F238E27FC236}">
                <a16:creationId xmlns:a16="http://schemas.microsoft.com/office/drawing/2014/main" id="{E07D3100-D72C-47E4-B1CF-E317D51CF042}"/>
              </a:ext>
            </a:extLst>
          </p:cNvPr>
          <p:cNvGrpSpPr/>
          <p:nvPr/>
        </p:nvGrpSpPr>
        <p:grpSpPr>
          <a:xfrm>
            <a:off x="283975" y="6030712"/>
            <a:ext cx="8677409" cy="612933"/>
            <a:chOff x="283975" y="6030712"/>
            <a:chExt cx="3529491" cy="612933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9962322-F709-41DC-ABE2-4CE3D97C4E75}"/>
                </a:ext>
              </a:extLst>
            </p:cNvPr>
            <p:cNvSpPr/>
            <p:nvPr/>
          </p:nvSpPr>
          <p:spPr>
            <a:xfrm>
              <a:off x="283975" y="6058868"/>
              <a:ext cx="3529491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Self</a:t>
              </a:r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trust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" name="Verbindingslijn: gebogen 2">
              <a:extLst>
                <a:ext uri="{FF2B5EF4-FFF2-40B4-BE49-F238E27FC236}">
                  <a16:creationId xmlns:a16="http://schemas.microsoft.com/office/drawing/2014/main" id="{2677A2D2-E813-4398-A533-6A5F7CFDAD3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0144" y="6074543"/>
              <a:ext cx="612933" cy="525271"/>
            </a:xfrm>
            <a:prstGeom prst="bentConnector3">
              <a:avLst>
                <a:gd name="adj1" fmla="val 9688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ep 1044">
            <a:extLst>
              <a:ext uri="{FF2B5EF4-FFF2-40B4-BE49-F238E27FC236}">
                <a16:creationId xmlns:a16="http://schemas.microsoft.com/office/drawing/2014/main" id="{3EB7F095-7C83-4AA6-B0C8-CEE3AEEE712B}"/>
              </a:ext>
            </a:extLst>
          </p:cNvPr>
          <p:cNvGrpSpPr/>
          <p:nvPr/>
        </p:nvGrpSpPr>
        <p:grpSpPr>
          <a:xfrm>
            <a:off x="1298638" y="4944958"/>
            <a:ext cx="7054658" cy="602168"/>
            <a:chOff x="1298638" y="4944958"/>
            <a:chExt cx="7054658" cy="602168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71121F2-DEF7-4AE2-ACCE-1D8400325E64}"/>
                </a:ext>
              </a:extLst>
            </p:cNvPr>
            <p:cNvSpPr/>
            <p:nvPr/>
          </p:nvSpPr>
          <p:spPr>
            <a:xfrm>
              <a:off x="1337657" y="4962351"/>
              <a:ext cx="7015639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Understand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your</a:t>
              </a:r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own</a:t>
              </a:r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model of the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world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0" name="Verbindingslijn: gebogen 19">
              <a:extLst>
                <a:ext uri="{FF2B5EF4-FFF2-40B4-BE49-F238E27FC236}">
                  <a16:creationId xmlns:a16="http://schemas.microsoft.com/office/drawing/2014/main" id="{DA16145A-6877-49EA-A74D-F40421DA4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638" y="4944958"/>
              <a:ext cx="640523" cy="574010"/>
            </a:xfrm>
            <a:prstGeom prst="bentConnector3">
              <a:avLst>
                <a:gd name="adj1" fmla="val 6493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7" name="Groep 1046">
            <a:extLst>
              <a:ext uri="{FF2B5EF4-FFF2-40B4-BE49-F238E27FC236}">
                <a16:creationId xmlns:a16="http://schemas.microsoft.com/office/drawing/2014/main" id="{BD85D420-51EB-4E6A-834D-228992EE6B7B}"/>
              </a:ext>
            </a:extLst>
          </p:cNvPr>
          <p:cNvGrpSpPr/>
          <p:nvPr/>
        </p:nvGrpSpPr>
        <p:grpSpPr>
          <a:xfrm>
            <a:off x="2396585" y="3865096"/>
            <a:ext cx="6466533" cy="589410"/>
            <a:chOff x="2396585" y="3865096"/>
            <a:chExt cx="6466533" cy="58941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D2270116-497B-4A75-B0A6-E1454D5E780B}"/>
                </a:ext>
              </a:extLst>
            </p:cNvPr>
            <p:cNvSpPr/>
            <p:nvPr/>
          </p:nvSpPr>
          <p:spPr>
            <a:xfrm>
              <a:off x="2504903" y="3865833"/>
              <a:ext cx="6358215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Respect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your</a:t>
              </a:r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own</a:t>
              </a:r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model of the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world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9AB813F7-593B-4C49-A25B-939FAF221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6585" y="3865096"/>
              <a:ext cx="685994" cy="589410"/>
            </a:xfrm>
            <a:prstGeom prst="bentConnector3">
              <a:avLst>
                <a:gd name="adj1" fmla="val 1760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ep 1048">
            <a:extLst>
              <a:ext uri="{FF2B5EF4-FFF2-40B4-BE49-F238E27FC236}">
                <a16:creationId xmlns:a16="http://schemas.microsoft.com/office/drawing/2014/main" id="{3FF29DC0-98AC-4360-9F28-B8C3C4D2B8B2}"/>
              </a:ext>
            </a:extLst>
          </p:cNvPr>
          <p:cNvGrpSpPr/>
          <p:nvPr/>
        </p:nvGrpSpPr>
        <p:grpSpPr>
          <a:xfrm>
            <a:off x="3341576" y="2258803"/>
            <a:ext cx="5801973" cy="602844"/>
            <a:chOff x="3341576" y="2258803"/>
            <a:chExt cx="5801973" cy="602844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AE8B0EDF-B776-4D15-B73A-3066FE90A84B}"/>
                </a:ext>
              </a:extLst>
            </p:cNvPr>
            <p:cNvSpPr/>
            <p:nvPr/>
          </p:nvSpPr>
          <p:spPr>
            <a:xfrm>
              <a:off x="3341576" y="2276872"/>
              <a:ext cx="580197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Create an  emphatic relationship</a:t>
              </a:r>
              <a:endParaRPr lang="en-US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7" name="Verbindingslijn: gebogen 26">
              <a:extLst>
                <a:ext uri="{FF2B5EF4-FFF2-40B4-BE49-F238E27FC236}">
                  <a16:creationId xmlns:a16="http://schemas.microsoft.com/office/drawing/2014/main" id="{8AC9AD3C-7592-4D5C-90FF-9EDC44624C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5371" y="2258803"/>
              <a:ext cx="628417" cy="566326"/>
            </a:xfrm>
            <a:prstGeom prst="bentConnector3">
              <a:avLst>
                <a:gd name="adj1" fmla="val -404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4" name="Groep 1043">
            <a:extLst>
              <a:ext uri="{FF2B5EF4-FFF2-40B4-BE49-F238E27FC236}">
                <a16:creationId xmlns:a16="http://schemas.microsoft.com/office/drawing/2014/main" id="{C3D5EE0E-09C2-437F-B498-40A004D0B8D6}"/>
              </a:ext>
            </a:extLst>
          </p:cNvPr>
          <p:cNvGrpSpPr/>
          <p:nvPr/>
        </p:nvGrpSpPr>
        <p:grpSpPr>
          <a:xfrm>
            <a:off x="809246" y="5482455"/>
            <a:ext cx="8191157" cy="609032"/>
            <a:chOff x="809246" y="5482455"/>
            <a:chExt cx="8200501" cy="60903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94414C3-4084-45EA-8651-ADAE191CE0DA}"/>
                </a:ext>
              </a:extLst>
            </p:cNvPr>
            <p:cNvSpPr/>
            <p:nvPr/>
          </p:nvSpPr>
          <p:spPr>
            <a:xfrm>
              <a:off x="809246" y="5506712"/>
              <a:ext cx="8200501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Trust the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other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3" name="Verbindingslijn: gebogen 52">
              <a:extLst>
                <a:ext uri="{FF2B5EF4-FFF2-40B4-BE49-F238E27FC236}">
                  <a16:creationId xmlns:a16="http://schemas.microsoft.com/office/drawing/2014/main" id="{580B08BC-1180-4E9A-978A-4B83D48AFA7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6708" y="5514994"/>
              <a:ext cx="548255" cy="483178"/>
            </a:xfrm>
            <a:prstGeom prst="bentConnector3">
              <a:avLst>
                <a:gd name="adj1" fmla="val 9447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ep 1050">
            <a:extLst>
              <a:ext uri="{FF2B5EF4-FFF2-40B4-BE49-F238E27FC236}">
                <a16:creationId xmlns:a16="http://schemas.microsoft.com/office/drawing/2014/main" id="{F321E596-21E6-437C-98B9-7F0EE2ADA81B}"/>
              </a:ext>
            </a:extLst>
          </p:cNvPr>
          <p:cNvGrpSpPr/>
          <p:nvPr/>
        </p:nvGrpSpPr>
        <p:grpSpPr>
          <a:xfrm>
            <a:off x="5292079" y="362406"/>
            <a:ext cx="3689573" cy="1327337"/>
            <a:chOff x="5292080" y="362406"/>
            <a:chExt cx="3544560" cy="1327337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86C7C7A-2DAA-4C22-AFA9-AF7DDA671ECF}"/>
                </a:ext>
              </a:extLst>
            </p:cNvPr>
            <p:cNvSpPr/>
            <p:nvPr/>
          </p:nvSpPr>
          <p:spPr>
            <a:xfrm>
              <a:off x="5292080" y="366304"/>
              <a:ext cx="3544560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80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Rapport</a:t>
              </a:r>
              <a:endParaRPr lang="nl-NL" sz="80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1" name="Verbindingslijn: gebogen 60">
              <a:extLst>
                <a:ext uri="{FF2B5EF4-FFF2-40B4-BE49-F238E27FC236}">
                  <a16:creationId xmlns:a16="http://schemas.microsoft.com/office/drawing/2014/main" id="{8ADA3C48-9236-4469-B722-51BC9694D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362406"/>
              <a:ext cx="3544560" cy="1308905"/>
            </a:xfrm>
            <a:prstGeom prst="bentConnector3">
              <a:avLst>
                <a:gd name="adj1" fmla="val -120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6" name="Groep 1045">
            <a:extLst>
              <a:ext uri="{FF2B5EF4-FFF2-40B4-BE49-F238E27FC236}">
                <a16:creationId xmlns:a16="http://schemas.microsoft.com/office/drawing/2014/main" id="{2DF8E6BB-644E-451D-A87A-A115F4B5BD9B}"/>
              </a:ext>
            </a:extLst>
          </p:cNvPr>
          <p:cNvGrpSpPr/>
          <p:nvPr/>
        </p:nvGrpSpPr>
        <p:grpSpPr>
          <a:xfrm>
            <a:off x="1905237" y="4414092"/>
            <a:ext cx="7196009" cy="584775"/>
            <a:chOff x="1905237" y="4414092"/>
            <a:chExt cx="6271597" cy="584775"/>
          </a:xfrm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6AD81E31-15E4-4A6C-BC9A-C6D636FCB354}"/>
                </a:ext>
              </a:extLst>
            </p:cNvPr>
            <p:cNvSpPr/>
            <p:nvPr/>
          </p:nvSpPr>
          <p:spPr>
            <a:xfrm>
              <a:off x="1939159" y="4414092"/>
              <a:ext cx="6237675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Understand the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others</a:t>
              </a:r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model of the </a:t>
              </a:r>
              <a:r>
                <a:rPr lang="nl-NL" sz="3200" i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world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1" name="Verbindingslijn: gebogen 70">
              <a:extLst>
                <a:ext uri="{FF2B5EF4-FFF2-40B4-BE49-F238E27FC236}">
                  <a16:creationId xmlns:a16="http://schemas.microsoft.com/office/drawing/2014/main" id="{586F8971-C77E-4046-A5FA-02C18641755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881189" y="4445848"/>
              <a:ext cx="546384" cy="498288"/>
            </a:xfrm>
            <a:prstGeom prst="bentConnector3">
              <a:avLst>
                <a:gd name="adj1" fmla="val 9781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8" name="Groep 1047">
            <a:extLst>
              <a:ext uri="{FF2B5EF4-FFF2-40B4-BE49-F238E27FC236}">
                <a16:creationId xmlns:a16="http://schemas.microsoft.com/office/drawing/2014/main" id="{4D49E856-061F-4863-8841-83A66AC2AE91}"/>
              </a:ext>
            </a:extLst>
          </p:cNvPr>
          <p:cNvGrpSpPr/>
          <p:nvPr/>
        </p:nvGrpSpPr>
        <p:grpSpPr>
          <a:xfrm>
            <a:off x="3056727" y="2807796"/>
            <a:ext cx="5409428" cy="1094553"/>
            <a:chOff x="3056727" y="2807796"/>
            <a:chExt cx="5409428" cy="1094553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13ED4A84-5F73-4F96-B194-27F4E4F49942}"/>
                </a:ext>
              </a:extLst>
            </p:cNvPr>
            <p:cNvSpPr/>
            <p:nvPr/>
          </p:nvSpPr>
          <p:spPr>
            <a:xfrm>
              <a:off x="3555067" y="2825131"/>
              <a:ext cx="4911088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Respect the others model of </a:t>
              </a:r>
            </a:p>
            <a:p>
              <a:pPr algn="ctr"/>
              <a:r>
                <a:rPr lang="en-US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world</a:t>
              </a:r>
              <a:endParaRPr lang="en-US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6" name="Verbindingslijn: gebogen 75">
              <a:extLst>
                <a:ext uri="{FF2B5EF4-FFF2-40B4-BE49-F238E27FC236}">
                  <a16:creationId xmlns:a16="http://schemas.microsoft.com/office/drawing/2014/main" id="{1DE4AF2A-A818-4B60-96E5-2A66AC94B02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4437" y="3090086"/>
              <a:ext cx="1025332" cy="460752"/>
            </a:xfrm>
            <a:prstGeom prst="bentConnector3">
              <a:avLst>
                <a:gd name="adj1" fmla="val 97563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0" name="Groep 1049">
            <a:extLst>
              <a:ext uri="{FF2B5EF4-FFF2-40B4-BE49-F238E27FC236}">
                <a16:creationId xmlns:a16="http://schemas.microsoft.com/office/drawing/2014/main" id="{3D76DC49-3DD2-470B-8F5E-ACBAF7C44D8C}"/>
              </a:ext>
            </a:extLst>
          </p:cNvPr>
          <p:cNvGrpSpPr/>
          <p:nvPr/>
        </p:nvGrpSpPr>
        <p:grpSpPr>
          <a:xfrm>
            <a:off x="4125765" y="1671311"/>
            <a:ext cx="4019517" cy="614272"/>
            <a:chOff x="4125765" y="1671311"/>
            <a:chExt cx="4019517" cy="614272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610E77B-ED49-4607-81F6-1DDBB4D54701}"/>
                </a:ext>
              </a:extLst>
            </p:cNvPr>
            <p:cNvSpPr/>
            <p:nvPr/>
          </p:nvSpPr>
          <p:spPr>
            <a:xfrm>
              <a:off x="4957999" y="1700808"/>
              <a:ext cx="318728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Mutual deep trust</a:t>
              </a:r>
              <a:endParaRPr lang="en-US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83" name="Verbindingslijn: gebogen 82">
              <a:extLst>
                <a:ext uri="{FF2B5EF4-FFF2-40B4-BE49-F238E27FC236}">
                  <a16:creationId xmlns:a16="http://schemas.microsoft.com/office/drawing/2014/main" id="{92E06291-2620-4F4E-A77E-CB5034F86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5765" y="1671311"/>
              <a:ext cx="1165151" cy="587124"/>
            </a:xfrm>
            <a:prstGeom prst="bentConnector3">
              <a:avLst>
                <a:gd name="adj1" fmla="val 1418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Rapport, Pacing, Leading: Drei wichtige Begriffe im NLP ...">
            <a:extLst>
              <a:ext uri="{FF2B5EF4-FFF2-40B4-BE49-F238E27FC236}">
                <a16:creationId xmlns:a16="http://schemas.microsoft.com/office/drawing/2014/main" id="{4AA74352-DF7D-4598-A819-1C58753C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07" y="5756066"/>
            <a:ext cx="273630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46D58CA-296D-4952-A2F9-003CF4C75E6C}"/>
              </a:ext>
            </a:extLst>
          </p:cNvPr>
          <p:cNvSpPr/>
          <p:nvPr/>
        </p:nvSpPr>
        <p:spPr>
          <a:xfrm>
            <a:off x="215516" y="-651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Anchor trust on your knuckles.</a:t>
            </a:r>
          </a:p>
        </p:txBody>
      </p:sp>
      <p:pic>
        <p:nvPicPr>
          <p:cNvPr id="4098" name="Picture 2" descr="Mannen slaags in Veenendaalse bibliotheek | Foto ...">
            <a:extLst>
              <a:ext uri="{FF2B5EF4-FFF2-40B4-BE49-F238E27FC236}">
                <a16:creationId xmlns:a16="http://schemas.microsoft.com/office/drawing/2014/main" id="{6A9CB768-8D3B-43A9-A154-A33DC8D3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176158" cy="39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45E057A-A45E-482A-AE1E-88B837296651}"/>
              </a:ext>
            </a:extLst>
          </p:cNvPr>
          <p:cNvSpPr/>
          <p:nvPr/>
        </p:nvSpPr>
        <p:spPr>
          <a:xfrm rot="17985698">
            <a:off x="1204059" y="2363430"/>
            <a:ext cx="16466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acceptation</a:t>
            </a:r>
            <a:endParaRPr 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D1EA3ED-9D13-4FE5-B9B2-D5A5E8CCAF8E}"/>
              </a:ext>
            </a:extLst>
          </p:cNvPr>
          <p:cNvSpPr/>
          <p:nvPr/>
        </p:nvSpPr>
        <p:spPr>
          <a:xfrm rot="17985698">
            <a:off x="2387161" y="2363429"/>
            <a:ext cx="1110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C097B2-7495-43F7-87AD-59EA5986D7C9}"/>
              </a:ext>
            </a:extLst>
          </p:cNvPr>
          <p:cNvSpPr/>
          <p:nvPr/>
        </p:nvSpPr>
        <p:spPr>
          <a:xfrm rot="17985698">
            <a:off x="3369270" y="2230568"/>
            <a:ext cx="13097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self-trust</a:t>
            </a:r>
            <a:endParaRPr 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A8CE48B-F26B-4881-9B96-75C85B1DF79D}"/>
              </a:ext>
            </a:extLst>
          </p:cNvPr>
          <p:cNvSpPr/>
          <p:nvPr/>
        </p:nvSpPr>
        <p:spPr>
          <a:xfrm rot="17985698">
            <a:off x="3978069" y="2363428"/>
            <a:ext cx="19778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 in others</a:t>
            </a:r>
            <a:endParaRPr 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ijl: gekromd omlaag 2">
            <a:extLst>
              <a:ext uri="{FF2B5EF4-FFF2-40B4-BE49-F238E27FC236}">
                <a16:creationId xmlns:a16="http://schemas.microsoft.com/office/drawing/2014/main" id="{1F142F5C-431F-4E68-A645-4A59D8D95E94}"/>
              </a:ext>
            </a:extLst>
          </p:cNvPr>
          <p:cNvSpPr/>
          <p:nvPr/>
        </p:nvSpPr>
        <p:spPr>
          <a:xfrm>
            <a:off x="2260030" y="1383008"/>
            <a:ext cx="1224136" cy="56324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Pijl: gekromd omlaag 9">
            <a:extLst>
              <a:ext uri="{FF2B5EF4-FFF2-40B4-BE49-F238E27FC236}">
                <a16:creationId xmlns:a16="http://schemas.microsoft.com/office/drawing/2014/main" id="{E68AB185-F829-4C4E-AF56-F338C7B38DE8}"/>
              </a:ext>
            </a:extLst>
          </p:cNvPr>
          <p:cNvSpPr/>
          <p:nvPr/>
        </p:nvSpPr>
        <p:spPr>
          <a:xfrm>
            <a:off x="3484166" y="1003481"/>
            <a:ext cx="1224136" cy="56324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gekromd omlaag 10">
            <a:extLst>
              <a:ext uri="{FF2B5EF4-FFF2-40B4-BE49-F238E27FC236}">
                <a16:creationId xmlns:a16="http://schemas.microsoft.com/office/drawing/2014/main" id="{065F5C70-CA65-4270-8D5B-37DA8825D598}"/>
              </a:ext>
            </a:extLst>
          </p:cNvPr>
          <p:cNvSpPr/>
          <p:nvPr/>
        </p:nvSpPr>
        <p:spPr>
          <a:xfrm>
            <a:off x="4799939" y="713674"/>
            <a:ext cx="1224136" cy="56324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D9B14218-13E6-4738-8045-47DFDD21B786}"/>
              </a:ext>
            </a:extLst>
          </p:cNvPr>
          <p:cNvSpPr/>
          <p:nvPr/>
        </p:nvSpPr>
        <p:spPr>
          <a:xfrm>
            <a:off x="5110119" y="2068133"/>
            <a:ext cx="1112326" cy="302433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FEE09F-C193-40B6-97FB-68C38BFB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13" y="2276871"/>
            <a:ext cx="2802545" cy="28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6B9F20D-B457-4FB5-85FE-D64F218B0DC4}"/>
              </a:ext>
            </a:extLst>
          </p:cNvPr>
          <p:cNvSpPr/>
          <p:nvPr/>
        </p:nvSpPr>
        <p:spPr>
          <a:xfrm>
            <a:off x="5692942" y="5313329"/>
            <a:ext cx="2912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 in the model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the </a:t>
            </a:r>
            <a:r>
              <a:rPr lang="nl-NL" sz="2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</a:t>
            </a:r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nl-NL" sz="2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others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3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0" grpId="0" animBg="1"/>
      <p:bldP spid="11" grpId="0" animBg="1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897B7-8B21-417C-8651-5065ED48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9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With self trust I fully connect myself with …….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224AB-37F5-4E03-AA32-C17F8393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83" y="1156342"/>
            <a:ext cx="2242592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visualisation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AB63574-8852-4E9A-AF6B-EF2984C684FA}"/>
              </a:ext>
            </a:extLst>
          </p:cNvPr>
          <p:cNvSpPr txBox="1">
            <a:spLocks/>
          </p:cNvSpPr>
          <p:nvPr/>
        </p:nvSpPr>
        <p:spPr>
          <a:xfrm>
            <a:off x="251520" y="2132856"/>
            <a:ext cx="5832648" cy="4392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Peace in the world</a:t>
            </a:r>
          </a:p>
          <a:p>
            <a:r>
              <a:rPr lang="en-US" sz="1800" dirty="0">
                <a:solidFill>
                  <a:srgbClr val="0000FF"/>
                </a:solidFill>
              </a:rPr>
              <a:t>Health and balance of the earth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Trust in change in a positive direction</a:t>
            </a:r>
          </a:p>
          <a:p>
            <a:r>
              <a:rPr lang="en-US" sz="1800" dirty="0">
                <a:solidFill>
                  <a:srgbClr val="0000FF"/>
                </a:solidFill>
              </a:rPr>
              <a:t>Respect and love for each other</a:t>
            </a:r>
          </a:p>
          <a:p>
            <a:r>
              <a:rPr lang="en-US" sz="1800" dirty="0">
                <a:solidFill>
                  <a:srgbClr val="0000FF"/>
                </a:solidFill>
              </a:rPr>
              <a:t>Sustainability for everyone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The will to create balance</a:t>
            </a:r>
          </a:p>
          <a:p>
            <a:r>
              <a:rPr lang="en-US" sz="1800" dirty="0">
                <a:solidFill>
                  <a:srgbClr val="0000FF"/>
                </a:solidFill>
              </a:rPr>
              <a:t>Grandparents, parents, children and grandchildren</a:t>
            </a:r>
          </a:p>
          <a:p>
            <a:r>
              <a:rPr lang="en-US" sz="1800" dirty="0">
                <a:solidFill>
                  <a:srgbClr val="0000FF"/>
                </a:solidFill>
              </a:rPr>
              <a:t>Mother Earth</a:t>
            </a:r>
          </a:p>
          <a:p>
            <a:r>
              <a:rPr lang="en-US" sz="1800" dirty="0">
                <a:solidFill>
                  <a:srgbClr val="0000FF"/>
                </a:solidFill>
              </a:rPr>
              <a:t>My inner truth</a:t>
            </a:r>
          </a:p>
          <a:p>
            <a:r>
              <a:rPr lang="en-US" sz="1800" dirty="0">
                <a:solidFill>
                  <a:srgbClr val="0000FF"/>
                </a:solidFill>
              </a:rPr>
              <a:t>Gratitude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Trust in myself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Trust in the people around me.</a:t>
            </a:r>
          </a:p>
          <a:p>
            <a:pPr marL="0" indent="0">
              <a:buFont typeface="Arial" pitchFamily="34" charset="0"/>
              <a:buNone/>
            </a:pP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12D6DF-8B08-40C0-991E-E8AD7CD1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559"/>
          <a:stretch/>
        </p:blipFill>
        <p:spPr>
          <a:xfrm>
            <a:off x="5219085" y="1574520"/>
            <a:ext cx="3924915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5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1E5952-C8C1-4143-AA94-71D43E6C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700" dirty="0">
                <a:solidFill>
                  <a:srgbClr val="0000FF"/>
                </a:solidFill>
              </a:rPr>
              <a:t>Write in the chat what you take with you from this workshop.</a:t>
            </a:r>
          </a:p>
        </p:txBody>
      </p:sp>
      <p:pic>
        <p:nvPicPr>
          <p:cNvPr id="4" name="Afbeelding 3" descr="Afbeelding met buiten, weg, zonsondergang, vrouw&#10;&#10;Automatisch gegenereerde beschrijving">
            <a:extLst>
              <a:ext uri="{FF2B5EF4-FFF2-40B4-BE49-F238E27FC236}">
                <a16:creationId xmlns:a16="http://schemas.microsoft.com/office/drawing/2014/main" id="{31574701-BB22-42A6-BF93-750D6D7BD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8" r="-2" b="-2"/>
          <a:stretch/>
        </p:blipFill>
        <p:spPr>
          <a:xfrm>
            <a:off x="457200" y="2052041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66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EADDE-F1AA-4E2F-B850-2EBF7F14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230C7C-4BE4-4085-AD2E-EF498084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F1F0434-8B45-4E3E-8426-F836050601CC}"/>
              </a:ext>
            </a:extLst>
          </p:cNvPr>
          <p:cNvGrpSpPr/>
          <p:nvPr/>
        </p:nvGrpSpPr>
        <p:grpSpPr>
          <a:xfrm>
            <a:off x="1" y="-99392"/>
            <a:ext cx="9144001" cy="6914187"/>
            <a:chOff x="1" y="-99392"/>
            <a:chExt cx="9144001" cy="691418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FA64EFF-1C58-40EA-ACF7-24DF43D05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99392"/>
              <a:ext cx="9144001" cy="691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1B8A2DD7-020B-46D1-9CB8-684EEEEB80C9}"/>
                </a:ext>
              </a:extLst>
            </p:cNvPr>
            <p:cNvSpPr/>
            <p:nvPr/>
          </p:nvSpPr>
          <p:spPr>
            <a:xfrm>
              <a:off x="5724128" y="98559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38841632-6960-4098-AE57-56768A38D850}"/>
              </a:ext>
            </a:extLst>
          </p:cNvPr>
          <p:cNvSpPr/>
          <p:nvPr/>
        </p:nvSpPr>
        <p:spPr>
          <a:xfrm>
            <a:off x="5899515" y="274638"/>
            <a:ext cx="17325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7473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2D0C9DF-8376-462B-BD7E-EEABF88A865D}"/>
              </a:ext>
            </a:extLst>
          </p:cNvPr>
          <p:cNvGrpSpPr/>
          <p:nvPr/>
        </p:nvGrpSpPr>
        <p:grpSpPr>
          <a:xfrm>
            <a:off x="49389" y="1700318"/>
            <a:ext cx="9180512" cy="5157683"/>
            <a:chOff x="49389" y="1705974"/>
            <a:chExt cx="9180512" cy="5152027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73E931-A655-451D-B2A3-4F29DC6485DE}"/>
                </a:ext>
              </a:extLst>
            </p:cNvPr>
            <p:cNvGrpSpPr/>
            <p:nvPr/>
          </p:nvGrpSpPr>
          <p:grpSpPr>
            <a:xfrm>
              <a:off x="49389" y="1705974"/>
              <a:ext cx="9180512" cy="5152027"/>
              <a:chOff x="49389" y="1705974"/>
              <a:chExt cx="9180512" cy="5152027"/>
            </a:xfrm>
          </p:grpSpPr>
          <p:sp>
            <p:nvSpPr>
              <p:cNvPr id="14" name="PIJL-OMLAAG 13"/>
              <p:cNvSpPr/>
              <p:nvPr/>
            </p:nvSpPr>
            <p:spPr>
              <a:xfrm rot="19973382">
                <a:off x="2149613" y="2492752"/>
                <a:ext cx="432048" cy="3066170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PIJL-OMLAAG 14"/>
              <p:cNvSpPr/>
              <p:nvPr/>
            </p:nvSpPr>
            <p:spPr>
              <a:xfrm>
                <a:off x="431292" y="2636912"/>
                <a:ext cx="432048" cy="2736304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PIJL-OMLAAG 15"/>
              <p:cNvSpPr/>
              <p:nvPr/>
            </p:nvSpPr>
            <p:spPr>
              <a:xfrm rot="19030909">
                <a:off x="3468251" y="1705974"/>
                <a:ext cx="432048" cy="4198274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IJL-OMLAAG 17"/>
              <p:cNvSpPr/>
              <p:nvPr/>
            </p:nvSpPr>
            <p:spPr>
              <a:xfrm rot="21046863">
                <a:off x="1282929" y="2667473"/>
                <a:ext cx="432048" cy="2699031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1" name="Afbeelding 20" descr="blij 7.jpg"/>
              <p:cNvPicPr>
                <a:picLocks noChangeAspect="1"/>
              </p:cNvPicPr>
              <p:nvPr/>
            </p:nvPicPr>
            <p:blipFill>
              <a:blip r:embed="rId3" cstate="print"/>
              <a:srcRect l="31407" r="10266" b="11403"/>
              <a:stretch>
                <a:fillRect/>
              </a:stretch>
            </p:blipFill>
            <p:spPr>
              <a:xfrm>
                <a:off x="49389" y="5445224"/>
                <a:ext cx="1395966" cy="1412776"/>
              </a:xfrm>
              <a:prstGeom prst="rect">
                <a:avLst/>
              </a:prstGeom>
            </p:spPr>
          </p:pic>
          <p:pic>
            <p:nvPicPr>
              <p:cNvPr id="22" name="Afbeelding 21" descr="blij2.JPG"/>
              <p:cNvPicPr>
                <a:picLocks noChangeAspect="1"/>
              </p:cNvPicPr>
              <p:nvPr/>
            </p:nvPicPr>
            <p:blipFill>
              <a:blip r:embed="rId4" cstate="print"/>
              <a:srcRect l="24491" r="17182" b="21780"/>
              <a:stretch>
                <a:fillRect/>
              </a:stretch>
            </p:blipFill>
            <p:spPr>
              <a:xfrm>
                <a:off x="5917533" y="5445224"/>
                <a:ext cx="1581209" cy="1412776"/>
              </a:xfrm>
              <a:prstGeom prst="rect">
                <a:avLst/>
              </a:prstGeom>
            </p:spPr>
          </p:pic>
          <p:pic>
            <p:nvPicPr>
              <p:cNvPr id="23" name="Afbeelding 22" descr="blij-4.jpg"/>
              <p:cNvPicPr>
                <a:picLocks noChangeAspect="1"/>
              </p:cNvPicPr>
              <p:nvPr/>
            </p:nvPicPr>
            <p:blipFill>
              <a:blip r:embed="rId5" cstate="print"/>
              <a:srcRect l="24677" r="25969"/>
              <a:stretch>
                <a:fillRect/>
              </a:stretch>
            </p:blipFill>
            <p:spPr>
              <a:xfrm>
                <a:off x="1381029" y="5445224"/>
                <a:ext cx="1332941" cy="1412776"/>
              </a:xfrm>
              <a:prstGeom prst="rect">
                <a:avLst/>
              </a:prstGeom>
            </p:spPr>
          </p:pic>
          <p:pic>
            <p:nvPicPr>
              <p:cNvPr id="24" name="Afbeelding 23" descr="blij5.png"/>
              <p:cNvPicPr>
                <a:picLocks noChangeAspect="1"/>
              </p:cNvPicPr>
              <p:nvPr/>
            </p:nvPicPr>
            <p:blipFill>
              <a:blip r:embed="rId6" cstate="print"/>
              <a:srcRect l="30285" r="29334" b="43916"/>
              <a:stretch>
                <a:fillRect/>
              </a:stretch>
            </p:blipFill>
            <p:spPr>
              <a:xfrm>
                <a:off x="3685285" y="5445224"/>
                <a:ext cx="1130222" cy="1412776"/>
              </a:xfrm>
              <a:prstGeom prst="rect">
                <a:avLst/>
              </a:prstGeom>
            </p:spPr>
          </p:pic>
          <p:pic>
            <p:nvPicPr>
              <p:cNvPr id="25" name="Afbeelding 24" descr="blij-gezicht 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77173" y="5445224"/>
                <a:ext cx="1061705" cy="1412776"/>
              </a:xfrm>
              <a:prstGeom prst="rect">
                <a:avLst/>
              </a:prstGeom>
            </p:spPr>
          </p:pic>
          <p:sp>
            <p:nvSpPr>
              <p:cNvPr id="27" name="PIJL-OMLAAG 26"/>
              <p:cNvSpPr/>
              <p:nvPr/>
            </p:nvSpPr>
            <p:spPr>
              <a:xfrm rot="18367347">
                <a:off x="4451626" y="923041"/>
                <a:ext cx="432048" cy="5415856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8" name="Afbeelding 27" descr="blij 8.jpg"/>
              <p:cNvPicPr>
                <a:picLocks noChangeAspect="1"/>
              </p:cNvPicPr>
              <p:nvPr/>
            </p:nvPicPr>
            <p:blipFill>
              <a:blip r:embed="rId8" cstate="print"/>
              <a:srcRect l="38975" r="2751" b="4326"/>
              <a:stretch>
                <a:fillRect/>
              </a:stretch>
            </p:blipFill>
            <p:spPr>
              <a:xfrm>
                <a:off x="7501709" y="5439330"/>
                <a:ext cx="1728192" cy="1418670"/>
              </a:xfrm>
              <a:prstGeom prst="rect">
                <a:avLst/>
              </a:prstGeom>
            </p:spPr>
          </p:pic>
          <p:pic>
            <p:nvPicPr>
              <p:cNvPr id="13" name="Afbeelding 12" descr="blij 6.jpg"/>
              <p:cNvPicPr>
                <a:picLocks noChangeAspect="1"/>
              </p:cNvPicPr>
              <p:nvPr/>
            </p:nvPicPr>
            <p:blipFill>
              <a:blip r:embed="rId9" cstate="print"/>
              <a:srcRect l="37305"/>
              <a:stretch>
                <a:fillRect/>
              </a:stretch>
            </p:blipFill>
            <p:spPr>
              <a:xfrm>
                <a:off x="4693397" y="5445225"/>
                <a:ext cx="1327958" cy="1412776"/>
              </a:xfrm>
              <a:prstGeom prst="rect">
                <a:avLst/>
              </a:prstGeom>
            </p:spPr>
          </p:pic>
          <p:sp>
            <p:nvSpPr>
              <p:cNvPr id="29" name="PIJL-OMLAAG 28"/>
              <p:cNvSpPr/>
              <p:nvPr/>
            </p:nvSpPr>
            <p:spPr>
              <a:xfrm rot="19567209">
                <a:off x="2745627" y="2217905"/>
                <a:ext cx="432048" cy="3434243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3085249"/>
            <a:ext cx="9144000" cy="1064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</a:rPr>
              <a:t>Focus on a moment in which you felt </a:t>
            </a:r>
            <a:r>
              <a:rPr lang="en-US" sz="2800" b="1" u="sng" dirty="0">
                <a:solidFill>
                  <a:srgbClr val="0000FF"/>
                </a:solidFill>
              </a:rPr>
              <a:t>trust, energy or balance</a:t>
            </a:r>
            <a:r>
              <a:rPr lang="en-US" sz="2800" dirty="0">
                <a:solidFill>
                  <a:srgbClr val="0000FF"/>
                </a:solidFill>
              </a:rPr>
              <a:t>, despite of fear, uncertainty.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2871" y="1700318"/>
            <a:ext cx="5406995" cy="121709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See the sun shining behind the clouds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5BCF3B-C83E-4473-A5EA-6A7C982A8F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52" b="11140"/>
          <a:stretch/>
        </p:blipFill>
        <p:spPr>
          <a:xfrm>
            <a:off x="3753389" y="-1"/>
            <a:ext cx="4995075" cy="1700319"/>
          </a:xfrm>
          <a:prstGeom prst="rect">
            <a:avLst/>
          </a:prstGeom>
        </p:spPr>
      </p:pic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C7C10909-2218-4CC0-9DEE-F10BD8112763}"/>
              </a:ext>
            </a:extLst>
          </p:cNvPr>
          <p:cNvSpPr txBox="1">
            <a:spLocks/>
          </p:cNvSpPr>
          <p:nvPr/>
        </p:nvSpPr>
        <p:spPr>
          <a:xfrm>
            <a:off x="30443" y="4204281"/>
            <a:ext cx="9144000" cy="245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0000FF"/>
                </a:solidFill>
              </a:rPr>
              <a:t>Write the title of your experience in the chat.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2465249" y="620688"/>
            <a:ext cx="6678751" cy="627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vert"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Calibri" pitchFamily="34" charset="0"/>
              </a:rPr>
              <a:t>  T  e  r -       r  i   t  o  r  y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0" y="620688"/>
            <a:ext cx="6001643" cy="5909310"/>
          </a:xfrm>
          <a:prstGeom prst="rect">
            <a:avLst/>
          </a:prstGeom>
          <a:solidFill>
            <a:srgbClr val="FCAE96"/>
          </a:solidFill>
        </p:spPr>
        <p:txBody>
          <a:bodyPr vert="vert270"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2156" y="1174750"/>
            <a:ext cx="2717676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Internal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Representation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445754" y="3084513"/>
            <a:ext cx="2738342" cy="142771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4800" b="1" dirty="0">
                <a:solidFill>
                  <a:srgbClr val="3333CC"/>
                </a:solidFill>
                <a:latin typeface="Calibri" pitchFamily="34" charset="0"/>
              </a:rPr>
              <a:t>Trust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(State, Feelings)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34617" y="4526306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540469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488990" y="920291"/>
            <a:ext cx="2881933" cy="501741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  <a:p>
            <a:pPr eaLnBrk="0" hangingPunct="0"/>
            <a:endParaRPr lang="en-US" sz="11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77020"/>
            <a:ext cx="2672184" cy="479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88110" y="2141996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 rot="20247603">
            <a:off x="3567544" y="3160185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Calibri" pitchFamily="34" charset="0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453712" y="4169326"/>
            <a:ext cx="2881933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Generalize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797F83F5-C1C9-4F15-911D-7FF6B2AF077E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279" y="817743"/>
            <a:ext cx="2285507" cy="5903732"/>
          </a:xfrm>
          <a:prstGeom prst="rect">
            <a:avLst/>
          </a:prstGeom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97979" y="2730978"/>
            <a:ext cx="1100138" cy="1920743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246907" y="5142556"/>
            <a:ext cx="2877627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D2C73085-4E13-455A-9294-35E7460A7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9"/>
            <a:ext cx="91440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How do you built up trust?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6D5DCE-6AC2-4048-BDFA-86FB04E0A883}"/>
              </a:ext>
            </a:extLst>
          </p:cNvPr>
          <p:cNvSpPr/>
          <p:nvPr/>
        </p:nvSpPr>
        <p:spPr>
          <a:xfrm rot="16200000">
            <a:off x="-645843" y="2876246"/>
            <a:ext cx="1773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M  a  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839221" y="2220459"/>
            <a:ext cx="1270095" cy="822140"/>
            <a:chOff x="4298" y="1206"/>
            <a:chExt cx="1824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19857552">
              <a:off x="4298" y="1206"/>
              <a:ext cx="1824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19840335">
              <a:off x="4445" y="1437"/>
              <a:ext cx="1639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Stimulus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7A58633A-B442-4A9D-9457-3775CE213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6471">
            <a:off x="-2579715" y="3217156"/>
            <a:ext cx="6184733" cy="3165170"/>
          </a:xfrm>
          <a:prstGeom prst="rect">
            <a:avLst/>
          </a:prstGeom>
        </p:spPr>
      </p:pic>
      <p:grpSp>
        <p:nvGrpSpPr>
          <p:cNvPr id="30" name="Group 14">
            <a:extLst>
              <a:ext uri="{FF2B5EF4-FFF2-40B4-BE49-F238E27FC236}">
                <a16:creationId xmlns:a16="http://schemas.microsoft.com/office/drawing/2014/main" id="{8CA66A7A-652A-4AFB-A6A7-15164FC21370}"/>
              </a:ext>
            </a:extLst>
          </p:cNvPr>
          <p:cNvGrpSpPr>
            <a:grpSpLocks/>
          </p:cNvGrpSpPr>
          <p:nvPr/>
        </p:nvGrpSpPr>
        <p:grpSpPr bwMode="auto">
          <a:xfrm>
            <a:off x="6826696" y="1898855"/>
            <a:ext cx="1492250" cy="4641005"/>
            <a:chOff x="785" y="1843"/>
            <a:chExt cx="2351" cy="7533"/>
          </a:xfrm>
        </p:grpSpPr>
        <p:pic>
          <p:nvPicPr>
            <p:cNvPr id="31" name="Afbeelding 1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03A520C2-7BA3-460F-9F6C-846F233DB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Afbeelding 2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CBDD1FE7-B842-42EF-9BC9-67F8D507D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Afbeelding 3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AA0800C0-0871-43E1-B084-678CEEDF4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Afbeelding 4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EE45A943-202E-446A-A757-1F6DD8B32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Afbeelding 5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85282FA9-0C30-463B-8DCE-7408216BD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45E1895-B8C4-4A36-9C6F-53583BB1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645"/>
            <a:ext cx="8229600" cy="95752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How do I </a:t>
            </a:r>
            <a:r>
              <a:rPr lang="nl-NL" dirty="0" err="1">
                <a:solidFill>
                  <a:srgbClr val="0000FF"/>
                </a:solidFill>
              </a:rPr>
              <a:t>create</a:t>
            </a:r>
            <a:r>
              <a:rPr lang="nl-NL" dirty="0">
                <a:solidFill>
                  <a:srgbClr val="0000FF"/>
                </a:solidFill>
              </a:rPr>
              <a:t> coffee in </a:t>
            </a:r>
            <a:r>
              <a:rPr lang="nl-NL" dirty="0" err="1">
                <a:solidFill>
                  <a:srgbClr val="0000FF"/>
                </a:solidFill>
              </a:rPr>
              <a:t>my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head</a:t>
            </a:r>
            <a:r>
              <a:rPr lang="nl-NL" dirty="0">
                <a:solidFill>
                  <a:srgbClr val="0000FF"/>
                </a:solidFill>
              </a:rPr>
              <a:t>?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18D9A15-C127-4DCE-814B-DE28D981EAAF}"/>
              </a:ext>
            </a:extLst>
          </p:cNvPr>
          <p:cNvGrpSpPr/>
          <p:nvPr/>
        </p:nvGrpSpPr>
        <p:grpSpPr>
          <a:xfrm>
            <a:off x="63134" y="1339650"/>
            <a:ext cx="9112454" cy="5589242"/>
            <a:chOff x="63134" y="1339650"/>
            <a:chExt cx="9112454" cy="5589242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DD46FC6-0C9B-4E5C-A64F-6A16838D5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958" b="5237"/>
            <a:stretch/>
          </p:blipFill>
          <p:spPr>
            <a:xfrm>
              <a:off x="6316202" y="1339650"/>
              <a:ext cx="2859386" cy="558924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8E11D29-00FC-4A01-9D09-7FBCCA10A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075" b="5237"/>
            <a:stretch/>
          </p:blipFill>
          <p:spPr>
            <a:xfrm>
              <a:off x="63134" y="1339651"/>
              <a:ext cx="7245170" cy="5589241"/>
            </a:xfrm>
            <a:prstGeom prst="rect">
              <a:avLst/>
            </a:prstGeom>
          </p:spPr>
        </p:pic>
      </p:grpSp>
      <p:sp>
        <p:nvSpPr>
          <p:cNvPr id="10" name="Rechthoek 9">
            <a:extLst>
              <a:ext uri="{FF2B5EF4-FFF2-40B4-BE49-F238E27FC236}">
                <a16:creationId xmlns:a16="http://schemas.microsoft.com/office/drawing/2014/main" id="{C8A65BB3-588E-4976-887D-BFA120CFDE59}"/>
              </a:ext>
            </a:extLst>
          </p:cNvPr>
          <p:cNvSpPr/>
          <p:nvPr/>
        </p:nvSpPr>
        <p:spPr>
          <a:xfrm>
            <a:off x="6448600" y="2250352"/>
            <a:ext cx="2394566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Reality = Territory</a:t>
            </a:r>
            <a:endParaRPr 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28B5AC5-F398-4B4D-93BB-D79BD3ABB2D8}"/>
              </a:ext>
            </a:extLst>
          </p:cNvPr>
          <p:cNvSpPr/>
          <p:nvPr/>
        </p:nvSpPr>
        <p:spPr>
          <a:xfrm>
            <a:off x="2701240" y="2278101"/>
            <a:ext cx="953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565C685-FEC4-41E8-B592-7624A81AEEFF}"/>
              </a:ext>
            </a:extLst>
          </p:cNvPr>
          <p:cNvSpPr/>
          <p:nvPr/>
        </p:nvSpPr>
        <p:spPr>
          <a:xfrm>
            <a:off x="6337611" y="3087816"/>
            <a:ext cx="2616101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own filters: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delete, 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distort and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generalize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taste and </a:t>
            </a:r>
            <a:r>
              <a:rPr lang="en-US" sz="2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</a:t>
            </a:r>
            <a:endParaRPr 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1E446F8-6B84-4C73-8EF1-5C7E4593AF86}"/>
              </a:ext>
            </a:extLst>
          </p:cNvPr>
          <p:cNvSpPr/>
          <p:nvPr/>
        </p:nvSpPr>
        <p:spPr>
          <a:xfrm>
            <a:off x="3991137" y="3718773"/>
            <a:ext cx="19730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Ground coffee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filter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C6A48B9-6F05-4907-A9C2-97C09251F105}"/>
              </a:ext>
            </a:extLst>
          </p:cNvPr>
          <p:cNvCxnSpPr>
            <a:cxnSpLocks/>
          </p:cNvCxnSpPr>
          <p:nvPr/>
        </p:nvCxnSpPr>
        <p:spPr>
          <a:xfrm flipV="1">
            <a:off x="4110798" y="2481184"/>
            <a:ext cx="2189394" cy="277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5B22E4A4-322A-4355-B77F-0FA55E9C5412}"/>
              </a:ext>
            </a:extLst>
          </p:cNvPr>
          <p:cNvSpPr/>
          <p:nvPr/>
        </p:nvSpPr>
        <p:spPr>
          <a:xfrm>
            <a:off x="4246750" y="5413706"/>
            <a:ext cx="20368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Coffee to drink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F289CAA-4933-4A2E-B25C-08E0F1E70F52}"/>
              </a:ext>
            </a:extLst>
          </p:cNvPr>
          <p:cNvSpPr/>
          <p:nvPr/>
        </p:nvSpPr>
        <p:spPr>
          <a:xfrm>
            <a:off x="6316202" y="5518029"/>
            <a:ext cx="263751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 = 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</a:t>
            </a: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representation</a:t>
            </a:r>
            <a:endParaRPr 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CEE46B2-2226-479F-B151-ADBB0C69DCC7}"/>
              </a:ext>
            </a:extLst>
          </p:cNvPr>
          <p:cNvCxnSpPr/>
          <p:nvPr/>
        </p:nvCxnSpPr>
        <p:spPr>
          <a:xfrm>
            <a:off x="4572000" y="4549770"/>
            <a:ext cx="170753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4271EF1-6D39-4F7D-B81C-2EC36B2BE2F1}"/>
              </a:ext>
            </a:extLst>
          </p:cNvPr>
          <p:cNvCxnSpPr>
            <a:cxnSpLocks/>
          </p:cNvCxnSpPr>
          <p:nvPr/>
        </p:nvCxnSpPr>
        <p:spPr>
          <a:xfrm>
            <a:off x="4572000" y="6165304"/>
            <a:ext cx="170753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5FE7-1010-4CA1-9981-49BF9A7D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9" y="8078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Once upon a time ………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E3010-446A-4D9E-9227-B1471484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3" y="1317986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Two leaning stones or </a:t>
            </a:r>
            <a:r>
              <a:rPr lang="nl-NL" dirty="0">
                <a:solidFill>
                  <a:srgbClr val="0000FF"/>
                </a:solidFill>
              </a:rPr>
              <a:t>………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2B3C1E-042C-48FA-AEBA-CE7D22D9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" y="2387537"/>
            <a:ext cx="9144000" cy="4505325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7438C0CA-C33D-48B4-A96C-BADD2DAF36A0}"/>
              </a:ext>
            </a:extLst>
          </p:cNvPr>
          <p:cNvSpPr/>
          <p:nvPr/>
        </p:nvSpPr>
        <p:spPr>
          <a:xfrm rot="3002788">
            <a:off x="519488" y="491180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2C554684-134C-437B-A26E-63D144697ACC}"/>
              </a:ext>
            </a:extLst>
          </p:cNvPr>
          <p:cNvSpPr/>
          <p:nvPr/>
        </p:nvSpPr>
        <p:spPr>
          <a:xfrm rot="3002788">
            <a:off x="3327800" y="495272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A08DD2A0-8F81-4DD7-AA8C-464472B87298}"/>
              </a:ext>
            </a:extLst>
          </p:cNvPr>
          <p:cNvSpPr/>
          <p:nvPr/>
        </p:nvSpPr>
        <p:spPr>
          <a:xfrm rot="8655711">
            <a:off x="1974463" y="251691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EFC4558-C971-4E38-87FF-3B15E341DFDB}"/>
              </a:ext>
            </a:extLst>
          </p:cNvPr>
          <p:cNvSpPr/>
          <p:nvPr/>
        </p:nvSpPr>
        <p:spPr>
          <a:xfrm rot="8655711">
            <a:off x="5730377" y="2728789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6263391E-46E1-46C0-B90F-30D3981F4C54}"/>
              </a:ext>
            </a:extLst>
          </p:cNvPr>
          <p:cNvSpPr/>
          <p:nvPr/>
        </p:nvSpPr>
        <p:spPr>
          <a:xfrm rot="8504149">
            <a:off x="4063650" y="231256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50193A60-1040-4D27-9A72-49F575E0D22A}"/>
              </a:ext>
            </a:extLst>
          </p:cNvPr>
          <p:cNvSpPr/>
          <p:nvPr/>
        </p:nvSpPr>
        <p:spPr>
          <a:xfrm rot="8504149">
            <a:off x="6567306" y="294877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FE2948C-40E4-4B86-AAA7-743D66D60954}"/>
              </a:ext>
            </a:extLst>
          </p:cNvPr>
          <p:cNvSpPr/>
          <p:nvPr/>
        </p:nvSpPr>
        <p:spPr>
          <a:xfrm rot="8655711">
            <a:off x="2541434" y="314143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D78AFA5A-8DD6-42B4-975C-36646E8E4C56}"/>
              </a:ext>
            </a:extLst>
          </p:cNvPr>
          <p:cNvSpPr/>
          <p:nvPr/>
        </p:nvSpPr>
        <p:spPr>
          <a:xfrm rot="8655711">
            <a:off x="6619073" y="253253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80F0091C-B4AA-441A-AB91-CF80368159FB}"/>
              </a:ext>
            </a:extLst>
          </p:cNvPr>
          <p:cNvSpPr/>
          <p:nvPr/>
        </p:nvSpPr>
        <p:spPr>
          <a:xfrm rot="8504149">
            <a:off x="3564761" y="202140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49AC87DB-D855-4D76-A1E6-24E15A033693}"/>
              </a:ext>
            </a:extLst>
          </p:cNvPr>
          <p:cNvSpPr/>
          <p:nvPr/>
        </p:nvSpPr>
        <p:spPr>
          <a:xfrm rot="8504149">
            <a:off x="7116660" y="332383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318D6277-3593-49AA-8580-8189A7916DF3}"/>
              </a:ext>
            </a:extLst>
          </p:cNvPr>
          <p:cNvSpPr/>
          <p:nvPr/>
        </p:nvSpPr>
        <p:spPr>
          <a:xfrm rot="8655711">
            <a:off x="2938205" y="360228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11E777A1-5440-465A-95C7-37B98E18FEDE}"/>
              </a:ext>
            </a:extLst>
          </p:cNvPr>
          <p:cNvSpPr/>
          <p:nvPr/>
        </p:nvSpPr>
        <p:spPr>
          <a:xfrm rot="8655711">
            <a:off x="6117127" y="371527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98797EA5-2F28-4840-B51F-6EB3BFA404B2}"/>
              </a:ext>
            </a:extLst>
          </p:cNvPr>
          <p:cNvSpPr/>
          <p:nvPr/>
        </p:nvSpPr>
        <p:spPr>
          <a:xfrm rot="8504149">
            <a:off x="4145744" y="389434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4AD342ED-0EEE-42BD-BB1B-AC37AA6AB426}"/>
              </a:ext>
            </a:extLst>
          </p:cNvPr>
          <p:cNvSpPr/>
          <p:nvPr/>
        </p:nvSpPr>
        <p:spPr>
          <a:xfrm rot="8504149">
            <a:off x="6954056" y="393526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CCF99FAE-CAAB-4AED-BFFE-EA25DF9E5B3A}"/>
              </a:ext>
            </a:extLst>
          </p:cNvPr>
          <p:cNvSpPr/>
          <p:nvPr/>
        </p:nvSpPr>
        <p:spPr>
          <a:xfrm rot="8655711">
            <a:off x="2928184" y="412791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6838F07B-7E5F-43C5-AF9D-90962B051EC4}"/>
              </a:ext>
            </a:extLst>
          </p:cNvPr>
          <p:cNvSpPr/>
          <p:nvPr/>
        </p:nvSpPr>
        <p:spPr>
          <a:xfrm rot="8655711">
            <a:off x="6091369" y="420395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FB5E7C6E-2F28-426A-AE4C-1D33658B962C}"/>
              </a:ext>
            </a:extLst>
          </p:cNvPr>
          <p:cNvSpPr/>
          <p:nvPr/>
        </p:nvSpPr>
        <p:spPr>
          <a:xfrm rot="8504149">
            <a:off x="5202318" y="4109582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07CE0626-6932-4CB6-8B65-C0CFDCE83BCE}"/>
              </a:ext>
            </a:extLst>
          </p:cNvPr>
          <p:cNvSpPr/>
          <p:nvPr/>
        </p:nvSpPr>
        <p:spPr>
          <a:xfrm rot="8504149">
            <a:off x="7503410" y="431032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EA112541-AE85-43CD-A7C0-72482207DE80}"/>
              </a:ext>
            </a:extLst>
          </p:cNvPr>
          <p:cNvSpPr/>
          <p:nvPr/>
        </p:nvSpPr>
        <p:spPr>
          <a:xfrm rot="8655711">
            <a:off x="85468" y="3033282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4B1EA4CB-D1F8-4E23-A98D-5A3C1A6B2D5D}"/>
              </a:ext>
            </a:extLst>
          </p:cNvPr>
          <p:cNvSpPr/>
          <p:nvPr/>
        </p:nvSpPr>
        <p:spPr>
          <a:xfrm rot="8655711">
            <a:off x="4642119" y="255326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757DE7BB-5A96-4A09-88E9-29612F49012B}"/>
              </a:ext>
            </a:extLst>
          </p:cNvPr>
          <p:cNvSpPr/>
          <p:nvPr/>
        </p:nvSpPr>
        <p:spPr>
          <a:xfrm rot="8504149">
            <a:off x="1755649" y="326389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09DF1827-6227-4B7C-A815-1D171D4B75AE}"/>
              </a:ext>
            </a:extLst>
          </p:cNvPr>
          <p:cNvSpPr/>
          <p:nvPr/>
        </p:nvSpPr>
        <p:spPr>
          <a:xfrm rot="8504149">
            <a:off x="4660694" y="321568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: rechts 27">
            <a:extLst>
              <a:ext uri="{FF2B5EF4-FFF2-40B4-BE49-F238E27FC236}">
                <a16:creationId xmlns:a16="http://schemas.microsoft.com/office/drawing/2014/main" id="{C5BD63B9-3B1A-4AD9-9AD1-EE0A763CAD6E}"/>
              </a:ext>
            </a:extLst>
          </p:cNvPr>
          <p:cNvSpPr/>
          <p:nvPr/>
        </p:nvSpPr>
        <p:spPr>
          <a:xfrm rot="8655711">
            <a:off x="456999" y="356432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rechts 28">
            <a:extLst>
              <a:ext uri="{FF2B5EF4-FFF2-40B4-BE49-F238E27FC236}">
                <a16:creationId xmlns:a16="http://schemas.microsoft.com/office/drawing/2014/main" id="{F77F9E83-08D6-4E22-BE54-8647F8962D6A}"/>
              </a:ext>
            </a:extLst>
          </p:cNvPr>
          <p:cNvSpPr/>
          <p:nvPr/>
        </p:nvSpPr>
        <p:spPr>
          <a:xfrm rot="8655711">
            <a:off x="3798007" y="348437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3554263E-3483-4DEE-A319-72FD1A3796FE}"/>
              </a:ext>
            </a:extLst>
          </p:cNvPr>
          <p:cNvSpPr/>
          <p:nvPr/>
        </p:nvSpPr>
        <p:spPr>
          <a:xfrm rot="8504149">
            <a:off x="1655548" y="412614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BE03F67B-08CE-40D0-BFF6-2CC4956C2EF8}"/>
              </a:ext>
            </a:extLst>
          </p:cNvPr>
          <p:cNvSpPr/>
          <p:nvPr/>
        </p:nvSpPr>
        <p:spPr>
          <a:xfrm rot="8504149">
            <a:off x="5210048" y="359075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3E0A021A-17E9-4394-9F4A-696F1A5C30E1}"/>
              </a:ext>
            </a:extLst>
          </p:cNvPr>
          <p:cNvSpPr/>
          <p:nvPr/>
        </p:nvSpPr>
        <p:spPr>
          <a:xfrm rot="8655711">
            <a:off x="2177009" y="442992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rechts 33">
            <a:extLst>
              <a:ext uri="{FF2B5EF4-FFF2-40B4-BE49-F238E27FC236}">
                <a16:creationId xmlns:a16="http://schemas.microsoft.com/office/drawing/2014/main" id="{10FAD388-AAED-49F5-A8CA-C0429F0B2FED}"/>
              </a:ext>
            </a:extLst>
          </p:cNvPr>
          <p:cNvSpPr/>
          <p:nvPr/>
        </p:nvSpPr>
        <p:spPr>
          <a:xfrm rot="8655711">
            <a:off x="5693865" y="473861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: rechts 34">
            <a:extLst>
              <a:ext uri="{FF2B5EF4-FFF2-40B4-BE49-F238E27FC236}">
                <a16:creationId xmlns:a16="http://schemas.microsoft.com/office/drawing/2014/main" id="{E3BE4384-B9D2-4C81-AFDF-E83D448F890B}"/>
              </a:ext>
            </a:extLst>
          </p:cNvPr>
          <p:cNvSpPr/>
          <p:nvPr/>
        </p:nvSpPr>
        <p:spPr>
          <a:xfrm rot="8504149">
            <a:off x="4149183" y="433350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Pijl: rechts 35">
            <a:extLst>
              <a:ext uri="{FF2B5EF4-FFF2-40B4-BE49-F238E27FC236}">
                <a16:creationId xmlns:a16="http://schemas.microsoft.com/office/drawing/2014/main" id="{F7F6ED6B-5E4D-4973-92EB-6D3ACEBE6E6B}"/>
              </a:ext>
            </a:extLst>
          </p:cNvPr>
          <p:cNvSpPr/>
          <p:nvPr/>
        </p:nvSpPr>
        <p:spPr>
          <a:xfrm rot="8504149">
            <a:off x="6530794" y="495859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: rechts 36">
            <a:extLst>
              <a:ext uri="{FF2B5EF4-FFF2-40B4-BE49-F238E27FC236}">
                <a16:creationId xmlns:a16="http://schemas.microsoft.com/office/drawing/2014/main" id="{4A93D617-3FE8-48CE-8164-BAD8FE8CB35C}"/>
              </a:ext>
            </a:extLst>
          </p:cNvPr>
          <p:cNvSpPr/>
          <p:nvPr/>
        </p:nvSpPr>
        <p:spPr>
          <a:xfrm rot="8655711">
            <a:off x="2531586" y="495329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: rechts 37">
            <a:extLst>
              <a:ext uri="{FF2B5EF4-FFF2-40B4-BE49-F238E27FC236}">
                <a16:creationId xmlns:a16="http://schemas.microsoft.com/office/drawing/2014/main" id="{E0B289E8-06FB-4CA8-9E95-5BC62CAA71BA}"/>
              </a:ext>
            </a:extLst>
          </p:cNvPr>
          <p:cNvSpPr/>
          <p:nvPr/>
        </p:nvSpPr>
        <p:spPr>
          <a:xfrm rot="8655711">
            <a:off x="6059228" y="575230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Pijl: rechts 38">
            <a:extLst>
              <a:ext uri="{FF2B5EF4-FFF2-40B4-BE49-F238E27FC236}">
                <a16:creationId xmlns:a16="http://schemas.microsoft.com/office/drawing/2014/main" id="{D4C74F23-98B1-433B-B4C0-DB6D40E076EC}"/>
              </a:ext>
            </a:extLst>
          </p:cNvPr>
          <p:cNvSpPr/>
          <p:nvPr/>
        </p:nvSpPr>
        <p:spPr>
          <a:xfrm rot="8504149">
            <a:off x="8053014" y="225649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B935824F-F38C-40AC-9C05-63798ECFA675}"/>
              </a:ext>
            </a:extLst>
          </p:cNvPr>
          <p:cNvSpPr/>
          <p:nvPr/>
        </p:nvSpPr>
        <p:spPr>
          <a:xfrm rot="8504149">
            <a:off x="7321234" y="514678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Pijl: rechts 40">
            <a:extLst>
              <a:ext uri="{FF2B5EF4-FFF2-40B4-BE49-F238E27FC236}">
                <a16:creationId xmlns:a16="http://schemas.microsoft.com/office/drawing/2014/main" id="{EC292870-AFA3-4B02-8BBB-6A00F9EC5488}"/>
              </a:ext>
            </a:extLst>
          </p:cNvPr>
          <p:cNvSpPr/>
          <p:nvPr/>
        </p:nvSpPr>
        <p:spPr>
          <a:xfrm rot="8655711">
            <a:off x="2830270" y="551360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Pijl: rechts 41">
            <a:extLst>
              <a:ext uri="{FF2B5EF4-FFF2-40B4-BE49-F238E27FC236}">
                <a16:creationId xmlns:a16="http://schemas.microsoft.com/office/drawing/2014/main" id="{7AB6720D-39DA-42F3-B796-8095D03479AB}"/>
              </a:ext>
            </a:extLst>
          </p:cNvPr>
          <p:cNvSpPr/>
          <p:nvPr/>
        </p:nvSpPr>
        <p:spPr>
          <a:xfrm rot="8504149">
            <a:off x="4109232" y="590416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Pijl: rechts 42">
            <a:extLst>
              <a:ext uri="{FF2B5EF4-FFF2-40B4-BE49-F238E27FC236}">
                <a16:creationId xmlns:a16="http://schemas.microsoft.com/office/drawing/2014/main" id="{0A63A931-C9F5-4EC2-8C5A-50B060CABD9C}"/>
              </a:ext>
            </a:extLst>
          </p:cNvPr>
          <p:cNvSpPr/>
          <p:nvPr/>
        </p:nvSpPr>
        <p:spPr>
          <a:xfrm rot="8504149">
            <a:off x="6917544" y="594508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jl: rechts 43">
            <a:extLst>
              <a:ext uri="{FF2B5EF4-FFF2-40B4-BE49-F238E27FC236}">
                <a16:creationId xmlns:a16="http://schemas.microsoft.com/office/drawing/2014/main" id="{5F6C9E59-B7BE-4593-8088-B27061AECA8B}"/>
              </a:ext>
            </a:extLst>
          </p:cNvPr>
          <p:cNvSpPr/>
          <p:nvPr/>
        </p:nvSpPr>
        <p:spPr>
          <a:xfrm rot="8655711">
            <a:off x="2891672" y="613774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Pijl: rechts 44">
            <a:extLst>
              <a:ext uri="{FF2B5EF4-FFF2-40B4-BE49-F238E27FC236}">
                <a16:creationId xmlns:a16="http://schemas.microsoft.com/office/drawing/2014/main" id="{F9946EDF-1D0E-4267-AD50-2BA23EBF2F6E}"/>
              </a:ext>
            </a:extLst>
          </p:cNvPr>
          <p:cNvSpPr/>
          <p:nvPr/>
        </p:nvSpPr>
        <p:spPr>
          <a:xfrm rot="8655711">
            <a:off x="6261454" y="602222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Pijl: rechts 45">
            <a:extLst>
              <a:ext uri="{FF2B5EF4-FFF2-40B4-BE49-F238E27FC236}">
                <a16:creationId xmlns:a16="http://schemas.microsoft.com/office/drawing/2014/main" id="{690B89A3-1FE0-4E09-A6DE-E589BE7400AE}"/>
              </a:ext>
            </a:extLst>
          </p:cNvPr>
          <p:cNvSpPr/>
          <p:nvPr/>
        </p:nvSpPr>
        <p:spPr>
          <a:xfrm rot="8504149">
            <a:off x="5235153" y="598925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Pijl: rechts 46">
            <a:extLst>
              <a:ext uri="{FF2B5EF4-FFF2-40B4-BE49-F238E27FC236}">
                <a16:creationId xmlns:a16="http://schemas.microsoft.com/office/drawing/2014/main" id="{AF836577-D107-42E3-912D-96A3E78304B8}"/>
              </a:ext>
            </a:extLst>
          </p:cNvPr>
          <p:cNvSpPr/>
          <p:nvPr/>
        </p:nvSpPr>
        <p:spPr>
          <a:xfrm rot="8504149">
            <a:off x="7972968" y="574402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3DD527C7-E829-4A5C-8222-B8CC7112F305}"/>
              </a:ext>
            </a:extLst>
          </p:cNvPr>
          <p:cNvSpPr/>
          <p:nvPr/>
        </p:nvSpPr>
        <p:spPr>
          <a:xfrm rot="8655711">
            <a:off x="67247" y="513655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Pijl: rechts 48">
            <a:extLst>
              <a:ext uri="{FF2B5EF4-FFF2-40B4-BE49-F238E27FC236}">
                <a16:creationId xmlns:a16="http://schemas.microsoft.com/office/drawing/2014/main" id="{0C83DC21-277D-4D72-908B-4BC85F810C75}"/>
              </a:ext>
            </a:extLst>
          </p:cNvPr>
          <p:cNvSpPr/>
          <p:nvPr/>
        </p:nvSpPr>
        <p:spPr>
          <a:xfrm rot="8655711">
            <a:off x="3787253" y="500552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Pijl: rechts 49">
            <a:extLst>
              <a:ext uri="{FF2B5EF4-FFF2-40B4-BE49-F238E27FC236}">
                <a16:creationId xmlns:a16="http://schemas.microsoft.com/office/drawing/2014/main" id="{1023CA16-93DB-4BBC-BCFD-2420E45D0E42}"/>
              </a:ext>
            </a:extLst>
          </p:cNvPr>
          <p:cNvSpPr/>
          <p:nvPr/>
        </p:nvSpPr>
        <p:spPr>
          <a:xfrm rot="8504149">
            <a:off x="1247952" y="562077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Pijl: rechts 50">
            <a:extLst>
              <a:ext uri="{FF2B5EF4-FFF2-40B4-BE49-F238E27FC236}">
                <a16:creationId xmlns:a16="http://schemas.microsoft.com/office/drawing/2014/main" id="{D6263718-30F0-4B35-ACDB-D978F2D7E6AE}"/>
              </a:ext>
            </a:extLst>
          </p:cNvPr>
          <p:cNvSpPr/>
          <p:nvPr/>
        </p:nvSpPr>
        <p:spPr>
          <a:xfrm rot="8504149">
            <a:off x="4624182" y="522551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Pijl: rechts 51">
            <a:extLst>
              <a:ext uri="{FF2B5EF4-FFF2-40B4-BE49-F238E27FC236}">
                <a16:creationId xmlns:a16="http://schemas.microsoft.com/office/drawing/2014/main" id="{BDE0B071-E252-44FF-907E-2C463AF6FEAD}"/>
              </a:ext>
            </a:extLst>
          </p:cNvPr>
          <p:cNvSpPr/>
          <p:nvPr/>
        </p:nvSpPr>
        <p:spPr>
          <a:xfrm rot="8655711">
            <a:off x="749150" y="545866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Pijl: rechts 52">
            <a:extLst>
              <a:ext uri="{FF2B5EF4-FFF2-40B4-BE49-F238E27FC236}">
                <a16:creationId xmlns:a16="http://schemas.microsoft.com/office/drawing/2014/main" id="{2840EAB0-8D86-4434-A4C4-863FD6550029}"/>
              </a:ext>
            </a:extLst>
          </p:cNvPr>
          <p:cNvSpPr/>
          <p:nvPr/>
        </p:nvSpPr>
        <p:spPr>
          <a:xfrm rot="8655711">
            <a:off x="3761495" y="549420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Pijl: rechts 53">
            <a:extLst>
              <a:ext uri="{FF2B5EF4-FFF2-40B4-BE49-F238E27FC236}">
                <a16:creationId xmlns:a16="http://schemas.microsoft.com/office/drawing/2014/main" id="{9797FDC7-BA28-4AF3-87B3-5726BECB5BD3}"/>
              </a:ext>
            </a:extLst>
          </p:cNvPr>
          <p:cNvSpPr/>
          <p:nvPr/>
        </p:nvSpPr>
        <p:spPr>
          <a:xfrm rot="8504149">
            <a:off x="2019538" y="565732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Pijl: rechts 54">
            <a:extLst>
              <a:ext uri="{FF2B5EF4-FFF2-40B4-BE49-F238E27FC236}">
                <a16:creationId xmlns:a16="http://schemas.microsoft.com/office/drawing/2014/main" id="{0476641D-4B5B-47E5-AFAA-4C87E812624D}"/>
              </a:ext>
            </a:extLst>
          </p:cNvPr>
          <p:cNvSpPr/>
          <p:nvPr/>
        </p:nvSpPr>
        <p:spPr>
          <a:xfrm rot="8504149">
            <a:off x="5173536" y="560057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6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45E1895-B8C4-4A36-9C6F-53583BB1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5" y="79657"/>
            <a:ext cx="8229600" cy="9361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nl-NL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Focus more on the </a:t>
            </a:r>
            <a:r>
              <a:rPr lang="nl-NL" b="1" kern="120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positive</a:t>
            </a:r>
            <a:r>
              <a:rPr lang="nl-NL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side to </a:t>
            </a:r>
            <a:r>
              <a:rPr lang="nl-NL" b="1" kern="120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create</a:t>
            </a:r>
            <a:r>
              <a:rPr lang="nl-NL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respect </a:t>
            </a:r>
            <a:r>
              <a:rPr lang="nl-NL" b="1" kern="120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trust.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5F7590D-EFA2-46E6-8024-F0E0E1F08009}"/>
              </a:ext>
            </a:extLst>
          </p:cNvPr>
          <p:cNvGrpSpPr/>
          <p:nvPr/>
        </p:nvGrpSpPr>
        <p:grpSpPr>
          <a:xfrm>
            <a:off x="3390835" y="1672755"/>
            <a:ext cx="5686856" cy="4488355"/>
            <a:chOff x="3732350" y="1764500"/>
            <a:chExt cx="5686856" cy="4488355"/>
          </a:xfrm>
        </p:grpSpPr>
        <p:pic>
          <p:nvPicPr>
            <p:cNvPr id="9" name="Afbeelding 8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C7021B5C-06F2-430B-9915-525EBD8F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195" y="1764500"/>
              <a:ext cx="5485509" cy="4488355"/>
            </a:xfrm>
            <a:prstGeom prst="rect">
              <a:avLst/>
            </a:prstGeom>
          </p:spPr>
        </p:pic>
        <p:pic>
          <p:nvPicPr>
            <p:cNvPr id="11" name="Afbeelding 10" descr="Afbeelding met tekening, tafel&#10;&#10;Automatisch gegenereerde beschrijving">
              <a:extLst>
                <a:ext uri="{FF2B5EF4-FFF2-40B4-BE49-F238E27FC236}">
                  <a16:creationId xmlns:a16="http://schemas.microsoft.com/office/drawing/2014/main" id="{387165B5-A1B7-446F-9CAB-1A12830F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350" y="2230830"/>
              <a:ext cx="2171700" cy="2514600"/>
            </a:xfrm>
            <a:prstGeom prst="rect">
              <a:avLst/>
            </a:prstGeom>
          </p:spPr>
        </p:pic>
        <p:pic>
          <p:nvPicPr>
            <p:cNvPr id="13" name="Afbeelding 12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C536EB0-DFB5-486C-90AC-4B135E9A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706" y="3527082"/>
              <a:ext cx="2095500" cy="2463800"/>
            </a:xfrm>
            <a:prstGeom prst="rect">
              <a:avLst/>
            </a:prstGeom>
          </p:spPr>
        </p:pic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468D3797-912A-4A9E-A7F7-033D81E0FDD5}"/>
              </a:ext>
            </a:extLst>
          </p:cNvPr>
          <p:cNvSpPr/>
          <p:nvPr/>
        </p:nvSpPr>
        <p:spPr>
          <a:xfrm>
            <a:off x="3363135" y="6262643"/>
            <a:ext cx="581537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power of </a:t>
            </a:r>
            <a:r>
              <a:rPr lang="nl-NL" sz="3600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</a:t>
            </a:r>
            <a:r>
              <a:rPr lang="nl-NL" sz="36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thinking</a:t>
            </a:r>
            <a:endParaRPr lang="nl-NL" sz="3600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FFD5BCA-25C8-46F4-853B-541A48328C1A}"/>
              </a:ext>
            </a:extLst>
          </p:cNvPr>
          <p:cNvSpPr/>
          <p:nvPr/>
        </p:nvSpPr>
        <p:spPr>
          <a:xfrm>
            <a:off x="3390835" y="1600747"/>
            <a:ext cx="5766102" cy="463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5F62DA3-A59F-4288-A93E-9D396C19CCF7}"/>
              </a:ext>
            </a:extLst>
          </p:cNvPr>
          <p:cNvGrpSpPr/>
          <p:nvPr/>
        </p:nvGrpSpPr>
        <p:grpSpPr>
          <a:xfrm>
            <a:off x="3229905" y="1377643"/>
            <a:ext cx="5760284" cy="4488355"/>
            <a:chOff x="-424883" y="-45744"/>
            <a:chExt cx="6056161" cy="4488355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F0D52132-A88C-4021-8083-5F678C219266}"/>
                </a:ext>
              </a:extLst>
            </p:cNvPr>
            <p:cNvGrpSpPr/>
            <p:nvPr/>
          </p:nvGrpSpPr>
          <p:grpSpPr>
            <a:xfrm>
              <a:off x="-385114" y="-45744"/>
              <a:ext cx="6016392" cy="4488355"/>
              <a:chOff x="1158740" y="1913163"/>
              <a:chExt cx="6016392" cy="4488355"/>
            </a:xfrm>
          </p:grpSpPr>
          <p:pic>
            <p:nvPicPr>
              <p:cNvPr id="8" name="Afbeelding 7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8E184224-67FF-4C89-BEBC-6CC920304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8740" y="1913163"/>
                <a:ext cx="5832649" cy="4488355"/>
              </a:xfrm>
              <a:prstGeom prst="rect">
                <a:avLst/>
              </a:prstGeom>
            </p:spPr>
          </p:pic>
          <p:pic>
            <p:nvPicPr>
              <p:cNvPr id="12" name="Afbeelding 11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CE66AB38-2192-4215-B598-7CC923C17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632" y="2304243"/>
                <a:ext cx="2095500" cy="2463800"/>
              </a:xfrm>
              <a:prstGeom prst="rect">
                <a:avLst/>
              </a:prstGeom>
            </p:spPr>
          </p:pic>
        </p:grpSp>
        <p:pic>
          <p:nvPicPr>
            <p:cNvPr id="10" name="Afbeelding 9" descr="Afbeelding met tekening, tafel&#10;&#10;Automatisch gegenereerde beschrijving">
              <a:extLst>
                <a:ext uri="{FF2B5EF4-FFF2-40B4-BE49-F238E27FC236}">
                  <a16:creationId xmlns:a16="http://schemas.microsoft.com/office/drawing/2014/main" id="{5B34D619-76CC-4511-9617-D4ACE082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883" y="1627004"/>
              <a:ext cx="2171700" cy="2514600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9DA84ABE-CB6E-4B33-B037-77E2F54515FF}"/>
              </a:ext>
            </a:extLst>
          </p:cNvPr>
          <p:cNvSpPr txBox="1"/>
          <p:nvPr/>
        </p:nvSpPr>
        <p:spPr>
          <a:xfrm>
            <a:off x="-18256" y="1196751"/>
            <a:ext cx="4734272" cy="670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2000" dirty="0">
                <a:solidFill>
                  <a:srgbClr val="0000FF"/>
                </a:solidFill>
              </a:rPr>
              <a:t>Often we pay more attention to the negative information about someone else.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C743C28-653F-4787-AF0C-0AD38F7CEA43}"/>
              </a:ext>
            </a:extLst>
          </p:cNvPr>
          <p:cNvSpPr txBox="1"/>
          <p:nvPr/>
        </p:nvSpPr>
        <p:spPr>
          <a:xfrm>
            <a:off x="66309" y="3222631"/>
            <a:ext cx="3938826" cy="3405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2000" dirty="0">
                <a:solidFill>
                  <a:srgbClr val="0000FF"/>
                </a:solidFill>
              </a:rPr>
              <a:t>Choose to increase your attention on the positive aspects.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000" dirty="0">
                <a:solidFill>
                  <a:srgbClr val="0000FF"/>
                </a:solidFill>
              </a:rPr>
              <a:t>Focus on respect for the fact that others are different.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000" dirty="0">
                <a:solidFill>
                  <a:srgbClr val="0000FF"/>
                </a:solidFill>
              </a:rPr>
              <a:t>Recognize the positive values of other persons.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000" dirty="0">
                <a:solidFill>
                  <a:srgbClr val="0000FF"/>
                </a:solidFill>
              </a:rPr>
              <a:t>Create trust!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9C18208-09E2-4094-A715-C24032E2FF2E}"/>
              </a:ext>
            </a:extLst>
          </p:cNvPr>
          <p:cNvSpPr txBox="1"/>
          <p:nvPr/>
        </p:nvSpPr>
        <p:spPr>
          <a:xfrm>
            <a:off x="21367" y="2139085"/>
            <a:ext cx="3938826" cy="1853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Diminish your negative beliefs.</a:t>
            </a:r>
          </a:p>
          <a:p>
            <a:pPr>
              <a:spcBef>
                <a:spcPct val="20000"/>
              </a:spcBef>
            </a:pP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uiExpand="1" build="p"/>
      <p:bldP spid="15" grpId="0" uiExpand="1" build="p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A28363-7FD1-46E0-994E-B1AA60A4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58" y="85192"/>
            <a:ext cx="8795320" cy="1143000"/>
          </a:xfrm>
        </p:spPr>
        <p:txBody>
          <a:bodyPr>
            <a:normAutofit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What</a:t>
            </a:r>
            <a:r>
              <a:rPr lang="nl-NL" b="1" dirty="0">
                <a:solidFill>
                  <a:srgbClr val="0000FF"/>
                </a:solidFill>
              </a:rPr>
              <a:t> is </a:t>
            </a:r>
            <a:r>
              <a:rPr lang="nl-NL" b="1" dirty="0" err="1">
                <a:solidFill>
                  <a:srgbClr val="0000FF"/>
                </a:solidFill>
              </a:rPr>
              <a:t>my</a:t>
            </a:r>
            <a:r>
              <a:rPr lang="nl-NL" b="1" dirty="0">
                <a:solidFill>
                  <a:srgbClr val="0000FF"/>
                </a:solidFill>
              </a:rPr>
              <a:t> Model of the World?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9E8F385-E327-472A-82F2-8A519AED92C2}"/>
              </a:ext>
            </a:extLst>
          </p:cNvPr>
          <p:cNvSpPr/>
          <p:nvPr/>
        </p:nvSpPr>
        <p:spPr>
          <a:xfrm>
            <a:off x="411322" y="1355191"/>
            <a:ext cx="40166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Do you recognize your negative judgements?</a:t>
            </a: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Oh see him/her doing it again!!! </a:t>
            </a: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How stupid … </a:t>
            </a: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You can’t mean this? </a:t>
            </a: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We did not agree to …?</a:t>
            </a:r>
            <a:endParaRPr lang="en-US" sz="1600" dirty="0">
              <a:solidFill>
                <a:srgbClr val="0000FF"/>
              </a:solidFill>
              <a:latin typeface="Open Sans"/>
            </a:endParaRPr>
          </a:p>
          <a:p>
            <a:pPr fontAlgn="base"/>
            <a:endParaRPr lang="en-US" sz="1600" dirty="0">
              <a:solidFill>
                <a:srgbClr val="0000FF"/>
              </a:solidFill>
              <a:latin typeface="Open Sans"/>
            </a:endParaRP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The other does not what you did expect him or her to do!</a:t>
            </a: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This very annoying! </a:t>
            </a:r>
          </a:p>
          <a:p>
            <a:pPr fontAlgn="base"/>
            <a:r>
              <a:rPr lang="en-US" sz="1600" dirty="0">
                <a:solidFill>
                  <a:srgbClr val="0000FF"/>
                </a:solidFill>
                <a:latin typeface="Raleway"/>
              </a:rPr>
              <a:t>The other should change!</a:t>
            </a:r>
          </a:p>
        </p:txBody>
      </p:sp>
      <p:pic>
        <p:nvPicPr>
          <p:cNvPr id="1026" name="Picture 2" descr="Earth weeping stock illustration. Illustration of square ...">
            <a:extLst>
              <a:ext uri="{FF2B5EF4-FFF2-40B4-BE49-F238E27FC236}">
                <a16:creationId xmlns:a16="http://schemas.microsoft.com/office/drawing/2014/main" id="{2F07BDB0-3D16-4A60-890C-23ED2AFB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5191"/>
            <a:ext cx="4217467" cy="44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06D469D-0B25-4742-8498-27AD5FBDF33D}"/>
              </a:ext>
            </a:extLst>
          </p:cNvPr>
          <p:cNvSpPr txBox="1">
            <a:spLocks/>
          </p:cNvSpPr>
          <p:nvPr/>
        </p:nvSpPr>
        <p:spPr>
          <a:xfrm>
            <a:off x="411322" y="5889412"/>
            <a:ext cx="6768752" cy="76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rgbClr val="0000FF"/>
                </a:solidFill>
              </a:rPr>
              <a:t>I do make my personal  picture of the reality. 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rgbClr val="0000FF"/>
                </a:solidFill>
              </a:rPr>
              <a:t>My filters determine the shapes and the colors of reality. </a:t>
            </a:r>
          </a:p>
        </p:txBody>
      </p:sp>
    </p:spTree>
    <p:extLst>
      <p:ext uri="{BB962C8B-B14F-4D97-AF65-F5344CB8AC3E}">
        <p14:creationId xmlns:p14="http://schemas.microsoft.com/office/powerpoint/2010/main" val="29189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6ADFB-D0C6-4B07-BFA3-C12814C6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42"/>
            <a:ext cx="9144000" cy="94412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Respect for my own model of the world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78829B3-1DAF-4FDA-9AFE-67DA46F83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356" y="3455519"/>
            <a:ext cx="3701272" cy="3097124"/>
          </a:xfrm>
          <a:prstGeom prst="rect">
            <a:avLst/>
          </a:prstGeom>
        </p:spPr>
      </p:pic>
      <p:pic>
        <p:nvPicPr>
          <p:cNvPr id="6" name="Picture 2" descr="Earth weeping stock illustration. Illustration of square ...">
            <a:extLst>
              <a:ext uri="{FF2B5EF4-FFF2-40B4-BE49-F238E27FC236}">
                <a16:creationId xmlns:a16="http://schemas.microsoft.com/office/drawing/2014/main" id="{1E89335D-7BB1-4656-AE58-ED1D9F24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27" y="1102486"/>
            <a:ext cx="2374603" cy="24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A3CA96-737C-4FBA-872A-0D40E9AE0D0D}"/>
              </a:ext>
            </a:extLst>
          </p:cNvPr>
          <p:cNvPicPr/>
          <p:nvPr/>
        </p:nvPicPr>
        <p:blipFill rotWithShape="1"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305" y="1676747"/>
            <a:ext cx="1558706" cy="4672753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51ED2F18-BF6C-4C81-A953-6185E6D4503E}"/>
              </a:ext>
            </a:extLst>
          </p:cNvPr>
          <p:cNvSpPr/>
          <p:nvPr/>
        </p:nvSpPr>
        <p:spPr>
          <a:xfrm>
            <a:off x="4585941" y="3225750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B557E97-1D16-4616-BB7D-1DA4073DBD71}"/>
              </a:ext>
            </a:extLst>
          </p:cNvPr>
          <p:cNvSpPr/>
          <p:nvPr/>
        </p:nvSpPr>
        <p:spPr>
          <a:xfrm>
            <a:off x="3054492" y="1483144"/>
            <a:ext cx="1775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negative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E4C1009-7BA4-4D73-964C-A8D278DC7575}"/>
              </a:ext>
            </a:extLst>
          </p:cNvPr>
          <p:cNvSpPr/>
          <p:nvPr/>
        </p:nvSpPr>
        <p:spPr>
          <a:xfrm>
            <a:off x="3360455" y="4849929"/>
            <a:ext cx="1650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</a:t>
            </a:r>
            <a:r>
              <a:rPr lang="nl-NL" sz="3600" b="0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tive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E3A349F-37EA-46F3-8325-17AC431E7BDA}"/>
              </a:ext>
            </a:extLst>
          </p:cNvPr>
          <p:cNvSpPr/>
          <p:nvPr/>
        </p:nvSpPr>
        <p:spPr>
          <a:xfrm rot="19545769">
            <a:off x="2591868" y="1831464"/>
            <a:ext cx="594720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nl-NL" sz="13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espect</a:t>
            </a:r>
          </a:p>
        </p:txBody>
      </p:sp>
      <p:sp>
        <p:nvSpPr>
          <p:cNvPr id="21" name="Maan 20">
            <a:extLst>
              <a:ext uri="{FF2B5EF4-FFF2-40B4-BE49-F238E27FC236}">
                <a16:creationId xmlns:a16="http://schemas.microsoft.com/office/drawing/2014/main" id="{B0B8AA5E-6B89-4AD2-88E1-8143099D00AA}"/>
              </a:ext>
            </a:extLst>
          </p:cNvPr>
          <p:cNvSpPr/>
          <p:nvPr/>
        </p:nvSpPr>
        <p:spPr>
          <a:xfrm rot="5562323">
            <a:off x="6589372" y="4061550"/>
            <a:ext cx="197928" cy="625321"/>
          </a:xfrm>
          <a:prstGeom prst="moon">
            <a:avLst>
              <a:gd name="adj" fmla="val 37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Maan 21">
            <a:extLst>
              <a:ext uri="{FF2B5EF4-FFF2-40B4-BE49-F238E27FC236}">
                <a16:creationId xmlns:a16="http://schemas.microsoft.com/office/drawing/2014/main" id="{B18D0146-6EB1-4E4D-A242-436AC5C2DEA0}"/>
              </a:ext>
            </a:extLst>
          </p:cNvPr>
          <p:cNvSpPr/>
          <p:nvPr/>
        </p:nvSpPr>
        <p:spPr>
          <a:xfrm rot="5562323">
            <a:off x="7477763" y="4154856"/>
            <a:ext cx="197928" cy="625321"/>
          </a:xfrm>
          <a:prstGeom prst="moon">
            <a:avLst>
              <a:gd name="adj" fmla="val 37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Maan 22">
            <a:extLst>
              <a:ext uri="{FF2B5EF4-FFF2-40B4-BE49-F238E27FC236}">
                <a16:creationId xmlns:a16="http://schemas.microsoft.com/office/drawing/2014/main" id="{B85961CE-79F1-4629-9DA9-D5B596C3EAC7}"/>
              </a:ext>
            </a:extLst>
          </p:cNvPr>
          <p:cNvSpPr/>
          <p:nvPr/>
        </p:nvSpPr>
        <p:spPr>
          <a:xfrm rot="5562323" flipH="1">
            <a:off x="6907830" y="4723200"/>
            <a:ext cx="356343" cy="1299886"/>
          </a:xfrm>
          <a:prstGeom prst="moon">
            <a:avLst>
              <a:gd name="adj" fmla="val 453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7DA20986-637C-41BC-B74F-DA89BAA1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" y="1935447"/>
            <a:ext cx="2014947" cy="3797809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  <a:p>
            <a:pPr eaLnBrk="0" hangingPunct="0"/>
            <a:endParaRPr lang="en-US" sz="900"/>
          </a:p>
        </p:txBody>
      </p:sp>
      <p:sp>
        <p:nvSpPr>
          <p:cNvPr id="25" name="WordArt 13">
            <a:extLst>
              <a:ext uri="{FF2B5EF4-FFF2-40B4-BE49-F238E27FC236}">
                <a16:creationId xmlns:a16="http://schemas.microsoft.com/office/drawing/2014/main" id="{A43A2267-60A6-44E0-B73C-F27EE022524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2122" y="2031609"/>
            <a:ext cx="1775102" cy="287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6" name="WordArt 14">
            <a:extLst>
              <a:ext uri="{FF2B5EF4-FFF2-40B4-BE49-F238E27FC236}">
                <a16:creationId xmlns:a16="http://schemas.microsoft.com/office/drawing/2014/main" id="{FBF1ED59-FB8A-4996-ABC2-2FC211ECE22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0271" y="2423518"/>
            <a:ext cx="1843584" cy="1825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7" name="WordArt 15">
            <a:extLst>
              <a:ext uri="{FF2B5EF4-FFF2-40B4-BE49-F238E27FC236}">
                <a16:creationId xmlns:a16="http://schemas.microsoft.com/office/drawing/2014/main" id="{DB703426-B4C6-416E-93F1-682A0F61BAB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20910420">
            <a:off x="135623" y="2719893"/>
            <a:ext cx="1732881" cy="25096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Calibri" pitchFamily="34" charset="0"/>
                <a:cs typeface="Times New Roman"/>
              </a:rPr>
              <a:t>Deform</a:t>
            </a:r>
          </a:p>
        </p:txBody>
      </p:sp>
      <p:sp>
        <p:nvSpPr>
          <p:cNvPr id="28" name="WordArt 16">
            <a:extLst>
              <a:ext uri="{FF2B5EF4-FFF2-40B4-BE49-F238E27FC236}">
                <a16:creationId xmlns:a16="http://schemas.microsoft.com/office/drawing/2014/main" id="{7C6B4995-C013-4F08-BE77-F1049F23701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5837" y="3058998"/>
            <a:ext cx="1775102" cy="20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Generalize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F9F00410-D131-4C74-ADEE-FF497A126ABC}"/>
              </a:ext>
            </a:extLst>
          </p:cNvPr>
          <p:cNvGrpSpPr/>
          <p:nvPr/>
        </p:nvGrpSpPr>
        <p:grpSpPr>
          <a:xfrm>
            <a:off x="216064" y="3455519"/>
            <a:ext cx="1547624" cy="2040741"/>
            <a:chOff x="-3765475" y="2392982"/>
            <a:chExt cx="2390649" cy="2190043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4D37D05-612A-4FD0-AFDD-741016D3A390}"/>
                </a:ext>
              </a:extLst>
            </p:cNvPr>
            <p:cNvSpPr/>
            <p:nvPr/>
          </p:nvSpPr>
          <p:spPr>
            <a:xfrm rot="21000239">
              <a:off x="-3452746" y="2392982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D86AA824-D51A-44E1-B0BD-F05034F62239}"/>
                </a:ext>
              </a:extLst>
            </p:cNvPr>
            <p:cNvSpPr txBox="1"/>
            <p:nvPr/>
          </p:nvSpPr>
          <p:spPr>
            <a:xfrm rot="20994639">
              <a:off x="-3406032" y="2436765"/>
              <a:ext cx="1850737" cy="298979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tIns="36000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GB" sz="1200" i="1" dirty="0">
                  <a:solidFill>
                    <a:srgbClr val="0000FF"/>
                  </a:solidFill>
                </a:rPr>
                <a:t>time/space</a:t>
              </a:r>
              <a:r>
                <a:rPr lang="en-GB" sz="1100" i="1" dirty="0">
                  <a:solidFill>
                    <a:srgbClr val="0000FF"/>
                  </a:solidFill>
                </a:rPr>
                <a:t> </a:t>
              </a:r>
              <a:r>
                <a:rPr lang="en-GB" sz="1200" i="1" dirty="0">
                  <a:solidFill>
                    <a:srgbClr val="0000FF"/>
                  </a:solidFill>
                </a:rPr>
                <a:t>matter/energy</a:t>
              </a:r>
              <a:endParaRPr lang="nl-NL" sz="1100" i="1" dirty="0">
                <a:solidFill>
                  <a:srgbClr val="0000FF"/>
                </a:solidFill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C8D318D-1F43-4C4F-B758-B83CBAB68ECC}"/>
                </a:ext>
              </a:extLst>
            </p:cNvPr>
            <p:cNvSpPr/>
            <p:nvPr/>
          </p:nvSpPr>
          <p:spPr>
            <a:xfrm rot="21000239">
              <a:off x="-3477707" y="2725659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C0CC7B79-A0FE-4CE1-8855-82709036AF7A}"/>
                </a:ext>
              </a:extLst>
            </p:cNvPr>
            <p:cNvSpPr txBox="1"/>
            <p:nvPr/>
          </p:nvSpPr>
          <p:spPr>
            <a:xfrm rot="20988418">
              <a:off x="-3113001" y="2783923"/>
              <a:ext cx="1136609" cy="138685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lIns="36000" tIns="3600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1050" i="1" dirty="0">
                  <a:solidFill>
                    <a:srgbClr val="0000FF"/>
                  </a:solidFill>
                </a:rPr>
                <a:t>l</a:t>
              </a:r>
              <a:r>
                <a:rPr lang="en-GB" sz="1200" i="1" dirty="0">
                  <a:solidFill>
                    <a:srgbClr val="0000FF"/>
                  </a:solidFill>
                </a:rPr>
                <a:t>anguage</a:t>
              </a:r>
              <a:endParaRPr lang="nl-NL" sz="1000" i="1" dirty="0">
                <a:solidFill>
                  <a:srgbClr val="0000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3B18BCCA-0CF9-4052-A657-4C50FD80D23E}"/>
                </a:ext>
              </a:extLst>
            </p:cNvPr>
            <p:cNvSpPr/>
            <p:nvPr/>
          </p:nvSpPr>
          <p:spPr>
            <a:xfrm rot="21000239">
              <a:off x="-3505888" y="2963029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67688141-6B3D-4F81-8D27-3FEB7FEF8CB3}"/>
                </a:ext>
              </a:extLst>
            </p:cNvPr>
            <p:cNvSpPr txBox="1"/>
            <p:nvPr/>
          </p:nvSpPr>
          <p:spPr>
            <a:xfrm rot="21003858">
              <a:off x="-3245204" y="3018120"/>
              <a:ext cx="1319215" cy="154104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tIns="72000" bIns="0" rtlCol="0">
              <a:spAutoFit/>
            </a:bodyPr>
            <a:lstStyle/>
            <a:p>
              <a:pPr algn="ctr">
                <a:lnSpc>
                  <a:spcPts val="600"/>
                </a:lnSpc>
              </a:pPr>
              <a:r>
                <a:rPr lang="en-GB" sz="1200" i="1" dirty="0">
                  <a:solidFill>
                    <a:srgbClr val="0000FF"/>
                  </a:solidFill>
                </a:rPr>
                <a:t>memories</a:t>
              </a:r>
              <a:endParaRPr lang="nl-NL" sz="1000" i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CC708B86-5777-453A-B3AD-04592820431B}"/>
                </a:ext>
              </a:extLst>
            </p:cNvPr>
            <p:cNvSpPr/>
            <p:nvPr/>
          </p:nvSpPr>
          <p:spPr>
            <a:xfrm rot="21000239">
              <a:off x="-3572567" y="3206444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1E31F253-3F39-426B-843A-0812E7CFDAD1}"/>
                </a:ext>
              </a:extLst>
            </p:cNvPr>
            <p:cNvSpPr txBox="1"/>
            <p:nvPr/>
          </p:nvSpPr>
          <p:spPr>
            <a:xfrm rot="20981978">
              <a:off x="-3333817" y="3267661"/>
              <a:ext cx="1283627" cy="187029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tIns="72000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GB" sz="1200" i="1" dirty="0">
                  <a:solidFill>
                    <a:srgbClr val="0000FF"/>
                  </a:solidFill>
                </a:rPr>
                <a:t>decisions</a:t>
              </a:r>
              <a:endParaRPr lang="nl-NL" sz="1200" i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3ED6A8DC-4EE7-4B99-A455-AB33C3ED7A01}"/>
                </a:ext>
              </a:extLst>
            </p:cNvPr>
            <p:cNvSpPr/>
            <p:nvPr/>
          </p:nvSpPr>
          <p:spPr>
            <a:xfrm rot="21000239">
              <a:off x="-3614760" y="3424940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AF9333D-1D81-451D-9723-DDE3BA7AB8FA}"/>
                </a:ext>
              </a:extLst>
            </p:cNvPr>
            <p:cNvSpPr/>
            <p:nvPr/>
          </p:nvSpPr>
          <p:spPr>
            <a:xfrm rot="21000239">
              <a:off x="-3693469" y="3673325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B71CEE3B-880A-4151-B3DC-93A94A4AAAFD}"/>
                </a:ext>
              </a:extLst>
            </p:cNvPr>
            <p:cNvSpPr/>
            <p:nvPr/>
          </p:nvSpPr>
          <p:spPr>
            <a:xfrm rot="21000239">
              <a:off x="-3765475" y="3937813"/>
              <a:ext cx="2077920" cy="645212"/>
            </a:xfrm>
            <a:prstGeom prst="rect">
              <a:avLst/>
            </a:prstGeom>
            <a:solidFill>
              <a:srgbClr val="FADC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57E657B2-3E1D-420A-BD65-196FC7277867}"/>
                </a:ext>
              </a:extLst>
            </p:cNvPr>
            <p:cNvSpPr txBox="1"/>
            <p:nvPr/>
          </p:nvSpPr>
          <p:spPr>
            <a:xfrm rot="20944150">
              <a:off x="-3325988" y="3995155"/>
              <a:ext cx="1394139" cy="191924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tIns="72000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GB" sz="1200" i="1" dirty="0">
                  <a:solidFill>
                    <a:srgbClr val="0000FF"/>
                  </a:solidFill>
                </a:rPr>
                <a:t>attitudes</a:t>
              </a:r>
              <a:endParaRPr lang="nl-NL" sz="1000" i="1" dirty="0">
                <a:solidFill>
                  <a:srgbClr val="0000FF"/>
                </a:solidFill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B3EE61D9-86B1-489B-847C-2C8B6ED6A627}"/>
                </a:ext>
              </a:extLst>
            </p:cNvPr>
            <p:cNvSpPr txBox="1"/>
            <p:nvPr/>
          </p:nvSpPr>
          <p:spPr>
            <a:xfrm rot="21028797">
              <a:off x="-3681000" y="3718030"/>
              <a:ext cx="1958493" cy="184253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lIns="36000" tIns="72000" rIns="36000" bIns="36000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GB" sz="1200" i="1" dirty="0">
                  <a:solidFill>
                    <a:srgbClr val="0000FF"/>
                  </a:solidFill>
                </a:rPr>
                <a:t>values</a:t>
              </a:r>
              <a:r>
                <a:rPr lang="en-GB" sz="1000" i="1" dirty="0">
                  <a:solidFill>
                    <a:srgbClr val="0000FF"/>
                  </a:solidFill>
                </a:rPr>
                <a:t> and </a:t>
              </a:r>
              <a:r>
                <a:rPr lang="en-GB" sz="1200" i="1" dirty="0">
                  <a:solidFill>
                    <a:srgbClr val="0000FF"/>
                  </a:solidFill>
                </a:rPr>
                <a:t>beliefs</a:t>
              </a:r>
              <a:endParaRPr lang="nl-NL" sz="1000" i="1" dirty="0">
                <a:solidFill>
                  <a:srgbClr val="0000FF"/>
                </a:solidFill>
              </a:endParaRP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1E103D13-836D-4EA4-823C-CD93EFBD4E41}"/>
                </a:ext>
              </a:extLst>
            </p:cNvPr>
            <p:cNvSpPr txBox="1"/>
            <p:nvPr/>
          </p:nvSpPr>
          <p:spPr>
            <a:xfrm rot="20932692">
              <a:off x="-3594964" y="3501180"/>
              <a:ext cx="1861969" cy="112692"/>
            </a:xfrm>
            <a:prstGeom prst="rect">
              <a:avLst/>
            </a:prstGeom>
            <a:solidFill>
              <a:srgbClr val="FADCB4"/>
            </a:solidFill>
          </p:spPr>
          <p:txBody>
            <a:bodyPr wrap="square" tIns="36000" bIns="0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GB" sz="1200" i="1" dirty="0">
                  <a:solidFill>
                    <a:srgbClr val="0000FF"/>
                  </a:solidFill>
                </a:rPr>
                <a:t>metaprograms</a:t>
              </a:r>
              <a:endParaRPr lang="nl-NL" sz="105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7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656</Words>
  <Application>Microsoft Office PowerPoint</Application>
  <PresentationFormat>Diavoorstelling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Brush Script MT</vt:lpstr>
      <vt:lpstr>Calibri</vt:lpstr>
      <vt:lpstr>Comic Sans MS</vt:lpstr>
      <vt:lpstr>Open Sans</vt:lpstr>
      <vt:lpstr>Raleway</vt:lpstr>
      <vt:lpstr>Office-thema</vt:lpstr>
      <vt:lpstr>PowerPoint-presentatie</vt:lpstr>
      <vt:lpstr>PowerPoint-presentatie</vt:lpstr>
      <vt:lpstr>See the sun shining behind the clouds</vt:lpstr>
      <vt:lpstr>PowerPoint-presentatie</vt:lpstr>
      <vt:lpstr>How do I create coffee in my head?</vt:lpstr>
      <vt:lpstr>Once upon a time ………</vt:lpstr>
      <vt:lpstr>Focus more on the positive side to create respect and trust.</vt:lpstr>
      <vt:lpstr>What is my Model of the World?</vt:lpstr>
      <vt:lpstr>Respect for my own model of the world</vt:lpstr>
      <vt:lpstr>Respect the model of the world of the other</vt:lpstr>
      <vt:lpstr>Circle of trust</vt:lpstr>
      <vt:lpstr>Exercise</vt:lpstr>
      <vt:lpstr>PowerPoint-presentatie</vt:lpstr>
      <vt:lpstr>PowerPoint-presentatie</vt:lpstr>
      <vt:lpstr>With self trust I fully connect myself with …….</vt:lpstr>
      <vt:lpstr>Write in the chat what you take with you from this workshop.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‘Ontwikkel je ongekende vermogens nog beter’</dc:title>
  <dc:creator>Sytse</dc:creator>
  <cp:lastModifiedBy>sytse tjallingii</cp:lastModifiedBy>
  <cp:revision>225</cp:revision>
  <dcterms:created xsi:type="dcterms:W3CDTF">2014-03-03T15:36:54Z</dcterms:created>
  <dcterms:modified xsi:type="dcterms:W3CDTF">2020-10-28T20:17:11Z</dcterms:modified>
</cp:coreProperties>
</file>