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notesMasterIdLst>
    <p:notesMasterId r:id="rId33"/>
  </p:notesMasterIdLst>
  <p:sldIdLst>
    <p:sldId id="365" r:id="rId2"/>
    <p:sldId id="332" r:id="rId3"/>
    <p:sldId id="347" r:id="rId4"/>
    <p:sldId id="367" r:id="rId5"/>
    <p:sldId id="349" r:id="rId6"/>
    <p:sldId id="362" r:id="rId7"/>
    <p:sldId id="359" r:id="rId8"/>
    <p:sldId id="361" r:id="rId9"/>
    <p:sldId id="360" r:id="rId10"/>
    <p:sldId id="333" r:id="rId11"/>
    <p:sldId id="334" r:id="rId12"/>
    <p:sldId id="335" r:id="rId13"/>
    <p:sldId id="336" r:id="rId14"/>
    <p:sldId id="337" r:id="rId15"/>
    <p:sldId id="363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26" r:id="rId25"/>
    <p:sldId id="327" r:id="rId26"/>
    <p:sldId id="328" r:id="rId27"/>
    <p:sldId id="366" r:id="rId28"/>
    <p:sldId id="329" r:id="rId29"/>
    <p:sldId id="323" r:id="rId30"/>
    <p:sldId id="322" r:id="rId31"/>
    <p:sldId id="330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DC925"/>
    <a:srgbClr val="DAE7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3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768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0591-D1DD-4F46-BBB0-2F916C190442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30-3-2017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94593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for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the model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world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of the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other</a:t>
            </a:r>
            <a:r>
              <a:rPr lang="nl-NL" sz="60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 and of </a:t>
            </a:r>
            <a:r>
              <a:rPr lang="nl-NL" sz="60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myself</a:t>
            </a:r>
            <a:endParaRPr lang="nl-NL" sz="60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rush Script M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accent2">
                    <a:lumMod val="75000"/>
                  </a:schemeClr>
                </a:solidFill>
              </a:rPr>
              <a:t>Dar Al Amal</a:t>
            </a: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“Develop your unlimited powers even better”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 smtClean="0">
                <a:solidFill>
                  <a:srgbClr val="0000FF"/>
                </a:solidFill>
              </a:rPr>
              <a:t>Day 2, 2017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137914">
            <a:off x="1395761" y="3110038"/>
            <a:ext cx="6164791" cy="11437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 and Timeline</a:t>
            </a:r>
            <a:r>
              <a:rPr kumimoji="0" lang="en-US" sz="7300" b="1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5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Values on different neurological levels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28800"/>
            <a:ext cx="353873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1" dirty="0" err="1" smtClean="0">
                <a:solidFill>
                  <a:srgbClr val="0000FF"/>
                </a:solidFill>
              </a:rPr>
              <a:t>Exercise</a:t>
            </a:r>
            <a:r>
              <a:rPr lang="nl-NL" b="1" i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00FF"/>
                </a:solidFill>
              </a:rPr>
              <a:t>In pairs 5 minutes </a:t>
            </a:r>
            <a:r>
              <a:rPr lang="nl-NL" dirty="0" err="1" smtClean="0">
                <a:solidFill>
                  <a:srgbClr val="0000FF"/>
                </a:solidFill>
              </a:rPr>
              <a:t>each</a:t>
            </a:r>
            <a:r>
              <a:rPr lang="nl-NL" dirty="0" smtClean="0">
                <a:solidFill>
                  <a:srgbClr val="0000FF"/>
                </a:solidFill>
              </a:rPr>
              <a:t> way.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00FF"/>
                </a:solidFill>
              </a:rPr>
              <a:t>Look at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you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wrote</a:t>
            </a:r>
            <a:r>
              <a:rPr lang="nl-NL" dirty="0" smtClean="0">
                <a:solidFill>
                  <a:srgbClr val="0000FF"/>
                </a:solidFill>
              </a:rPr>
              <a:t> down, </a:t>
            </a:r>
            <a:r>
              <a:rPr lang="nl-NL" dirty="0" err="1" smtClean="0">
                <a:solidFill>
                  <a:srgbClr val="0000FF"/>
                </a:solidFill>
              </a:rPr>
              <a:t>from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list on page 30.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00FF"/>
                </a:solidFill>
              </a:rPr>
              <a:t>Look </a:t>
            </a:r>
            <a:r>
              <a:rPr lang="nl-NL" dirty="0" err="1" smtClean="0">
                <a:solidFill>
                  <a:srgbClr val="0000FF"/>
                </a:solidFill>
              </a:rPr>
              <a:t>for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which</a:t>
            </a:r>
            <a:r>
              <a:rPr lang="nl-NL" dirty="0" smtClean="0">
                <a:solidFill>
                  <a:srgbClr val="0000FF"/>
                </a:solidFill>
              </a:rPr>
              <a:t> level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are </a:t>
            </a:r>
            <a:r>
              <a:rPr lang="nl-NL" dirty="0" err="1" smtClean="0">
                <a:solidFill>
                  <a:srgbClr val="0000FF"/>
                </a:solidFill>
              </a:rPr>
              <a:t>applicable</a:t>
            </a:r>
            <a:r>
              <a:rPr lang="nl-NL" dirty="0" smtClean="0">
                <a:solidFill>
                  <a:srgbClr val="0000FF"/>
                </a:solidFill>
              </a:rPr>
              <a:t>.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289054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0000FF"/>
                </a:solidFill>
              </a:rPr>
              <a:t>Highly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appreciated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err="1" smtClean="0">
                <a:solidFill>
                  <a:srgbClr val="0000FF"/>
                </a:solidFill>
              </a:rPr>
              <a:t>Eour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values</a:t>
            </a:r>
            <a:r>
              <a:rPr lang="nl-NL" sz="2800" dirty="0" smtClean="0">
                <a:solidFill>
                  <a:srgbClr val="0000FF"/>
                </a:solidFill>
              </a:rPr>
              <a:t> are </a:t>
            </a:r>
            <a:r>
              <a:rPr lang="nl-NL" sz="2800" dirty="0" err="1" smtClean="0">
                <a:solidFill>
                  <a:srgbClr val="0000FF"/>
                </a:solidFill>
              </a:rPr>
              <a:t>also</a:t>
            </a:r>
            <a:r>
              <a:rPr lang="nl-NL" sz="2800" dirty="0" smtClean="0">
                <a:solidFill>
                  <a:srgbClr val="0000FF"/>
                </a:solidFill>
              </a:rPr>
              <a:t> criteria, </a:t>
            </a:r>
            <a:r>
              <a:rPr lang="nl-NL" sz="2800" dirty="0" err="1" smtClean="0">
                <a:solidFill>
                  <a:srgbClr val="0000FF"/>
                </a:solidFill>
              </a:rPr>
              <a:t>with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which</a:t>
            </a:r>
            <a:r>
              <a:rPr lang="nl-NL" sz="2800" dirty="0" smtClean="0">
                <a:solidFill>
                  <a:srgbClr val="0000FF"/>
                </a:solidFill>
              </a:rPr>
              <a:t> we </a:t>
            </a:r>
            <a:r>
              <a:rPr lang="nl-NL" sz="2800" dirty="0" err="1" smtClean="0">
                <a:solidFill>
                  <a:srgbClr val="0000FF"/>
                </a:solidFill>
              </a:rPr>
              <a:t>assess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to</a:t>
            </a:r>
            <a:r>
              <a:rPr lang="nl-NL" sz="2800" dirty="0" smtClean="0">
                <a:solidFill>
                  <a:srgbClr val="0000FF"/>
                </a:solidFill>
              </a:rPr>
              <a:t> test </a:t>
            </a:r>
            <a:r>
              <a:rPr lang="nl-NL" sz="2800" dirty="0" err="1" smtClean="0">
                <a:solidFill>
                  <a:srgbClr val="0000FF"/>
                </a:solidFill>
              </a:rPr>
              <a:t>if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something</a:t>
            </a:r>
            <a:r>
              <a:rPr lang="nl-NL" sz="2800" dirty="0" smtClean="0">
                <a:solidFill>
                  <a:srgbClr val="0000FF"/>
                </a:solidFill>
              </a:rPr>
              <a:t> is in agreement </a:t>
            </a:r>
            <a:r>
              <a:rPr lang="nl-NL" sz="2800" dirty="0" err="1" smtClean="0">
                <a:solidFill>
                  <a:srgbClr val="0000FF"/>
                </a:solidFill>
              </a:rPr>
              <a:t>with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this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value</a:t>
            </a:r>
            <a:r>
              <a:rPr lang="nl-NL" sz="2800" dirty="0" smtClean="0">
                <a:solidFill>
                  <a:srgbClr val="0000FF"/>
                </a:solidFill>
              </a:rPr>
              <a:t> or </a:t>
            </a:r>
            <a:r>
              <a:rPr lang="nl-NL" sz="2800" dirty="0" err="1" smtClean="0">
                <a:solidFill>
                  <a:srgbClr val="0000FF"/>
                </a:solidFill>
              </a:rPr>
              <a:t>not</a:t>
            </a:r>
            <a:r>
              <a:rPr lang="nl-NL" sz="2800" dirty="0" smtClean="0">
                <a:solidFill>
                  <a:srgbClr val="0000FF"/>
                </a:solidFill>
              </a:rPr>
              <a:t>. </a:t>
            </a:r>
          </a:p>
          <a:p>
            <a:pPr marL="0" indent="0">
              <a:buNone/>
            </a:pPr>
            <a:r>
              <a:rPr lang="nl-NL" sz="2800" dirty="0" err="1" smtClean="0">
                <a:solidFill>
                  <a:srgbClr val="0000FF"/>
                </a:solidFill>
              </a:rPr>
              <a:t>Which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value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rates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the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highest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criterion</a:t>
            </a:r>
            <a:r>
              <a:rPr lang="nl-NL" sz="2800" dirty="0" smtClean="0">
                <a:solidFill>
                  <a:srgbClr val="0000FF"/>
                </a:solidFill>
              </a:rPr>
              <a:t>? A, B, C of D?</a:t>
            </a:r>
          </a:p>
          <a:p>
            <a:pPr marL="0" indent="0">
              <a:buNone/>
            </a:pPr>
            <a:r>
              <a:rPr lang="nl-NL" sz="2800" dirty="0" err="1" smtClean="0">
                <a:solidFill>
                  <a:srgbClr val="0000FF"/>
                </a:solidFill>
              </a:rPr>
              <a:t>What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could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be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an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example</a:t>
            </a:r>
            <a:r>
              <a:rPr lang="nl-NL" sz="2800" dirty="0" smtClean="0">
                <a:solidFill>
                  <a:srgbClr val="0000FF"/>
                </a:solidFill>
              </a:rPr>
              <a:t> of A, B, C en D? 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0000FF"/>
                </a:solidFill>
              </a:rPr>
              <a:t>Eg.. A = Respect, B = </a:t>
            </a:r>
            <a:r>
              <a:rPr lang="nl-NL" sz="2800" dirty="0" err="1" smtClean="0">
                <a:solidFill>
                  <a:srgbClr val="0000FF"/>
                </a:solidFill>
              </a:rPr>
              <a:t>Politeness</a:t>
            </a:r>
            <a:r>
              <a:rPr lang="nl-NL" sz="2800" dirty="0" smtClean="0">
                <a:solidFill>
                  <a:srgbClr val="0000FF"/>
                </a:solidFill>
              </a:rPr>
              <a:t>, </a:t>
            </a:r>
            <a:br>
              <a:rPr lang="nl-NL" sz="2800" dirty="0" smtClean="0">
                <a:solidFill>
                  <a:srgbClr val="0000FF"/>
                </a:solidFill>
              </a:rPr>
            </a:br>
            <a:r>
              <a:rPr lang="nl-NL" sz="2800" dirty="0" smtClean="0">
                <a:solidFill>
                  <a:srgbClr val="0000FF"/>
                </a:solidFill>
              </a:rPr>
              <a:t>C = </a:t>
            </a:r>
            <a:r>
              <a:rPr lang="nl-NL" sz="2800" dirty="0" err="1" smtClean="0">
                <a:solidFill>
                  <a:srgbClr val="0000FF"/>
                </a:solidFill>
              </a:rPr>
              <a:t>Acceptation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and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br>
              <a:rPr lang="nl-NL" sz="2800" dirty="0" smtClean="0">
                <a:solidFill>
                  <a:srgbClr val="0000FF"/>
                </a:solidFill>
              </a:rPr>
            </a:br>
            <a:r>
              <a:rPr lang="nl-NL" sz="2800" dirty="0" smtClean="0">
                <a:solidFill>
                  <a:srgbClr val="0000FF"/>
                </a:solidFill>
              </a:rPr>
              <a:t>D = </a:t>
            </a:r>
            <a:r>
              <a:rPr lang="nl-NL" sz="2800" dirty="0" err="1" smtClean="0">
                <a:solidFill>
                  <a:srgbClr val="0000FF"/>
                </a:solidFill>
              </a:rPr>
              <a:t>Tolerance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914" y="1844824"/>
            <a:ext cx="40720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 example of a value-belief flower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85854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Example: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respect people from another culture.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My respect for someone is independent of his or her position in society.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am able to respect myself just like I respect the people around me.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respect animals.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respect nature.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respect people with other religions.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I respect people of all ages.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910537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6395176" y="3212771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780276" y="4144426"/>
            <a:ext cx="797665" cy="3224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Respect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643054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220072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013347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951161" y="2276872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8229246" y="499087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8895187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5575728" y="331738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5733798" y="426683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246060" y="248288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462317" y="261124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8062395" y="347861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684785" y="442209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6623229" y="482217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043" grpId="0" animBg="1"/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  <p:bldP spid="87057" grpId="0" animBg="1"/>
      <p:bldP spid="870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Make your own “value-belief flower”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564905"/>
            <a:ext cx="3312368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Choose a value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Choose beliefs which are connected to and may empower this value.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91339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81792" y="3191988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4862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1880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155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87483" y="228345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43467" y="516377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91539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47536" y="331738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005606" y="426683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517868" y="248288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734124" y="2564904"/>
            <a:ext cx="926107" cy="716655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334203" y="347861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956593" y="442209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918896" y="482217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Values as Nominalizations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Values are nominalizations; for example you can think of Satisfaction. Security, Joy, Challenge, Honesty.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Satisfaction is the nominalization of: ……………………………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Security is the nominalization of:……………………………….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Joy is the nominalization of: …………..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Challenge is the nominalization of:……………………………….. 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</a:rPr>
              <a:t>Honesty is the nominalization of: ……………………………….</a:t>
            </a:r>
          </a:p>
          <a:p>
            <a:endParaRPr lang="en-GB" dirty="0"/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6228184" y="3789041"/>
            <a:ext cx="2808312" cy="3068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 to satisfy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 to assure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 to enjoy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 to challenge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5 to be honest</a:t>
            </a:r>
            <a:endParaRPr kumimoji="0" lang="en-GB" sz="8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62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Belief system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564905"/>
            <a:ext cx="3312368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A belief system is: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a series of beliefs organized around a highly appreciated value. 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91339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81792" y="3191988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4862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1880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155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87483" y="228345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43467" y="516377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91539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47536" y="331738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005606" y="426683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517868" y="248288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734124" y="2564904"/>
            <a:ext cx="926107" cy="716655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334203" y="347861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956593" y="442209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918896" y="482217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sz="5300" dirty="0" smtClean="0">
                <a:solidFill>
                  <a:srgbClr val="0000FF"/>
                </a:solidFill>
              </a:rPr>
              <a:t>Attitudes / </a:t>
            </a:r>
            <a:r>
              <a:rPr lang="nl-NL" sz="5300" dirty="0" err="1" smtClean="0">
                <a:solidFill>
                  <a:srgbClr val="0000FF"/>
                </a:solidFill>
              </a:rPr>
              <a:t>Habits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00FF"/>
                </a:solidFill>
              </a:rPr>
              <a:t>Are  </a:t>
            </a:r>
            <a:r>
              <a:rPr lang="nl-NL" dirty="0" err="1" smtClean="0">
                <a:solidFill>
                  <a:srgbClr val="0000FF"/>
                </a:solidFill>
              </a:rPr>
              <a:t>based</a:t>
            </a:r>
            <a:r>
              <a:rPr lang="nl-NL" dirty="0" smtClean="0">
                <a:solidFill>
                  <a:srgbClr val="0000FF"/>
                </a:solidFill>
              </a:rPr>
              <a:t> on </a:t>
            </a:r>
            <a:r>
              <a:rPr lang="nl-NL" dirty="0" err="1" smtClean="0">
                <a:solidFill>
                  <a:srgbClr val="0000FF"/>
                </a:solidFill>
              </a:rPr>
              <a:t>groups</a:t>
            </a:r>
            <a:r>
              <a:rPr lang="nl-NL" dirty="0" smtClean="0">
                <a:solidFill>
                  <a:srgbClr val="0000FF"/>
                </a:solidFill>
              </a:rPr>
              <a:t> of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and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beliefs</a:t>
            </a:r>
            <a:r>
              <a:rPr lang="nl-NL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nl-NL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rgbClr val="0000FF"/>
                </a:solidFill>
              </a:rPr>
              <a:t>They</a:t>
            </a:r>
            <a:r>
              <a:rPr lang="nl-NL" dirty="0" smtClean="0">
                <a:solidFill>
                  <a:srgbClr val="0000FF"/>
                </a:solidFill>
              </a:rPr>
              <a:t> are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total</a:t>
            </a:r>
            <a:r>
              <a:rPr lang="nl-NL" dirty="0" smtClean="0">
                <a:solidFill>
                  <a:srgbClr val="0000FF"/>
                </a:solidFill>
              </a:rPr>
              <a:t> of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and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beliefs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one</a:t>
            </a:r>
            <a:r>
              <a:rPr lang="nl-NL" dirty="0" smtClean="0">
                <a:solidFill>
                  <a:srgbClr val="0000FF"/>
                </a:solidFill>
              </a:rPr>
              <a:t> has </a:t>
            </a:r>
            <a:r>
              <a:rPr lang="nl-NL" dirty="0" err="1" smtClean="0">
                <a:solidFill>
                  <a:srgbClr val="0000FF"/>
                </a:solidFill>
              </a:rPr>
              <a:t>related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to</a:t>
            </a:r>
            <a:r>
              <a:rPr lang="nl-NL" dirty="0" smtClean="0">
                <a:solidFill>
                  <a:srgbClr val="0000FF"/>
                </a:solidFill>
              </a:rPr>
              <a:t> a </a:t>
            </a:r>
            <a:r>
              <a:rPr lang="nl-NL" dirty="0" err="1" smtClean="0">
                <a:solidFill>
                  <a:srgbClr val="0000FF"/>
                </a:solidFill>
              </a:rPr>
              <a:t>certain</a:t>
            </a:r>
            <a:r>
              <a:rPr lang="nl-NL" dirty="0" smtClean="0">
                <a:solidFill>
                  <a:srgbClr val="0000FF"/>
                </a:solidFill>
              </a:rPr>
              <a:t> topic. </a:t>
            </a:r>
            <a:endParaRPr lang="nl-NL" dirty="0"/>
          </a:p>
        </p:txBody>
      </p:sp>
      <p:pic>
        <p:nvPicPr>
          <p:cNvPr id="4" name="Afbeelding 3" descr="waarden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55000"/>
          </a:blip>
          <a:srcRect/>
          <a:stretch>
            <a:fillRect/>
          </a:stretch>
        </p:blipFill>
        <p:spPr bwMode="auto">
          <a:xfrm>
            <a:off x="4211960" y="1412776"/>
            <a:ext cx="49320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How conscious are we in relation to our values?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3284984"/>
            <a:ext cx="3034680" cy="1756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0000FF"/>
                </a:solidFill>
              </a:rPr>
              <a:t>The </a:t>
            </a:r>
            <a:r>
              <a:rPr lang="nl-NL" dirty="0" err="1" smtClean="0">
                <a:solidFill>
                  <a:srgbClr val="0000FF"/>
                </a:solidFill>
              </a:rPr>
              <a:t>greater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influence</a:t>
            </a:r>
            <a:r>
              <a:rPr lang="nl-NL" dirty="0" smtClean="0">
                <a:solidFill>
                  <a:srgbClr val="0000FF"/>
                </a:solidFill>
              </a:rPr>
              <a:t> of </a:t>
            </a:r>
            <a:r>
              <a:rPr lang="nl-NL" dirty="0" err="1" smtClean="0">
                <a:solidFill>
                  <a:srgbClr val="0000FF"/>
                </a:solidFill>
              </a:rPr>
              <a:t>our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,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less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conscious</a:t>
            </a:r>
            <a:r>
              <a:rPr lang="nl-NL" dirty="0" smtClean="0">
                <a:solidFill>
                  <a:srgbClr val="0000FF"/>
                </a:solidFill>
              </a:rPr>
              <a:t> we are of </a:t>
            </a:r>
            <a:r>
              <a:rPr lang="nl-NL" dirty="0" err="1" smtClean="0">
                <a:solidFill>
                  <a:srgbClr val="0000FF"/>
                </a:solidFill>
              </a:rPr>
              <a:t>their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function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5508104" y="2132856"/>
            <a:ext cx="2497138" cy="3312368"/>
          </a:xfrm>
          <a:prstGeom prst="upDownArrow">
            <a:avLst>
              <a:gd name="adj1" fmla="val 50000"/>
              <a:gd name="adj2" fmla="val 20025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787504" y="1436390"/>
            <a:ext cx="2268538" cy="392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Fully</a:t>
            </a: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conscious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24128" y="5661248"/>
            <a:ext cx="2347913" cy="420687"/>
          </a:xfrm>
          <a:prstGeom prst="rect">
            <a:avLst/>
          </a:prstGeom>
          <a:solidFill>
            <a:srgbClr val="DAE7F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Fully</a:t>
            </a: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nl-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unconscious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84168" y="2191564"/>
            <a:ext cx="14036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Beliefs</a:t>
            </a:r>
            <a:endParaRPr kumimoji="0" lang="nl-N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Values</a:t>
            </a:r>
            <a:endParaRPr kumimoji="0" lang="nl-N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1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Core</a:t>
            </a:r>
            <a:r>
              <a:rPr lang="nl-NL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1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values</a:t>
            </a:r>
            <a:endParaRPr lang="nl-NL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endParaRPr lang="nl-NL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Attitudes</a:t>
            </a:r>
            <a:endParaRPr kumimoji="0" lang="nl-N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 Programs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0" grpId="0" animBg="1"/>
      <p:bldP spid="27651" grpId="0" animBg="1"/>
      <p:bldP spid="27652" grpId="0" animBg="1"/>
      <p:bldP spid="27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88832" cy="92211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When did you develop your values?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Which values did you learn in this period? 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96144" cy="19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788" y="2780928"/>
            <a:ext cx="2570212" cy="15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26232" y="4339183"/>
            <a:ext cx="8517632" cy="818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time learning from your parents is mostly unconsciously. 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2204864"/>
            <a:ext cx="858964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                    </a:t>
            </a: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imprinting period</a:t>
            </a: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7 year</a:t>
            </a:r>
            <a:endParaRPr kumimoji="0" lang="en-GB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344816" cy="706090"/>
          </a:xfrm>
        </p:spPr>
        <p:txBody>
          <a:bodyPr>
            <a:normAutofit/>
          </a:bodyPr>
          <a:lstStyle/>
          <a:p>
            <a:r>
              <a:rPr lang="nl-NL" sz="3600" dirty="0" err="1" smtClean="0">
                <a:solidFill>
                  <a:srgbClr val="0000FF"/>
                </a:solidFill>
              </a:rPr>
              <a:t>When</a:t>
            </a:r>
            <a:r>
              <a:rPr lang="nl-NL" sz="3600" dirty="0" smtClean="0">
                <a:solidFill>
                  <a:srgbClr val="0000FF"/>
                </a:solidFill>
              </a:rPr>
              <a:t> </a:t>
            </a:r>
            <a:r>
              <a:rPr lang="nl-NL" sz="3600" dirty="0" err="1" smtClean="0">
                <a:solidFill>
                  <a:srgbClr val="0000FF"/>
                </a:solidFill>
              </a:rPr>
              <a:t>did</a:t>
            </a:r>
            <a:r>
              <a:rPr lang="nl-NL" sz="3600" dirty="0" smtClean="0">
                <a:solidFill>
                  <a:srgbClr val="0000FF"/>
                </a:solidFill>
              </a:rPr>
              <a:t> </a:t>
            </a:r>
            <a:r>
              <a:rPr lang="nl-NL" sz="3600" dirty="0" err="1" smtClean="0">
                <a:solidFill>
                  <a:srgbClr val="0000FF"/>
                </a:solidFill>
              </a:rPr>
              <a:t>you</a:t>
            </a:r>
            <a:r>
              <a:rPr lang="nl-NL" sz="3600" dirty="0" smtClean="0">
                <a:solidFill>
                  <a:srgbClr val="0000FF"/>
                </a:solidFill>
              </a:rPr>
              <a:t> </a:t>
            </a:r>
            <a:r>
              <a:rPr lang="nl-NL" sz="3600" dirty="0" err="1" smtClean="0">
                <a:solidFill>
                  <a:srgbClr val="0000FF"/>
                </a:solidFill>
              </a:rPr>
              <a:t>develop</a:t>
            </a:r>
            <a:r>
              <a:rPr lang="nl-NL" sz="3600" dirty="0" smtClean="0">
                <a:solidFill>
                  <a:srgbClr val="0000FF"/>
                </a:solidFill>
              </a:rPr>
              <a:t> </a:t>
            </a:r>
            <a:r>
              <a:rPr lang="nl-NL" sz="3600" dirty="0" err="1" smtClean="0">
                <a:solidFill>
                  <a:srgbClr val="0000FF"/>
                </a:solidFill>
              </a:rPr>
              <a:t>your</a:t>
            </a:r>
            <a:r>
              <a:rPr lang="nl-NL" sz="3600" dirty="0" smtClean="0">
                <a:solidFill>
                  <a:srgbClr val="0000FF"/>
                </a:solidFill>
              </a:rPr>
              <a:t> </a:t>
            </a:r>
            <a:r>
              <a:rPr lang="nl-NL" sz="3600" dirty="0" err="1" smtClean="0">
                <a:solidFill>
                  <a:srgbClr val="0000FF"/>
                </a:solidFill>
              </a:rPr>
              <a:t>values</a:t>
            </a:r>
            <a:r>
              <a:rPr lang="nl-NL" sz="3600" dirty="0" smtClean="0">
                <a:solidFill>
                  <a:srgbClr val="0000FF"/>
                </a:solidFill>
              </a:rPr>
              <a:t>?</a:t>
            </a:r>
            <a:endParaRPr lang="nl-NL" sz="36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>
                <a:solidFill>
                  <a:srgbClr val="0000FF"/>
                </a:solidFill>
              </a:rPr>
              <a:t>Which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did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you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learn</a:t>
            </a:r>
            <a:r>
              <a:rPr lang="nl-NL" dirty="0" smtClean="0">
                <a:solidFill>
                  <a:srgbClr val="0000FF"/>
                </a:solidFill>
              </a:rPr>
              <a:t> in </a:t>
            </a:r>
            <a:r>
              <a:rPr lang="nl-NL" dirty="0" err="1" smtClean="0">
                <a:solidFill>
                  <a:srgbClr val="0000FF"/>
                </a:solidFill>
              </a:rPr>
              <a:t>this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period</a:t>
            </a:r>
            <a:r>
              <a:rPr lang="nl-NL" dirty="0" smtClean="0">
                <a:solidFill>
                  <a:srgbClr val="0000FF"/>
                </a:solidFill>
              </a:rPr>
              <a:t>? 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4365105"/>
            <a:ext cx="85176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300" dirty="0" smtClean="0">
                <a:solidFill>
                  <a:srgbClr val="0000FF"/>
                </a:solidFill>
              </a:rPr>
              <a:t>Learning by copying from friends consciously and unconsciously. Some of your most important values you learn around your tenth anniversary.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2204865"/>
            <a:ext cx="85896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 smtClean="0">
                <a:solidFill>
                  <a:srgbClr val="0000FF"/>
                </a:solidFill>
              </a:rPr>
              <a:t>8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years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modelling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13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years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old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6997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JL-OMLAAG 7"/>
          <p:cNvSpPr/>
          <p:nvPr/>
        </p:nvSpPr>
        <p:spPr>
          <a:xfrm rot="20386800">
            <a:off x="2073583" y="2641173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2852936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634878" y="1932699"/>
            <a:ext cx="432048" cy="48757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5090850" y="739335"/>
            <a:ext cx="432048" cy="5559337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1115616" y="2780928"/>
            <a:ext cx="432048" cy="37444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74441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Focus on a recent event, which was good and new, in which you felt energy, happiness of joy.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Share the title of your experience and show the emotion on your face or in a movement.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0648"/>
            <a:ext cx="2389920" cy="2376264"/>
          </a:xfrm>
          <a:prstGeom prst="rect">
            <a:avLst/>
          </a:prstGeom>
          <a:noFill/>
        </p:spPr>
      </p:pic>
      <p:pic>
        <p:nvPicPr>
          <p:cNvPr id="2050" name="Picture 2" descr="http://flierefluiter.punt.nl/_files/2007-07-25/zonnestralen-door-bos-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5954" y="0"/>
            <a:ext cx="4158045" cy="278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344816" cy="706090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rgbClr val="0000FF"/>
                </a:solidFill>
              </a:rPr>
              <a:t>When</a:t>
            </a:r>
            <a:r>
              <a:rPr lang="nl-NL" sz="3600" dirty="0">
                <a:solidFill>
                  <a:srgbClr val="0000FF"/>
                </a:solidFill>
              </a:rPr>
              <a:t> </a:t>
            </a:r>
            <a:r>
              <a:rPr lang="nl-NL" sz="3600" dirty="0" err="1">
                <a:solidFill>
                  <a:srgbClr val="0000FF"/>
                </a:solidFill>
              </a:rPr>
              <a:t>did</a:t>
            </a:r>
            <a:r>
              <a:rPr lang="nl-NL" sz="3600" dirty="0">
                <a:solidFill>
                  <a:srgbClr val="0000FF"/>
                </a:solidFill>
              </a:rPr>
              <a:t> </a:t>
            </a:r>
            <a:r>
              <a:rPr lang="nl-NL" sz="3600" dirty="0" err="1">
                <a:solidFill>
                  <a:srgbClr val="0000FF"/>
                </a:solidFill>
              </a:rPr>
              <a:t>you</a:t>
            </a:r>
            <a:r>
              <a:rPr lang="nl-NL" sz="3600" dirty="0">
                <a:solidFill>
                  <a:srgbClr val="0000FF"/>
                </a:solidFill>
              </a:rPr>
              <a:t> </a:t>
            </a:r>
            <a:r>
              <a:rPr lang="nl-NL" sz="3600" dirty="0" err="1">
                <a:solidFill>
                  <a:srgbClr val="0000FF"/>
                </a:solidFill>
              </a:rPr>
              <a:t>develop</a:t>
            </a:r>
            <a:r>
              <a:rPr lang="nl-NL" sz="3600" dirty="0">
                <a:solidFill>
                  <a:srgbClr val="0000FF"/>
                </a:solidFill>
              </a:rPr>
              <a:t> </a:t>
            </a:r>
            <a:r>
              <a:rPr lang="nl-NL" sz="3600" dirty="0" err="1">
                <a:solidFill>
                  <a:srgbClr val="0000FF"/>
                </a:solidFill>
              </a:rPr>
              <a:t>your</a:t>
            </a:r>
            <a:r>
              <a:rPr lang="nl-NL" sz="3600" dirty="0">
                <a:solidFill>
                  <a:srgbClr val="0000FF"/>
                </a:solidFill>
              </a:rPr>
              <a:t> </a:t>
            </a:r>
            <a:r>
              <a:rPr lang="nl-NL" sz="3600" dirty="0" err="1">
                <a:solidFill>
                  <a:srgbClr val="0000FF"/>
                </a:solidFill>
              </a:rPr>
              <a:t>values</a:t>
            </a:r>
            <a:r>
              <a:rPr lang="nl-NL" sz="36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 smtClean="0">
                <a:solidFill>
                  <a:srgbClr val="0000FF"/>
                </a:solidFill>
              </a:rPr>
              <a:t>Which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values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did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you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develop</a:t>
            </a:r>
            <a:r>
              <a:rPr lang="nl-NL" dirty="0" smtClean="0">
                <a:solidFill>
                  <a:srgbClr val="0000FF"/>
                </a:solidFill>
              </a:rPr>
              <a:t> in </a:t>
            </a:r>
            <a:r>
              <a:rPr lang="nl-NL" dirty="0" err="1" smtClean="0">
                <a:solidFill>
                  <a:srgbClr val="0000FF"/>
                </a:solidFill>
              </a:rPr>
              <a:t>this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period</a:t>
            </a:r>
            <a:r>
              <a:rPr lang="nl-NL" dirty="0" smtClean="0">
                <a:solidFill>
                  <a:srgbClr val="0000FF"/>
                </a:solidFill>
              </a:rPr>
              <a:t>? 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4653136"/>
            <a:ext cx="851763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nl-NL" sz="2800" dirty="0" smtClean="0">
                <a:solidFill>
                  <a:srgbClr val="0000FF"/>
                </a:solidFill>
              </a:rPr>
              <a:t>In </a:t>
            </a:r>
            <a:r>
              <a:rPr lang="nl-NL" sz="2800" dirty="0" err="1" smtClean="0">
                <a:solidFill>
                  <a:srgbClr val="0000FF"/>
                </a:solidFill>
              </a:rPr>
              <a:t>this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period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you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learn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the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values</a:t>
            </a:r>
            <a:r>
              <a:rPr lang="nl-NL" sz="2800" dirty="0" smtClean="0">
                <a:solidFill>
                  <a:srgbClr val="0000FF"/>
                </a:solidFill>
              </a:rPr>
              <a:t> </a:t>
            </a:r>
            <a:r>
              <a:rPr lang="nl-NL" sz="2800" dirty="0" err="1" smtClean="0">
                <a:solidFill>
                  <a:srgbClr val="0000FF"/>
                </a:solidFill>
              </a:rPr>
              <a:t>which</a:t>
            </a:r>
            <a:r>
              <a:rPr lang="nl-NL" sz="2800" dirty="0" smtClean="0">
                <a:solidFill>
                  <a:srgbClr val="0000FF"/>
                </a:solidFill>
              </a:rPr>
              <a:t> have </a:t>
            </a:r>
            <a:r>
              <a:rPr lang="nl-NL" sz="2800" dirty="0" err="1" smtClean="0">
                <a:solidFill>
                  <a:srgbClr val="0000FF"/>
                </a:solidFill>
              </a:rPr>
              <a:t>influence</a:t>
            </a:r>
            <a:r>
              <a:rPr lang="nl-NL" sz="2800" dirty="0" smtClean="0">
                <a:solidFill>
                  <a:srgbClr val="0000FF"/>
                </a:solidFill>
              </a:rPr>
              <a:t> on </a:t>
            </a:r>
            <a:r>
              <a:rPr lang="nl-NL" sz="2800" dirty="0" err="1" smtClean="0">
                <a:solidFill>
                  <a:srgbClr val="0000FF"/>
                </a:solidFill>
              </a:rPr>
              <a:t>your</a:t>
            </a:r>
            <a:r>
              <a:rPr lang="nl-NL" sz="2800" dirty="0" smtClean="0">
                <a:solidFill>
                  <a:srgbClr val="0000FF"/>
                </a:solidFill>
              </a:rPr>
              <a:t> relations.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79512" y="1988840"/>
            <a:ext cx="8589640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</a:t>
            </a:r>
            <a:r>
              <a:rPr kumimoji="0" lang="nl-NL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years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Socialization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492896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Jimmy </a:t>
            </a:r>
            <a:r>
              <a:rPr lang="nl-NL" dirty="0" err="1" smtClean="0"/>
              <a:t>Durante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"I thought you would only be with us for some minutes, what did happen?". 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marL="0" indent="0">
              <a:buNone/>
            </a:pPr>
            <a:r>
              <a:rPr lang="en-GB" dirty="0" smtClean="0"/>
              <a:t>His answer was:  “did you see those two men at the front row? The first one only had his left arm and the second the right arm. 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 marL="0" indent="0">
              <a:buNone/>
            </a:pPr>
            <a:r>
              <a:rPr lang="en-GB" dirty="0" smtClean="0"/>
              <a:t>Together they could applaud. That is what they did all the time, loudly and joyfully."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36866" name="Picture 2" descr="https://charlespaolino.files.wordpress.com/2010/01/dur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2959596" cy="324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00FF"/>
                </a:solidFill>
              </a:rPr>
              <a:t>Exercise: How to become even more conscious of your values?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Discover how values are being guided. 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Ask yourself: how much (what percentage) do I want to approach that value? 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And how much (what percentage) do I want to </a:t>
            </a:r>
            <a:r>
              <a:rPr lang="en-GB" u="sng" dirty="0" smtClean="0">
                <a:solidFill>
                  <a:srgbClr val="0000FF"/>
                </a:solidFill>
              </a:rPr>
              <a:t>avoid</a:t>
            </a:r>
            <a:r>
              <a:rPr lang="en-GB" dirty="0" smtClean="0">
                <a:solidFill>
                  <a:srgbClr val="0000FF"/>
                </a:solidFill>
              </a:rPr>
              <a:t> the opposite? (how much emotions do I feel with this value?)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You may indicate this with percentages, like %80/%20 or %40/%60- etc.</a:t>
            </a:r>
            <a:endParaRPr lang="en-GB" sz="2000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GB" sz="2900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en-GB" sz="2900" dirty="0" smtClean="0">
                <a:solidFill>
                  <a:srgbClr val="0000FF"/>
                </a:solidFill>
              </a:rPr>
              <a:t>What would you like to reach more?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228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564904"/>
            <a:ext cx="2024643" cy="21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466728" cy="850106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The Timeline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deverbinding.life/wp-content/uploads/2015/05/nlp-tlt-pr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543175"/>
          </a:xfrm>
          <a:prstGeom prst="rect">
            <a:avLst/>
          </a:prstGeom>
          <a:noFill/>
        </p:spPr>
      </p:pic>
      <p:pic>
        <p:nvPicPr>
          <p:cNvPr id="4" name="Afbeelding 3" descr="Spring_R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JL-LINKS 6"/>
          <p:cNvSpPr/>
          <p:nvPr/>
        </p:nvSpPr>
        <p:spPr>
          <a:xfrm rot="20541185">
            <a:off x="-93409" y="5365554"/>
            <a:ext cx="3927908" cy="546541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 smtClean="0"/>
              <a:t>Past</a:t>
            </a:r>
            <a:endParaRPr lang="nl-NL" sz="1200" b="1" spc="500" dirty="0"/>
          </a:p>
        </p:txBody>
      </p:sp>
      <p:sp>
        <p:nvSpPr>
          <p:cNvPr id="6" name="PIJL-LINKS 5"/>
          <p:cNvSpPr/>
          <p:nvPr/>
        </p:nvSpPr>
        <p:spPr>
          <a:xfrm rot="9654962" flipV="1">
            <a:off x="4943158" y="3810547"/>
            <a:ext cx="3747085" cy="545528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 err="1" smtClean="0"/>
              <a:t>Future</a:t>
            </a:r>
            <a:endParaRPr lang="nl-NL" b="1" spc="500" dirty="0"/>
          </a:p>
        </p:txBody>
      </p:sp>
      <p:sp>
        <p:nvSpPr>
          <p:cNvPr id="8" name="Rechthoek 7"/>
          <p:cNvSpPr/>
          <p:nvPr/>
        </p:nvSpPr>
        <p:spPr>
          <a:xfrm rot="20638191">
            <a:off x="4025170" y="4653593"/>
            <a:ext cx="816487" cy="326699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 smtClean="0">
                <a:solidFill>
                  <a:schemeClr val="bg1"/>
                </a:solidFill>
              </a:rPr>
              <a:t>Now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V="1">
            <a:off x="107504" y="3933056"/>
            <a:ext cx="8784976" cy="2808312"/>
          </a:xfrm>
          <a:prstGeom prst="line">
            <a:avLst/>
          </a:prstGeom>
          <a:ln w="203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 txBox="1">
            <a:spLocks/>
          </p:cNvSpPr>
          <p:nvPr/>
        </p:nvSpPr>
        <p:spPr>
          <a:xfrm rot="20536138">
            <a:off x="2762795" y="5616128"/>
            <a:ext cx="2869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 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 m e l i n e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r="64578"/>
          <a:stretch>
            <a:fillRect/>
          </a:stretch>
        </p:blipFill>
        <p:spPr bwMode="auto">
          <a:xfrm>
            <a:off x="0" y="6381328"/>
            <a:ext cx="2843808" cy="360040"/>
          </a:xfrm>
          <a:prstGeom prst="rect">
            <a:avLst/>
          </a:prstGeom>
          <a:noFill/>
        </p:spPr>
      </p:pic>
      <p:pic>
        <p:nvPicPr>
          <p:cNvPr id="7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r="77135"/>
          <a:stretch>
            <a:fillRect/>
          </a:stretch>
        </p:blipFill>
        <p:spPr bwMode="auto">
          <a:xfrm>
            <a:off x="0" y="5157192"/>
            <a:ext cx="1835696" cy="10801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Timeline of </a:t>
            </a:r>
            <a:r>
              <a:rPr lang="nl-NL" b="1" dirty="0" err="1" smtClean="0">
                <a:solidFill>
                  <a:srgbClr val="0000FF"/>
                </a:solidFill>
              </a:rPr>
              <a:t>humanity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r="77135"/>
          <a:stretch>
            <a:fillRect/>
          </a:stretch>
        </p:blipFill>
        <p:spPr bwMode="auto">
          <a:xfrm>
            <a:off x="0" y="2708920"/>
            <a:ext cx="1835696" cy="2232248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 rot="5400000">
            <a:off x="5745609" y="3459609"/>
            <a:ext cx="6185222" cy="61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nl-NL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??????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812360" y="1556792"/>
            <a:ext cx="792088" cy="51845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Now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51520" y="1988840"/>
            <a:ext cx="1656184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endParaRPr lang="nl-NL" sz="40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37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Middle</a:t>
            </a:r>
            <a:r>
              <a:rPr lang="nl-NL" sz="37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Old Stone Age</a:t>
            </a:r>
            <a:r>
              <a:rPr lang="nl-NL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979712" y="1988840"/>
            <a:ext cx="2160240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Late Old Stone Age</a:t>
            </a:r>
            <a:endParaRPr lang="nl-NL" sz="1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283968" y="1988840"/>
            <a:ext cx="1872208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12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Middle</a:t>
            </a:r>
            <a:r>
              <a:rPr lang="nl-NL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-Stone Age</a:t>
            </a:r>
            <a:endParaRPr lang="nl-NL" sz="1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300192" y="1988840"/>
            <a:ext cx="1512168" cy="79208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1882775" algn="l"/>
                <a:tab pos="4303713" algn="l"/>
                <a:tab pos="5916613" algn="l"/>
              </a:tabLst>
              <a:defRPr/>
            </a:pPr>
            <a:r>
              <a:rPr lang="nl-NL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New Stone Age</a:t>
            </a:r>
            <a:endParaRPr lang="nl-NL" sz="12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51520" y="1484784"/>
            <a:ext cx="7560840" cy="432048"/>
          </a:xfrm>
          <a:prstGeom prst="rect">
            <a:avLst/>
          </a:prstGeom>
          <a:gradFill flip="none" rotWithShape="1">
            <a:gsLst>
              <a:gs pos="0">
                <a:srgbClr val="CDC925">
                  <a:shade val="30000"/>
                  <a:satMod val="115000"/>
                </a:srgbClr>
              </a:gs>
              <a:gs pos="50000">
                <a:srgbClr val="CDC925">
                  <a:shade val="67500"/>
                  <a:satMod val="115000"/>
                </a:srgbClr>
              </a:gs>
              <a:gs pos="100000">
                <a:srgbClr val="CDC92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Stone </a:t>
            </a:r>
            <a:r>
              <a:rPr lang="nl-NL" sz="80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age</a:t>
            </a:r>
            <a:endParaRPr lang="nl-NL" sz="80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23762" r="41258"/>
          <a:stretch>
            <a:fillRect/>
          </a:stretch>
        </p:blipFill>
        <p:spPr bwMode="auto">
          <a:xfrm>
            <a:off x="1907704" y="2708920"/>
            <a:ext cx="2808312" cy="2232248"/>
          </a:xfrm>
          <a:prstGeom prst="rect">
            <a:avLst/>
          </a:prstGeom>
          <a:noFill/>
        </p:spPr>
      </p:pic>
      <p:pic>
        <p:nvPicPr>
          <p:cNvPr id="15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58742" r="21526"/>
          <a:stretch>
            <a:fillRect/>
          </a:stretch>
        </p:blipFill>
        <p:spPr bwMode="auto">
          <a:xfrm>
            <a:off x="4716016" y="2708920"/>
            <a:ext cx="1584176" cy="2232248"/>
          </a:xfrm>
          <a:prstGeom prst="rect">
            <a:avLst/>
          </a:prstGeom>
          <a:noFill/>
        </p:spPr>
      </p:pic>
      <p:pic>
        <p:nvPicPr>
          <p:cNvPr id="16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4" cstate="print"/>
          <a:srcRect l="78474" r="897"/>
          <a:stretch>
            <a:fillRect/>
          </a:stretch>
        </p:blipFill>
        <p:spPr bwMode="auto">
          <a:xfrm>
            <a:off x="6228184" y="2708920"/>
            <a:ext cx="1584176" cy="2232248"/>
          </a:xfrm>
          <a:prstGeom prst="rect">
            <a:avLst/>
          </a:prstGeom>
          <a:noFill/>
        </p:spPr>
      </p:pic>
      <p:pic>
        <p:nvPicPr>
          <p:cNvPr id="17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22865" r="41258"/>
          <a:stretch>
            <a:fillRect/>
          </a:stretch>
        </p:blipFill>
        <p:spPr bwMode="auto">
          <a:xfrm>
            <a:off x="1835696" y="5157192"/>
            <a:ext cx="2880320" cy="1080120"/>
          </a:xfrm>
          <a:prstGeom prst="rect">
            <a:avLst/>
          </a:prstGeom>
          <a:noFill/>
        </p:spPr>
      </p:pic>
      <p:pic>
        <p:nvPicPr>
          <p:cNvPr id="18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59639" r="18835"/>
          <a:stretch>
            <a:fillRect/>
          </a:stretch>
        </p:blipFill>
        <p:spPr bwMode="auto">
          <a:xfrm>
            <a:off x="4788024" y="5157192"/>
            <a:ext cx="1728192" cy="1080120"/>
          </a:xfrm>
          <a:prstGeom prst="rect">
            <a:avLst/>
          </a:prstGeom>
          <a:noFill/>
        </p:spPr>
      </p:pic>
      <p:pic>
        <p:nvPicPr>
          <p:cNvPr id="19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3" cstate="print"/>
          <a:srcRect l="82062" r="897"/>
          <a:stretch>
            <a:fillRect/>
          </a:stretch>
        </p:blipFill>
        <p:spPr bwMode="auto">
          <a:xfrm>
            <a:off x="6516216" y="5157192"/>
            <a:ext cx="1296144" cy="1080120"/>
          </a:xfrm>
          <a:prstGeom prst="rect">
            <a:avLst/>
          </a:prstGeom>
          <a:noFill/>
        </p:spPr>
      </p:pic>
      <p:pic>
        <p:nvPicPr>
          <p:cNvPr id="20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35422" r="50227" b="-32393"/>
          <a:stretch>
            <a:fillRect/>
          </a:stretch>
        </p:blipFill>
        <p:spPr bwMode="auto">
          <a:xfrm>
            <a:off x="2843808" y="6381328"/>
            <a:ext cx="1152128" cy="476672"/>
          </a:xfrm>
          <a:prstGeom prst="rect">
            <a:avLst/>
          </a:prstGeom>
          <a:noFill/>
        </p:spPr>
      </p:pic>
      <p:pic>
        <p:nvPicPr>
          <p:cNvPr id="21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48876" r="21526" b="-32393"/>
          <a:stretch>
            <a:fillRect/>
          </a:stretch>
        </p:blipFill>
        <p:spPr bwMode="auto">
          <a:xfrm>
            <a:off x="3923928" y="6381328"/>
            <a:ext cx="2376264" cy="476672"/>
          </a:xfrm>
          <a:prstGeom prst="rect">
            <a:avLst/>
          </a:prstGeom>
          <a:noFill/>
        </p:spPr>
      </p:pic>
      <p:pic>
        <p:nvPicPr>
          <p:cNvPr id="22" name="Picture 2" descr="http://piratebuur.pointless.be/_/rsrc/1321720619076/pius-x/archeologie-project/expedities/ontstaan-van-de-mens/tijdlijnen/tijdlijn_paleolithicum_resized.jpg"/>
          <p:cNvPicPr>
            <a:picLocks noChangeAspect="1" noChangeArrowheads="1"/>
          </p:cNvPicPr>
          <p:nvPr/>
        </p:nvPicPr>
        <p:blipFill>
          <a:blip r:embed="rId2" cstate="print"/>
          <a:srcRect l="78474" r="1794"/>
          <a:stretch>
            <a:fillRect/>
          </a:stretch>
        </p:blipFill>
        <p:spPr bwMode="auto">
          <a:xfrm>
            <a:off x="6300192" y="6381328"/>
            <a:ext cx="144016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imeline2.bmp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698" t="10101" r="9598" b="4713"/>
          <a:stretch>
            <a:fillRect/>
          </a:stretch>
        </p:blipFill>
        <p:spPr bwMode="auto">
          <a:xfrm>
            <a:off x="5260975" y="764704"/>
            <a:ext cx="3883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1723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6000" b="1" dirty="0" smtClean="0">
                <a:solidFill>
                  <a:srgbClr val="0000FF"/>
                </a:solidFill>
              </a:rPr>
              <a:t>Stay in touch with your unconscious.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6000" b="1" dirty="0" smtClean="0">
                <a:solidFill>
                  <a:srgbClr val="0000FF"/>
                </a:solidFill>
              </a:rPr>
              <a:t>In which way does your unconscious mind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6000" b="1" dirty="0" smtClean="0">
                <a:solidFill>
                  <a:srgbClr val="0000FF"/>
                </a:solidFill>
              </a:rPr>
              <a:t>organise and store your memories?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en-GB" dirty="0" smtClean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4900" dirty="0" smtClean="0">
                <a:solidFill>
                  <a:srgbClr val="0000FF"/>
                </a:solidFill>
              </a:rPr>
              <a:t>Remember something what happened last week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4900" dirty="0" smtClean="0">
                <a:solidFill>
                  <a:srgbClr val="0000FF"/>
                </a:solidFill>
              </a:rPr>
              <a:t>Notice where it comes from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4900" dirty="0" smtClean="0">
                <a:solidFill>
                  <a:srgbClr val="0000FF"/>
                </a:solidFill>
              </a:rPr>
              <a:t>Repeat step 1. and 2. with memories of 1 month, 1 year, 5 years and  10 years ago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4900" dirty="0" smtClean="0">
                <a:solidFill>
                  <a:srgbClr val="0000FF"/>
                </a:solidFill>
              </a:rPr>
              <a:t>Then repeat step 1. and 2. with something you imagine in future 1 week, 1 month, 1 year.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GB" sz="4900" dirty="0" smtClean="0">
                <a:solidFill>
                  <a:srgbClr val="0000FF"/>
                </a:solidFill>
              </a:rPr>
              <a:t>Do you notice that there is a certain order in the memories and in the future events?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en-GB" sz="4000" dirty="0" smtClean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endParaRPr lang="en-GB" sz="4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sz="4900" b="1" dirty="0" smtClean="0">
                <a:solidFill>
                  <a:srgbClr val="FF0000"/>
                </a:solidFill>
              </a:rPr>
              <a:t>Test: Are you able to imagine that your memories are located in one line?</a:t>
            </a:r>
            <a:endParaRPr lang="en-GB" sz="49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0000FF"/>
                </a:solidFill>
              </a:rPr>
              <a:t>What</a:t>
            </a:r>
            <a:r>
              <a:rPr lang="nl-NL" b="1" dirty="0" smtClean="0">
                <a:solidFill>
                  <a:srgbClr val="0000FF"/>
                </a:solidFill>
              </a:rPr>
              <a:t> does </a:t>
            </a:r>
            <a:r>
              <a:rPr lang="nl-NL" b="1" dirty="0" err="1" smtClean="0">
                <a:solidFill>
                  <a:srgbClr val="0000FF"/>
                </a:solidFill>
              </a:rPr>
              <a:t>your</a:t>
            </a:r>
            <a:r>
              <a:rPr lang="nl-NL" b="1" dirty="0" smtClean="0">
                <a:solidFill>
                  <a:srgbClr val="0000FF"/>
                </a:solidFill>
              </a:rPr>
              <a:t> timeline look like?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Timeline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31640" y="4581128"/>
            <a:ext cx="1680164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‘S.E.E.’</a:t>
            </a:r>
            <a:endParaRPr kumimoji="0" lang="nl-NL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251520" y="1680517"/>
            <a:ext cx="1069046" cy="898864"/>
          </a:xfrm>
          <a:prstGeom prst="ellipse">
            <a:avLst/>
          </a:prstGeom>
          <a:solidFill>
            <a:srgbClr val="D8D8D8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1718369" y="1692231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097092" y="1703945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1655775" y="3765631"/>
            <a:ext cx="1078105" cy="82857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Test 4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024" name="AutoShape 8"/>
          <p:cNvCxnSpPr>
            <a:cxnSpLocks noChangeShapeType="1"/>
          </p:cNvCxnSpPr>
          <p:nvPr/>
        </p:nvCxnSpPr>
        <p:spPr bwMode="auto">
          <a:xfrm>
            <a:off x="276228" y="5183041"/>
            <a:ext cx="8512831" cy="11714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</p:cxn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1743077" y="4913616"/>
            <a:ext cx="815374" cy="573992"/>
          </a:xfrm>
          <a:prstGeom prst="star5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301760" y="5768747"/>
            <a:ext cx="1416609" cy="456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691600" y="5853089"/>
            <a:ext cx="839258" cy="3725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Now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397159" y="5792175"/>
            <a:ext cx="1567329" cy="44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Future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5528388" y="5862460"/>
            <a:ext cx="1064927" cy="304567"/>
          </a:xfrm>
          <a:prstGeom prst="rightArrow">
            <a:avLst>
              <a:gd name="adj1" fmla="val 50000"/>
              <a:gd name="adj2" fmla="val 82885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1822144" y="5897602"/>
            <a:ext cx="2866986" cy="245997"/>
          </a:xfrm>
          <a:prstGeom prst="leftArrow">
            <a:avLst>
              <a:gd name="adj1" fmla="val 50000"/>
              <a:gd name="adj2" fmla="val 276270"/>
            </a:avLst>
          </a:prstGeom>
          <a:solidFill>
            <a:srgbClr val="7F7F7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 rot="19800000">
            <a:off x="1124546" y="2707455"/>
            <a:ext cx="289087" cy="1241697"/>
          </a:xfrm>
          <a:prstGeom prst="downArrow">
            <a:avLst>
              <a:gd name="adj1" fmla="val 50000"/>
              <a:gd name="adj2" fmla="val 113248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 rot="1752017">
            <a:off x="3005671" y="2730884"/>
            <a:ext cx="288263" cy="1241697"/>
          </a:xfrm>
          <a:prstGeom prst="downArrow">
            <a:avLst>
              <a:gd name="adj1" fmla="val 50000"/>
              <a:gd name="adj2" fmla="val 1135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2065109" y="2816787"/>
            <a:ext cx="288263" cy="866845"/>
          </a:xfrm>
          <a:prstGeom prst="downArrow">
            <a:avLst>
              <a:gd name="adj1" fmla="val 50000"/>
              <a:gd name="adj2" fmla="val 792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cxnSp>
        <p:nvCxnSpPr>
          <p:cNvPr id="86034" name="AutoShape 18"/>
          <p:cNvCxnSpPr>
            <a:cxnSpLocks noChangeShapeType="1"/>
          </p:cNvCxnSpPr>
          <p:nvPr/>
        </p:nvCxnSpPr>
        <p:spPr bwMode="auto">
          <a:xfrm flipV="1">
            <a:off x="4965039" y="2239671"/>
            <a:ext cx="0" cy="2483395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5" name="AutoShape 19"/>
          <p:cNvCxnSpPr>
            <a:cxnSpLocks noChangeShapeType="1"/>
          </p:cNvCxnSpPr>
          <p:nvPr/>
        </p:nvCxnSpPr>
        <p:spPr bwMode="auto">
          <a:xfrm flipH="1">
            <a:off x="4254264" y="2110816"/>
            <a:ext cx="71077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6" name="AutoShape 20"/>
          <p:cNvCxnSpPr>
            <a:cxnSpLocks noChangeShapeType="1"/>
          </p:cNvCxnSpPr>
          <p:nvPr/>
        </p:nvCxnSpPr>
        <p:spPr bwMode="auto">
          <a:xfrm flipH="1">
            <a:off x="258233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7" name="AutoShape 21"/>
          <p:cNvCxnSpPr>
            <a:cxnSpLocks noChangeShapeType="1"/>
          </p:cNvCxnSpPr>
          <p:nvPr/>
        </p:nvCxnSpPr>
        <p:spPr bwMode="auto">
          <a:xfrm flipH="1">
            <a:off x="112454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8" name="AutoShape 22"/>
          <p:cNvCxnSpPr>
            <a:cxnSpLocks noChangeShapeType="1"/>
          </p:cNvCxnSpPr>
          <p:nvPr/>
        </p:nvCxnSpPr>
        <p:spPr bwMode="auto">
          <a:xfrm>
            <a:off x="5344723" y="2298242"/>
            <a:ext cx="2689086" cy="781"/>
          </a:xfrm>
          <a:prstGeom prst="straightConnector1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11705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 animBg="1"/>
      <p:bldP spid="86022" grpId="0" animBg="1"/>
      <p:bldP spid="86023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00FF"/>
                </a:solidFill>
              </a:rPr>
              <a:t>Floating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above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the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smtClean="0">
                <a:solidFill>
                  <a:srgbClr val="0000FF"/>
                </a:solidFill>
              </a:rPr>
              <a:t>timeline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636912"/>
            <a:ext cx="5688632" cy="100811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>
                <a:solidFill>
                  <a:srgbClr val="0000FF"/>
                </a:solidFill>
              </a:rPr>
              <a:t>Listen </a:t>
            </a:r>
            <a:r>
              <a:rPr lang="nl-NL" dirty="0" err="1" smtClean="0">
                <a:solidFill>
                  <a:srgbClr val="0000FF"/>
                </a:solidFill>
              </a:rPr>
              <a:t>to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wind</a:t>
            </a:r>
          </a:p>
          <a:p>
            <a:r>
              <a:rPr lang="nl-NL" dirty="0" err="1" smtClean="0">
                <a:solidFill>
                  <a:srgbClr val="0000FF"/>
                </a:solidFill>
              </a:rPr>
              <a:t>Experience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how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it</a:t>
            </a:r>
            <a:r>
              <a:rPr lang="nl-NL" dirty="0" smtClean="0">
                <a:solidFill>
                  <a:srgbClr val="0000FF"/>
                </a:solidFill>
              </a:rPr>
              <a:t> feel </a:t>
            </a:r>
            <a:r>
              <a:rPr lang="nl-NL" dirty="0" err="1" smtClean="0">
                <a:solidFill>
                  <a:srgbClr val="0000FF"/>
                </a:solidFill>
              </a:rPr>
              <a:t>to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float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above</a:t>
            </a:r>
            <a:r>
              <a:rPr lang="nl-NL" dirty="0" smtClean="0">
                <a:solidFill>
                  <a:srgbClr val="0000FF"/>
                </a:solidFill>
              </a:rPr>
              <a:t> </a:t>
            </a:r>
            <a:r>
              <a:rPr lang="nl-NL" dirty="0" err="1" smtClean="0">
                <a:solidFill>
                  <a:srgbClr val="0000FF"/>
                </a:solidFill>
              </a:rPr>
              <a:t>the</a:t>
            </a:r>
            <a:r>
              <a:rPr lang="nl-NL" dirty="0" smtClean="0">
                <a:solidFill>
                  <a:srgbClr val="0000FF"/>
                </a:solidFill>
              </a:rPr>
              <a:t> timeline</a:t>
            </a:r>
            <a:endParaRPr lang="nl-NL" dirty="0">
              <a:solidFill>
                <a:srgbClr val="0000FF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0" y="1484784"/>
            <a:ext cx="9144000" cy="864096"/>
            <a:chOff x="0" y="1556792"/>
            <a:chExt cx="9144000" cy="1152128"/>
          </a:xfrm>
        </p:grpSpPr>
        <p:pic>
          <p:nvPicPr>
            <p:cNvPr id="24578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6444208" y="1556792"/>
              <a:ext cx="2699792" cy="1152126"/>
            </a:xfrm>
            <a:prstGeom prst="rect">
              <a:avLst/>
            </a:prstGeom>
            <a:noFill/>
          </p:spPr>
        </p:pic>
        <p:pic>
          <p:nvPicPr>
            <p:cNvPr id="5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0" y="1556795"/>
              <a:ext cx="3059832" cy="1152125"/>
            </a:xfrm>
            <a:prstGeom prst="rect">
              <a:avLst/>
            </a:prstGeom>
            <a:noFill/>
          </p:spPr>
        </p:pic>
        <p:pic>
          <p:nvPicPr>
            <p:cNvPr id="6" name="Picture 2" descr="http://www.zin.nl/wp-content/uploads/2014/06/zin-zweven-alida-uitg.jp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30000"/>
            </a:blip>
            <a:srcRect/>
            <a:stretch>
              <a:fillRect/>
            </a:stretch>
          </p:blipFill>
          <p:spPr bwMode="auto">
            <a:xfrm flipH="1">
              <a:off x="3059832" y="1556792"/>
              <a:ext cx="3384376" cy="1152127"/>
            </a:xfrm>
            <a:prstGeom prst="rect">
              <a:avLst/>
            </a:prstGeom>
            <a:noFill/>
          </p:spPr>
        </p:pic>
      </p:grpSp>
      <p:sp>
        <p:nvSpPr>
          <p:cNvPr id="8" name="PIJL-LINKS 7"/>
          <p:cNvSpPr/>
          <p:nvPr/>
        </p:nvSpPr>
        <p:spPr>
          <a:xfrm rot="10800000" flipH="1" flipV="1">
            <a:off x="395536" y="5445224"/>
            <a:ext cx="5549310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 smtClean="0"/>
              <a:t>Past</a:t>
            </a:r>
            <a:endParaRPr lang="nl-NL" sz="1200" b="1" spc="500" dirty="0"/>
          </a:p>
        </p:txBody>
      </p:sp>
      <p:sp>
        <p:nvSpPr>
          <p:cNvPr id="9" name="PIJL-LINKS 8"/>
          <p:cNvSpPr/>
          <p:nvPr/>
        </p:nvSpPr>
        <p:spPr>
          <a:xfrm rot="10800000" flipV="1">
            <a:off x="6732240" y="5445224"/>
            <a:ext cx="2155504" cy="483105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 err="1" smtClean="0"/>
              <a:t>Future</a:t>
            </a:r>
            <a:endParaRPr lang="nl-NL" b="1" spc="500" dirty="0"/>
          </a:p>
        </p:txBody>
      </p:sp>
      <p:sp>
        <p:nvSpPr>
          <p:cNvPr id="10" name="Rechthoek 9"/>
          <p:cNvSpPr/>
          <p:nvPr/>
        </p:nvSpPr>
        <p:spPr>
          <a:xfrm>
            <a:off x="6004032" y="5517232"/>
            <a:ext cx="643378" cy="288032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 smtClean="0">
                <a:solidFill>
                  <a:schemeClr val="bg1"/>
                </a:solidFill>
              </a:rPr>
              <a:t>Now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251520" y="6165304"/>
            <a:ext cx="6552728" cy="0"/>
          </a:xfrm>
          <a:prstGeom prst="line">
            <a:avLst/>
          </a:prstGeom>
          <a:ln w="762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6732240" y="6165304"/>
            <a:ext cx="2304256" cy="0"/>
          </a:xfrm>
          <a:prstGeom prst="line">
            <a:avLst/>
          </a:prstGeom>
          <a:ln w="762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5724128" y="6237312"/>
            <a:ext cx="112405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timeline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PIJL-LINKS 16"/>
          <p:cNvSpPr/>
          <p:nvPr/>
        </p:nvSpPr>
        <p:spPr>
          <a:xfrm rot="5400000" flipV="1">
            <a:off x="5067950" y="3509117"/>
            <a:ext cx="2515543" cy="483105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spc="500" dirty="0" err="1" smtClean="0"/>
              <a:t>Higher</a:t>
            </a:r>
            <a:r>
              <a:rPr lang="nl-NL" b="1" spc="500" dirty="0" smtClean="0"/>
              <a:t> up</a:t>
            </a:r>
            <a:endParaRPr lang="nl-NL" b="1" spc="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stappenman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3933056"/>
            <a:ext cx="532385" cy="948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778098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Discover </a:t>
            </a:r>
            <a:r>
              <a:rPr lang="en-US" sz="3200" b="1" i="1" dirty="0" smtClean="0">
                <a:solidFill>
                  <a:srgbClr val="0000FF"/>
                </a:solidFill>
              </a:rPr>
              <a:t>the </a:t>
            </a:r>
            <a:r>
              <a:rPr lang="en-US" sz="3200" b="1" i="1" dirty="0">
                <a:solidFill>
                  <a:srgbClr val="0000FF"/>
                </a:solidFill>
              </a:rPr>
              <a:t>first Significant Emotional </a:t>
            </a:r>
            <a:r>
              <a:rPr lang="en-US" sz="3200" b="1" i="1" dirty="0" smtClean="0">
                <a:solidFill>
                  <a:srgbClr val="0000FF"/>
                </a:solidFill>
              </a:rPr>
              <a:t>Event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6876256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 smtClean="0"/>
              <a:t>Now</a:t>
            </a:r>
            <a:endParaRPr lang="nl-NL" sz="1400" b="1" dirty="0"/>
          </a:p>
        </p:txBody>
      </p:sp>
      <p:sp>
        <p:nvSpPr>
          <p:cNvPr id="5" name="Ovaal 4"/>
          <p:cNvSpPr/>
          <p:nvPr/>
        </p:nvSpPr>
        <p:spPr>
          <a:xfrm>
            <a:off x="4514393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4e</a:t>
            </a:r>
            <a:endParaRPr lang="nl-NL" b="1" dirty="0"/>
          </a:p>
        </p:txBody>
      </p:sp>
      <p:sp>
        <p:nvSpPr>
          <p:cNvPr id="6" name="Ovaal 5"/>
          <p:cNvSpPr/>
          <p:nvPr/>
        </p:nvSpPr>
        <p:spPr>
          <a:xfrm>
            <a:off x="5695324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7" name="Ovaal 6"/>
          <p:cNvSpPr/>
          <p:nvPr/>
        </p:nvSpPr>
        <p:spPr>
          <a:xfrm>
            <a:off x="3333462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3e</a:t>
            </a:r>
            <a:endParaRPr lang="nl-NL" b="1" dirty="0"/>
          </a:p>
        </p:txBody>
      </p:sp>
      <p:sp>
        <p:nvSpPr>
          <p:cNvPr id="8" name="Ovaal 7"/>
          <p:cNvSpPr/>
          <p:nvPr/>
        </p:nvSpPr>
        <p:spPr>
          <a:xfrm>
            <a:off x="2152531" y="4883150"/>
            <a:ext cx="10081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2e</a:t>
            </a:r>
            <a:endParaRPr lang="nl-NL" b="1" dirty="0"/>
          </a:p>
        </p:txBody>
      </p:sp>
      <p:sp>
        <p:nvSpPr>
          <p:cNvPr id="9" name="Ovaal 8"/>
          <p:cNvSpPr/>
          <p:nvPr/>
        </p:nvSpPr>
        <p:spPr>
          <a:xfrm>
            <a:off x="971600" y="4883150"/>
            <a:ext cx="1008112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1e</a:t>
            </a:r>
            <a:endParaRPr lang="nl-NL" b="1" dirty="0" smtClean="0"/>
          </a:p>
          <a:p>
            <a:pPr algn="ctr"/>
            <a:r>
              <a:rPr lang="nl-NL" b="1" dirty="0" smtClean="0"/>
              <a:t>SEE</a:t>
            </a:r>
            <a:endParaRPr lang="nl-NL" sz="1400" b="1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1979712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131840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4283968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508104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660232" y="5315198"/>
            <a:ext cx="21602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JL-OMLAAG 18"/>
          <p:cNvSpPr/>
          <p:nvPr/>
        </p:nvSpPr>
        <p:spPr>
          <a:xfrm flipV="1">
            <a:off x="1331640" y="5891262"/>
            <a:ext cx="216024" cy="346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107504" y="6237312"/>
            <a:ext cx="5112568" cy="534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SEE = Significant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Emotional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Event</a:t>
            </a:r>
            <a:endParaRPr kumimoji="0" lang="nl-NL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Linkeraccolade 20"/>
          <p:cNvSpPr/>
          <p:nvPr/>
        </p:nvSpPr>
        <p:spPr>
          <a:xfrm rot="5400000">
            <a:off x="3635896" y="548680"/>
            <a:ext cx="1728192" cy="6768752"/>
          </a:xfrm>
          <a:prstGeom prst="leftBrace">
            <a:avLst>
              <a:gd name="adj1" fmla="val 14191"/>
              <a:gd name="adj2" fmla="val 4959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2051720" y="2650902"/>
            <a:ext cx="4968552" cy="634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Gestalt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= series of events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same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pattern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beliefs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4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b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emotions</a:t>
            </a:r>
            <a:endParaRPr kumimoji="0" lang="nl-NL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60500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would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like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nl-NL" sz="16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life 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moment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does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hold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back?</a:t>
            </a:r>
            <a:endParaRPr kumimoji="0" lang="nl-NL" sz="9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past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did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experience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feeling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(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title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nl-NL" sz="9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feeling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walk back on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timeline,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mentioning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moments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places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did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experience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l-NL" sz="1600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lang="nl-NL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first time?</a:t>
            </a:r>
            <a:endParaRPr kumimoji="0" lang="nl-NL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6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first 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Significant </a:t>
            </a:r>
            <a:r>
              <a:rPr kumimoji="0" lang="nl-NL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Emotional</a:t>
            </a: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Event (SEE).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IJL-LINKS 26"/>
          <p:cNvSpPr/>
          <p:nvPr/>
        </p:nvSpPr>
        <p:spPr>
          <a:xfrm rot="10800000" flipH="1" flipV="1">
            <a:off x="4283968" y="5805264"/>
            <a:ext cx="2736792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spc="500" dirty="0" smtClean="0"/>
              <a:t>Past</a:t>
            </a:r>
            <a:endParaRPr lang="nl-NL" sz="1200" b="1" spc="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6145" grpId="0" build="p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dirty="0" smtClean="0"/>
              <a:t>Open Frame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Short stories</a:t>
            </a:r>
          </a:p>
          <a:p>
            <a:pPr marL="0" indent="0">
              <a:buNone/>
            </a:pPr>
            <a:r>
              <a:rPr lang="en-US" dirty="0" smtClean="0"/>
              <a:t>Share a real life experience to reflect at it from the point of view of different NLP models and techniques.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68016" y="4581128"/>
            <a:ext cx="7128792" cy="65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Purpose: apply NLP in your own reality.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 l="91247" b="90302"/>
          <a:stretch>
            <a:fillRect/>
          </a:stretch>
        </p:blipFill>
        <p:spPr bwMode="auto">
          <a:xfrm>
            <a:off x="827584" y="548680"/>
            <a:ext cx="7560840" cy="5113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8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Positions above the Timeline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47664" y="4581128"/>
            <a:ext cx="1152128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SEE</a:t>
            </a:r>
            <a:endParaRPr kumimoji="0" lang="nl-NL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251520" y="1680517"/>
            <a:ext cx="1069046" cy="898864"/>
          </a:xfrm>
          <a:prstGeom prst="ellipse">
            <a:avLst/>
          </a:prstGeom>
          <a:solidFill>
            <a:srgbClr val="D8D8D8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1718369" y="1692231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097092" y="1703945"/>
            <a:ext cx="1069046" cy="89886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1655775" y="3765631"/>
            <a:ext cx="1078105" cy="82857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Test 4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024" name="AutoShape 8"/>
          <p:cNvCxnSpPr>
            <a:cxnSpLocks noChangeShapeType="1"/>
          </p:cNvCxnSpPr>
          <p:nvPr/>
        </p:nvCxnSpPr>
        <p:spPr bwMode="auto">
          <a:xfrm>
            <a:off x="276228" y="5183041"/>
            <a:ext cx="8512831" cy="11714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</p:cxn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1743077" y="4913616"/>
            <a:ext cx="815374" cy="573992"/>
          </a:xfrm>
          <a:prstGeom prst="star5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0" y="5768747"/>
            <a:ext cx="1718369" cy="456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Past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691600" y="5853089"/>
            <a:ext cx="839258" cy="3725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Now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397159" y="5792175"/>
            <a:ext cx="1567329" cy="44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Future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>
            <a:off x="5528388" y="5862460"/>
            <a:ext cx="1635900" cy="304567"/>
          </a:xfrm>
          <a:prstGeom prst="rightArrow">
            <a:avLst>
              <a:gd name="adj1" fmla="val 50000"/>
              <a:gd name="adj2" fmla="val 8288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>
            <a:off x="1822144" y="5897602"/>
            <a:ext cx="2866986" cy="245997"/>
          </a:xfrm>
          <a:prstGeom prst="leftArrow">
            <a:avLst>
              <a:gd name="adj1" fmla="val 50000"/>
              <a:gd name="adj2" fmla="val 27627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 rot="19800000">
            <a:off x="1124546" y="2707455"/>
            <a:ext cx="289087" cy="1241697"/>
          </a:xfrm>
          <a:prstGeom prst="downArrow">
            <a:avLst>
              <a:gd name="adj1" fmla="val 50000"/>
              <a:gd name="adj2" fmla="val 113248"/>
            </a:avLst>
          </a:prstGeom>
          <a:solidFill>
            <a:srgbClr val="D8D8D8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 rot="1752017">
            <a:off x="3005671" y="2730884"/>
            <a:ext cx="288263" cy="1241697"/>
          </a:xfrm>
          <a:prstGeom prst="downArrow">
            <a:avLst>
              <a:gd name="adj1" fmla="val 50000"/>
              <a:gd name="adj2" fmla="val 113571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2065109" y="2816787"/>
            <a:ext cx="288263" cy="866845"/>
          </a:xfrm>
          <a:prstGeom prst="downArrow">
            <a:avLst>
              <a:gd name="adj1" fmla="val 50000"/>
              <a:gd name="adj2" fmla="val 79286"/>
            </a:avLst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cxnSp>
        <p:nvCxnSpPr>
          <p:cNvPr id="86034" name="AutoShape 18"/>
          <p:cNvCxnSpPr>
            <a:cxnSpLocks noChangeShapeType="1"/>
          </p:cNvCxnSpPr>
          <p:nvPr/>
        </p:nvCxnSpPr>
        <p:spPr bwMode="auto">
          <a:xfrm flipV="1">
            <a:off x="4965039" y="2239671"/>
            <a:ext cx="0" cy="2483395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5" name="AutoShape 19"/>
          <p:cNvCxnSpPr>
            <a:cxnSpLocks noChangeShapeType="1"/>
          </p:cNvCxnSpPr>
          <p:nvPr/>
        </p:nvCxnSpPr>
        <p:spPr bwMode="auto">
          <a:xfrm flipH="1">
            <a:off x="4254264" y="2110816"/>
            <a:ext cx="710775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6" name="AutoShape 20"/>
          <p:cNvCxnSpPr>
            <a:cxnSpLocks noChangeShapeType="1"/>
          </p:cNvCxnSpPr>
          <p:nvPr/>
        </p:nvCxnSpPr>
        <p:spPr bwMode="auto">
          <a:xfrm flipH="1">
            <a:off x="258233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7" name="AutoShape 21"/>
          <p:cNvCxnSpPr>
            <a:cxnSpLocks noChangeShapeType="1"/>
          </p:cNvCxnSpPr>
          <p:nvPr/>
        </p:nvCxnSpPr>
        <p:spPr bwMode="auto">
          <a:xfrm flipH="1">
            <a:off x="1124546" y="2110816"/>
            <a:ext cx="711599" cy="0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6038" name="AutoShape 22"/>
          <p:cNvCxnSpPr>
            <a:cxnSpLocks noChangeShapeType="1"/>
          </p:cNvCxnSpPr>
          <p:nvPr/>
        </p:nvCxnSpPr>
        <p:spPr bwMode="auto">
          <a:xfrm>
            <a:off x="5344723" y="2298242"/>
            <a:ext cx="2689086" cy="781"/>
          </a:xfrm>
          <a:prstGeom prst="straightConnector1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915816" y="6353944"/>
            <a:ext cx="612068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nl-NL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SEE = Significant </a:t>
            </a:r>
            <a:r>
              <a:rPr lang="nl-NL" sz="24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Emotional</a:t>
            </a:r>
            <a:r>
              <a:rPr lang="nl-NL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Event</a:t>
            </a:r>
            <a:endParaRPr kumimoji="0" lang="nl-NL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 animBg="1"/>
      <p:bldP spid="86022" grpId="0" animBg="1"/>
      <p:bldP spid="86023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ertfaber.com/wp-content/uploads/2014/08/DSC02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269" y="0"/>
            <a:ext cx="9176269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24" y="116632"/>
            <a:ext cx="3898776" cy="864096"/>
          </a:xfrm>
        </p:spPr>
        <p:txBody>
          <a:bodyPr>
            <a:normAutofit/>
          </a:bodyPr>
          <a:lstStyle/>
          <a:p>
            <a:r>
              <a:rPr lang="nl-NL" b="1" i="1" dirty="0" smtClean="0">
                <a:solidFill>
                  <a:srgbClr val="0000FF"/>
                </a:solidFill>
              </a:rPr>
              <a:t>Take </a:t>
            </a:r>
            <a:r>
              <a:rPr lang="nl-NL" b="1" i="1" dirty="0" err="1" smtClean="0">
                <a:solidFill>
                  <a:srgbClr val="0000FF"/>
                </a:solidFill>
              </a:rPr>
              <a:t>your</a:t>
            </a:r>
            <a:r>
              <a:rPr lang="nl-NL" b="1" i="1" dirty="0" smtClean="0">
                <a:solidFill>
                  <a:srgbClr val="0000FF"/>
                </a:solidFill>
              </a:rPr>
              <a:t> time!</a:t>
            </a:r>
            <a:endParaRPr lang="nl-NL" b="1" i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51520" y="170919"/>
            <a:ext cx="374441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chemeClr val="bg1"/>
                </a:solidFill>
              </a:rPr>
              <a:t>To get wisdom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From the ‘errors’ 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Which you made yesterday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To remind the good things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Which may give you joy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In length of time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To clean the road behind you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From that what gives you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Needless worries today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To enjoy the rare moments freely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And keep these moments a bit longer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To do exactly what you like to do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And from time to time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Blissful doing nothing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Never missing a single change</a:t>
            </a:r>
          </a:p>
          <a:p>
            <a:r>
              <a:rPr lang="en-GB" sz="1500" b="1" dirty="0" smtClean="0">
                <a:solidFill>
                  <a:schemeClr val="bg1"/>
                </a:solidFill>
              </a:rPr>
              <a:t>Of being happy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dirty="0" smtClean="0">
                <a:solidFill>
                  <a:schemeClr val="bg1"/>
                </a:solidFill>
              </a:rPr>
              <a:t>And to start with this today</a:t>
            </a:r>
          </a:p>
          <a:p>
            <a:endParaRPr lang="en-GB" sz="1500" b="1" dirty="0" smtClean="0">
              <a:solidFill>
                <a:schemeClr val="bg1"/>
              </a:solidFill>
            </a:endParaRPr>
          </a:p>
          <a:p>
            <a:r>
              <a:rPr lang="en-GB" sz="1500" b="1" i="1" dirty="0" smtClean="0">
                <a:solidFill>
                  <a:schemeClr val="bg1"/>
                </a:solidFill>
              </a:rPr>
              <a:t>Translated  from </a:t>
            </a:r>
            <a:r>
              <a:rPr lang="en-GB" sz="1500" b="1" i="1" dirty="0" err="1" smtClean="0">
                <a:solidFill>
                  <a:schemeClr val="bg1"/>
                </a:solidFill>
              </a:rPr>
              <a:t>Valeer</a:t>
            </a:r>
            <a:r>
              <a:rPr lang="en-GB" sz="1500" b="1" i="1" dirty="0" smtClean="0">
                <a:solidFill>
                  <a:schemeClr val="bg1"/>
                </a:solidFill>
              </a:rPr>
              <a:t> </a:t>
            </a:r>
            <a:r>
              <a:rPr lang="en-GB" sz="1500" b="1" i="1" dirty="0" err="1" smtClean="0">
                <a:solidFill>
                  <a:schemeClr val="bg1"/>
                </a:solidFill>
              </a:rPr>
              <a:t>Deschacht</a:t>
            </a:r>
            <a:endParaRPr lang="en-GB" sz="15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800" b="1" dirty="0" err="1" smtClean="0"/>
              <a:t>Territory</a:t>
            </a:r>
            <a:endParaRPr lang="nl-NL" sz="2800" b="1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7" name="Rechthoek 36"/>
          <p:cNvSpPr/>
          <p:nvPr/>
        </p:nvSpPr>
        <p:spPr>
          <a:xfrm>
            <a:off x="0" y="0"/>
            <a:ext cx="31318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 smtClean="0"/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  <a:p>
            <a:pPr eaLnBrk="0" hangingPunct="0"/>
            <a:endParaRPr lang="nl-NL" sz="1200">
              <a:latin typeface="Calibri" pitchFamily="34" charset="0"/>
            </a:endParaRPr>
          </a:p>
        </p:txBody>
      </p:sp>
      <p:grpSp>
        <p:nvGrpSpPr>
          <p:cNvPr id="2" name="Groep 35"/>
          <p:cNvGrpSpPr>
            <a:grpSpLocks/>
          </p:cNvGrpSpPr>
          <p:nvPr/>
        </p:nvGrpSpPr>
        <p:grpSpPr bwMode="auto"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3095" name="Picture 24" descr="commodel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ep 34"/>
            <p:cNvGrpSpPr>
              <a:grpSpLocks/>
            </p:cNvGrpSpPr>
            <p:nvPr/>
          </p:nvGrpSpPr>
          <p:grpSpPr bwMode="auto">
            <a:xfrm>
              <a:off x="3716501" y="3342881"/>
              <a:ext cx="2452524" cy="1957782"/>
              <a:chOff x="3716501" y="3342881"/>
              <a:chExt cx="2452524" cy="1957782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5013" y="3686588"/>
                <a:ext cx="898525" cy="216662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fontAlgn="auto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100" b="1" i="1" dirty="0">
                    <a:solidFill>
                      <a:srgbClr val="0000FF"/>
                    </a:solidFill>
                    <a:latin typeface="+mn-lt"/>
                  </a:rPr>
                  <a:t>l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anguage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098" name="Tekstvak 26"/>
              <p:cNvSpPr txBox="1">
                <a:spLocks noChangeArrowheads="1"/>
              </p:cNvSpPr>
              <p:nvPr/>
            </p:nvSpPr>
            <p:spPr bwMode="auto">
              <a:xfrm rot="-649302">
                <a:off x="3716501" y="3342881"/>
                <a:ext cx="1821845" cy="341697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time/space</a:t>
                </a:r>
                <a:r>
                  <a:rPr lang="en-GB" sz="1200" b="1" i="1" dirty="0">
                    <a:solidFill>
                      <a:srgbClr val="0000FF"/>
                    </a:solidFill>
                    <a:latin typeface="Calibri" pitchFamily="34" charset="0"/>
                  </a:rPr>
                  <a:t>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Calibri" pitchFamily="34" charset="0"/>
                  </a:rPr>
                  <a:t>matter/energy</a:t>
                </a:r>
                <a:endParaRPr lang="nl-NL" sz="1200" b="1" i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6363" y="3974813"/>
                <a:ext cx="1593850" cy="197426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memories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100" name="Tekstvak 30"/>
              <p:cNvSpPr txBox="1">
                <a:spLocks noChangeArrowheads="1"/>
              </p:cNvSpPr>
              <p:nvPr/>
            </p:nvSpPr>
            <p:spPr bwMode="auto">
              <a:xfrm rot="-435932">
                <a:off x="4413132" y="4171250"/>
                <a:ext cx="1594302" cy="187808"/>
              </a:xfrm>
              <a:prstGeom prst="rect">
                <a:avLst/>
              </a:prstGeom>
              <a:solidFill>
                <a:srgbClr val="FFC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b="1" i="1">
                    <a:solidFill>
                      <a:srgbClr val="0000FF"/>
                    </a:solidFill>
                    <a:latin typeface="Calibri" pitchFamily="34" charset="0"/>
                  </a:rPr>
                  <a:t>decisions</a:t>
                </a:r>
                <a:endParaRPr lang="nl-NL" sz="1400" b="1" i="1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2738" y="4435475"/>
                <a:ext cx="2046287" cy="18097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b="1" i="1" dirty="0" err="1">
                    <a:solidFill>
                      <a:srgbClr val="0000FF"/>
                    </a:solidFill>
                    <a:latin typeface="+mn-lt"/>
                  </a:rPr>
                  <a:t>metaprograms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00" y="4794250"/>
                <a:ext cx="1595438" cy="336550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values</a:t>
                </a:r>
              </a:p>
              <a:p>
                <a:pPr algn="ctr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50" b="1" i="1" dirty="0">
                    <a:solidFill>
                      <a:srgbClr val="0000FF"/>
                    </a:solidFill>
                    <a:latin typeface="+mn-lt"/>
                  </a:rPr>
                  <a:t> and </a:t>
                </a: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beliefs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75" y="5113338"/>
                <a:ext cx="1169988" cy="187325"/>
              </a:xfrm>
              <a:prstGeom prst="rect">
                <a:avLst/>
              </a:prstGeom>
              <a:solidFill>
                <a:srgbClr val="FFC4A7"/>
              </a:solidFill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i="1" dirty="0">
                    <a:solidFill>
                      <a:srgbClr val="0000FF"/>
                    </a:solidFill>
                    <a:latin typeface="+mn-lt"/>
                  </a:rPr>
                  <a:t>attitudes</a:t>
                </a:r>
                <a:endParaRPr lang="nl-NL" sz="1050" b="1" i="1" dirty="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</p:grp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FF50-A66D-4F87-99FC-861E24A10694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Calibri" pitchFamily="34" charset="0"/>
              </a:rPr>
              <a:t>Behaviour</a:t>
            </a:r>
          </a:p>
        </p:txBody>
      </p:sp>
      <p:pic>
        <p:nvPicPr>
          <p:cNvPr id="3076" name="Picture 22" descr="gezich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908720"/>
            <a:ext cx="13811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3107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8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>
                <a:solidFill>
                  <a:srgbClr val="3333CC"/>
                </a:solidFill>
                <a:latin typeface="Calibri" pitchFamily="34" charset="0"/>
              </a:rPr>
              <a:t>Internal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  <a:p>
            <a:pPr algn="ctr"/>
            <a:r>
              <a:rPr lang="nl-NL" sz="2800" b="1" dirty="0" err="1">
                <a:solidFill>
                  <a:srgbClr val="3333CC"/>
                </a:solidFill>
                <a:latin typeface="Calibri" pitchFamily="34" charset="0"/>
              </a:rPr>
              <a:t>Representaion</a:t>
            </a:r>
            <a:endParaRPr lang="nl-NL" sz="3600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rgbClr val="3333CC"/>
                </a:solidFill>
                <a:latin typeface="Calibri" pitchFamily="34" charset="0"/>
              </a:rPr>
              <a:t>State, emotions</a:t>
            </a:r>
            <a:endParaRPr lang="nl-NL" sz="3600" b="1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>
                <a:solidFill>
                  <a:srgbClr val="3333CC"/>
                </a:solidFill>
                <a:latin typeface="Calibri" pitchFamily="34" charset="0"/>
              </a:rPr>
              <a:t>Physiology</a:t>
            </a:r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3104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5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06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90" name="Rectangle 6"/>
          <p:cNvSpPr>
            <a:spLocks noChangeArrowheads="1"/>
          </p:cNvSpPr>
          <p:nvPr/>
        </p:nvSpPr>
        <p:spPr bwMode="auto">
          <a:xfrm>
            <a:off x="2051719" y="76200"/>
            <a:ext cx="5472609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600" b="1" dirty="0" err="1">
                <a:solidFill>
                  <a:schemeClr val="tx2"/>
                </a:solidFill>
                <a:cs typeface="Arial" charset="0"/>
              </a:rPr>
              <a:t>How</a:t>
            </a:r>
            <a:r>
              <a:rPr lang="nl-NL" sz="3600" b="1" dirty="0">
                <a:solidFill>
                  <a:schemeClr val="tx2"/>
                </a:solidFill>
                <a:cs typeface="Arial" charset="0"/>
              </a:rPr>
              <a:t> do we </a:t>
            </a:r>
            <a:r>
              <a:rPr lang="nl-NL" sz="3600" b="1" dirty="0" err="1">
                <a:solidFill>
                  <a:schemeClr val="tx2"/>
                </a:solidFill>
                <a:cs typeface="Arial" charset="0"/>
              </a:rPr>
              <a:t>Communicate</a:t>
            </a:r>
            <a:r>
              <a:rPr lang="nl-NL" sz="3600" b="1" dirty="0">
                <a:solidFill>
                  <a:schemeClr val="tx2"/>
                </a:solidFill>
                <a:cs typeface="Arial" charset="0"/>
              </a:rPr>
              <a:t>?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78" grpId="0" animBg="1"/>
      <p:bldP spid="235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dirty="0" smtClean="0"/>
              <a:t>One speaks……. </a:t>
            </a:r>
            <a:br>
              <a:rPr lang="en-US" dirty="0" smtClean="0"/>
            </a:br>
            <a:r>
              <a:rPr lang="en-US" dirty="0" smtClean="0"/>
              <a:t>the other listens only.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s://encrypted-tbn2.gstatic.com/images?q=tbn:ANd9GcTse7fUj8hhNhiMRQPR4_xttOXlV9QBDvV1X6CjJzQ6yWtFXVcs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" y="2331678"/>
            <a:ext cx="9138582" cy="452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2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3898776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Values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648"/>
            <a:ext cx="313184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Values don’t fit in a wheelbarrow</a:t>
            </a:r>
            <a:r>
              <a:rPr lang="en-US" sz="2800" dirty="0" smtClean="0"/>
              <a:t>.</a:t>
            </a:r>
            <a:endParaRPr lang="nl-NL" sz="2800" dirty="0"/>
          </a:p>
        </p:txBody>
      </p:sp>
      <p:pic>
        <p:nvPicPr>
          <p:cNvPr id="4" name="Afbeelding 3" descr="https://www.chds.us/?file&amp;mode=inline&amp;h&amp;w&amp;drm=images%2Fspecial%2Fhsdlblog%2F&amp;f=dov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1815990" cy="2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74" y="1412776"/>
            <a:ext cx="2186218" cy="21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aws.reislogger.nl/west-usa/foto/5689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http://img.ibtimes.com/www/data/images/full/2011/07/20/134180-palestin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351" y="5011308"/>
            <a:ext cx="2930649" cy="184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bryanchristiedesign.com/uploadfiles/3920118_running_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645024"/>
            <a:ext cx="2016224" cy="2456128"/>
          </a:xfrm>
          <a:prstGeom prst="rect">
            <a:avLst/>
          </a:prstGeom>
          <a:noFill/>
        </p:spPr>
      </p:pic>
      <p:pic>
        <p:nvPicPr>
          <p:cNvPr id="68612" name="Picture 4" descr="http://andrewlohhp.files.wordpress.com/2011/07/respec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0"/>
            <a:ext cx="2987824" cy="2255808"/>
          </a:xfrm>
          <a:prstGeom prst="rect">
            <a:avLst/>
          </a:prstGeom>
          <a:noFill/>
        </p:spPr>
      </p:pic>
      <p:pic>
        <p:nvPicPr>
          <p:cNvPr id="68614" name="Picture 6" descr="http://lanetwork.facinghistory.org/wp-content/uploads/2013/05/Jewish-Muslim-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7" y="2434597"/>
            <a:ext cx="2987824" cy="2218539"/>
          </a:xfrm>
          <a:prstGeom prst="rect">
            <a:avLst/>
          </a:prstGeom>
          <a:noFill/>
        </p:spPr>
      </p:pic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5496" y="6165304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Is money a value?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erappaport.net/onevoice/wp-content/uploads/2010/06/values_sm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6552728" cy="590465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648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your most important Values?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63888" y="692696"/>
            <a:ext cx="127868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Culture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31640" y="3789040"/>
            <a:ext cx="15288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Relatives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975946" y="2041684"/>
            <a:ext cx="11558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Family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32240" y="692696"/>
            <a:ext cx="13816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Religion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395048" y="6218148"/>
            <a:ext cx="16459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Ancestors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05943" y="5877272"/>
            <a:ext cx="11705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School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596336" y="4005064"/>
            <a:ext cx="15362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Economy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829241" y="1321604"/>
            <a:ext cx="11352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Sports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973257" y="2996952"/>
            <a:ext cx="113845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Media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203229" y="6218148"/>
            <a:ext cx="98975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Work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40152" y="6239956"/>
            <a:ext cx="127470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Friends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0" y="1268760"/>
            <a:ext cx="1979712" cy="2088232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Values, where do they come from?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979712" y="1124744"/>
            <a:ext cx="210031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Environment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2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Value: Cleanliness in practice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52737"/>
            <a:ext cx="8830816" cy="2376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As part of a project “Environmental Awareness Month,” and in celebration of the 40th anniversary of Earth Day, there was organized a planting and clean-up campaign at Al-</a:t>
            </a:r>
            <a:r>
              <a:rPr lang="en-US" dirty="0" err="1" smtClean="0"/>
              <a:t>Azhar</a:t>
            </a:r>
            <a:r>
              <a:rPr lang="en-US" dirty="0" smtClean="0"/>
              <a:t> University. More than fifteen faculty and administrative staff members joined approximately 80 volunteers in clearing litter from the garden of the University’s Agriculture College. </a:t>
            </a:r>
            <a:endParaRPr lang="nl-NL" dirty="0"/>
          </a:p>
        </p:txBody>
      </p:sp>
      <p:pic>
        <p:nvPicPr>
          <p:cNvPr id="79874" name="Picture 2" descr="people cleaning"/>
          <p:cNvPicPr>
            <a:picLocks noChangeAspect="1" noChangeArrowheads="1"/>
          </p:cNvPicPr>
          <p:nvPr/>
        </p:nvPicPr>
        <p:blipFill>
          <a:blip r:embed="rId2" cstate="print"/>
          <a:srcRect b="14148"/>
          <a:stretch>
            <a:fillRect/>
          </a:stretch>
        </p:blipFill>
        <p:spPr bwMode="auto">
          <a:xfrm>
            <a:off x="35496" y="3573016"/>
            <a:ext cx="6140979" cy="3240360"/>
          </a:xfrm>
          <a:prstGeom prst="rect">
            <a:avLst/>
          </a:prstGeom>
          <a:noFill/>
        </p:spPr>
      </p:pic>
      <p:sp>
        <p:nvSpPr>
          <p:cNvPr id="38914" name="AutoShape 2" descr="http://cdn.timesofisrael.com/blogs/uploads/2013/09/IMG_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6" name="AutoShape 4" descr="http://cdn.timesofisrael.com/blogs/uploads/2013/09/IMG_12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8918" name="Picture 6" descr="http://cdn.timesofisrael.com/blogs/uploads/2013/09/IMG_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468544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17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43192" cy="85010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The most effective message?</a:t>
            </a:r>
            <a:endParaRPr lang="nl-NL" sz="4800" b="1" dirty="0">
              <a:solidFill>
                <a:srgbClr val="0000FF"/>
              </a:solidFill>
            </a:endParaRPr>
          </a:p>
        </p:txBody>
      </p:sp>
      <p:pic>
        <p:nvPicPr>
          <p:cNvPr id="84994" name="Picture 2" descr="https://encrypted-tbn1.gstatic.com/images?q=tbn:ANd9GcSfUR8fSZ5gCmMAAlsSo4UELU8EK8U2MUigdpK_Ina15irkOEa0Qynmij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836712"/>
            <a:ext cx="3981174" cy="2880320"/>
          </a:xfrm>
          <a:prstGeom prst="rect">
            <a:avLst/>
          </a:prstGeom>
          <a:noFill/>
        </p:spPr>
      </p:pic>
      <p:pic>
        <p:nvPicPr>
          <p:cNvPr id="84996" name="Picture 4" descr="http://4.bp.blogspot.com/-my2OQ98_2FE/T_Bisn4ZQKI/AAAAAAAAACs/Zc5_nhT10nc/s1600/1112litt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62191"/>
            <a:ext cx="3816424" cy="3195809"/>
          </a:xfrm>
          <a:prstGeom prst="rect">
            <a:avLst/>
          </a:prstGeom>
          <a:noFill/>
        </p:spPr>
      </p:pic>
      <p:pic>
        <p:nvPicPr>
          <p:cNvPr id="84998" name="Picture 6" descr="http://wcna-auburn.com/resources/Do_Not_Li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3096344" cy="373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1278</Words>
  <Application>Microsoft Office PowerPoint</Application>
  <PresentationFormat>Diavoorstelling (4:3)</PresentationFormat>
  <Paragraphs>335</Paragraphs>
  <Slides>31</Slides>
  <Notes>1</Notes>
  <HiddenSlides>3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Office-thema</vt:lpstr>
      <vt:lpstr>“Develop your unlimited powers even better”</vt:lpstr>
      <vt:lpstr>Good and New</vt:lpstr>
      <vt:lpstr>Open Frame</vt:lpstr>
      <vt:lpstr>Dia 4</vt:lpstr>
      <vt:lpstr>One speaks…….  the other listens only.</vt:lpstr>
      <vt:lpstr>Values</vt:lpstr>
      <vt:lpstr>What are your most important Values?</vt:lpstr>
      <vt:lpstr>Value: Cleanliness in practice</vt:lpstr>
      <vt:lpstr>The most effective message?</vt:lpstr>
      <vt:lpstr>Values on different neurological levels</vt:lpstr>
      <vt:lpstr>Highly appreciated values</vt:lpstr>
      <vt:lpstr>An example of a value-belief flower</vt:lpstr>
      <vt:lpstr>Make your own “value-belief flower”</vt:lpstr>
      <vt:lpstr>Values as Nominalizations</vt:lpstr>
      <vt:lpstr>Belief system</vt:lpstr>
      <vt:lpstr>Attitudes / Habits</vt:lpstr>
      <vt:lpstr>How conscious are we in relation to our values?</vt:lpstr>
      <vt:lpstr>When did you develop your values?</vt:lpstr>
      <vt:lpstr>When did you develop your values?</vt:lpstr>
      <vt:lpstr>When did you develop your values?</vt:lpstr>
      <vt:lpstr>Jimmy Durante</vt:lpstr>
      <vt:lpstr>Exercise: How to become even more conscious of your values?</vt:lpstr>
      <vt:lpstr>Dia 23</vt:lpstr>
      <vt:lpstr>The Timeline</vt:lpstr>
      <vt:lpstr>Timeline of humanity</vt:lpstr>
      <vt:lpstr>What does your timeline look like?</vt:lpstr>
      <vt:lpstr>Timeline</vt:lpstr>
      <vt:lpstr>Floating above the timeline</vt:lpstr>
      <vt:lpstr>Discover the first Significant Emotional Event</vt:lpstr>
      <vt:lpstr>Positions above the Timeline</vt:lpstr>
      <vt:lpstr>Take your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</cp:lastModifiedBy>
  <cp:revision>83</cp:revision>
  <dcterms:created xsi:type="dcterms:W3CDTF">2015-01-05T14:54:59Z</dcterms:created>
  <dcterms:modified xsi:type="dcterms:W3CDTF">2017-03-30T10:15:44Z</dcterms:modified>
</cp:coreProperties>
</file>